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6" r:id="rId3"/>
    <p:sldId id="267" r:id="rId4"/>
    <p:sldId id="331" r:id="rId5"/>
    <p:sldId id="329" r:id="rId6"/>
    <p:sldId id="288" r:id="rId7"/>
    <p:sldId id="338" r:id="rId8"/>
    <p:sldId id="339" r:id="rId9"/>
    <p:sldId id="341" r:id="rId10"/>
    <p:sldId id="353" r:id="rId11"/>
    <p:sldId id="352" r:id="rId12"/>
    <p:sldId id="345" r:id="rId13"/>
    <p:sldId id="355" r:id="rId14"/>
    <p:sldId id="347" r:id="rId15"/>
    <p:sldId id="320" r:id="rId16"/>
    <p:sldId id="276"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802.18-17/0006r0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cept.org/ecc/groups/ecc/cpg/cpg-pt-d/news/results-from-2nd-meeting-of-cpg-pt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ept.org/Documents/cpg-pt-d/34307/ptd-17-34-annex-iv-16_draft-cept-brief-on-wrc-19-agenda-item-11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cma.gov.au/Industry/Spectrum/Spectrum-projects/800-and-900-MHz-bands/reconfiguring-the-890-915-935-960-mhz-band" TargetMode="External"/><Relationship Id="rId2" Type="http://schemas.openxmlformats.org/officeDocument/2006/relationships/hyperlink" Target="http://www.acma.gov.au/Industry/Spectrum/Spectrum-projects/Mobile-broadband/five-year-spectrum-outlook-2016-2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Atlanta 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2017-01-17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2017-01-19</a:t>
            </a:r>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19"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 1.16</a:t>
            </a:r>
          </a:p>
        </p:txBody>
      </p:sp>
      <p:sp>
        <p:nvSpPr>
          <p:cNvPr id="3" name="Content Placeholder 2"/>
          <p:cNvSpPr>
            <a:spLocks noGrp="1"/>
          </p:cNvSpPr>
          <p:nvPr>
            <p:ph idx="1"/>
          </p:nvPr>
        </p:nvSpPr>
        <p:spPr/>
        <p:txBody>
          <a:bodyPr/>
          <a:lstStyle/>
          <a:p>
            <a:r>
              <a:rPr lang="en-US" sz="1600" u="sng" dirty="0">
                <a:hlinkClick r:id="rId2"/>
              </a:rPr>
              <a:t>http://cept.org/ecc/groups/ecc/cpg/cpg-pt-d/news/results-from-2nd-meeting-of-cpg-ptd/</a:t>
            </a:r>
            <a:endParaRPr lang="en-US" sz="1600" dirty="0"/>
          </a:p>
          <a:p>
            <a:r>
              <a:rPr lang="en-US" sz="1600" dirty="0"/>
              <a:t>PTD revised the draft CEPT Brief on agenda item 1.16, in particular with the update of the background section to reflect the status of the latest sharing studies and the related ITU-R activities.</a:t>
            </a:r>
          </a:p>
          <a:p>
            <a:r>
              <a:rPr lang="en-US" sz="1600" dirty="0"/>
              <a:t>PTD developed further its working document on sharing studies for agenda item 1.16 whose aim is to support the development of the CEPT Brief with the inclusion of relevant material on:</a:t>
            </a:r>
          </a:p>
          <a:p>
            <a:pPr lvl="0"/>
            <a:r>
              <a:rPr lang="en-US" sz="1600" dirty="0"/>
              <a:t>Sharing between WAS/RLAN and radars;</a:t>
            </a:r>
          </a:p>
          <a:p>
            <a:pPr lvl="0"/>
            <a:r>
              <a:rPr lang="en-US" sz="1600" dirty="0"/>
              <a:t>Sharing between WAS/RLAN and EESS;</a:t>
            </a:r>
          </a:p>
          <a:p>
            <a:pPr lvl="0"/>
            <a:r>
              <a:rPr lang="en-US" sz="1600" dirty="0"/>
              <a:t>Sharing between WAS/RLAN and FSS;</a:t>
            </a:r>
          </a:p>
          <a:p>
            <a:pPr lvl="0"/>
            <a:r>
              <a:rPr lang="en-US" sz="1600" dirty="0"/>
              <a:t>Sharing between WAS/RLAN and ITS.</a:t>
            </a:r>
          </a:p>
          <a:p>
            <a:r>
              <a:rPr lang="en-US" sz="1600" dirty="0"/>
              <a:t>PTD will discuss further at its next meeting the possibility to develop CEPT contributions to ITU-R Working Party 5A on the sharing studies related to agenda item 1.16.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176758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Discussions on Draft CEPT Brief</a:t>
            </a:r>
          </a:p>
        </p:txBody>
      </p:sp>
      <p:sp>
        <p:nvSpPr>
          <p:cNvPr id="3" name="Content Placeholder 2"/>
          <p:cNvSpPr>
            <a:spLocks noGrp="1"/>
          </p:cNvSpPr>
          <p:nvPr>
            <p:ph idx="1"/>
          </p:nvPr>
        </p:nvSpPr>
        <p:spPr/>
        <p:txBody>
          <a:bodyPr/>
          <a:lstStyle/>
          <a:p>
            <a:r>
              <a:rPr lang="en-US" sz="1600" dirty="0"/>
              <a:t>There were 5 input documents (Documents CPG PTD (17) 05, 11, 19, 22, 24) submitted to the meeting that addressed proposals for the Draft CEPT brief. The </a:t>
            </a:r>
            <a:r>
              <a:rPr lang="en-US" sz="1600" dirty="0" err="1"/>
              <a:t>co-ordinator</a:t>
            </a:r>
            <a:r>
              <a:rPr lang="en-US" sz="1600" dirty="0"/>
              <a:t> introduced Document 05 which showed the results of the last CPG meeting and it was agreed to use this document as the base document for the draft CEPT brief. The other input documents were then presented which between them proposed text to cover both specific and generic issues related to the agenda Item. After discussion of all of the proposals a way forward to produce a new Draft CEPT brief for approval was agreed. The new draft CEPT Brief for Agenda item 1.16 can be seen in </a:t>
            </a:r>
            <a:r>
              <a:rPr lang="da-DK" sz="1600" dirty="0"/>
              <a:t>ANNEX IV-16 </a:t>
            </a:r>
            <a:r>
              <a:rPr lang="en-US" sz="1600" dirty="0"/>
              <a:t>to this report. </a:t>
            </a:r>
          </a:p>
          <a:p>
            <a:r>
              <a:rPr lang="en-US" sz="1600" u="sng" dirty="0">
                <a:hlinkClick r:id="rId2"/>
              </a:rPr>
              <a:t>http://cept.org/Documents/cpg-pt-d/34307/ptd-17-34-annex-iv-16_draft-cept-brief-on-wrc-19-agenda-item-116</a:t>
            </a:r>
            <a:endParaRPr lang="en-US" sz="1600" dirty="0"/>
          </a:p>
          <a:p>
            <a:r>
              <a:rPr lang="en-GB" sz="1600" dirty="0"/>
              <a:t>In the 5350-5470 MHz band,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 </a:t>
            </a:r>
            <a:endParaRPr lang="en-US" sz="16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1728833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a:t>
            </a:r>
            <a:r>
              <a:rPr lang="en-US" sz="2000" dirty="0" smtClean="0">
                <a:solidFill>
                  <a:srgbClr val="FF0000"/>
                </a:solidFill>
              </a:rPr>
              <a:t>OJEU!</a:t>
            </a:r>
            <a:endParaRPr lang="en-US" sz="2000" dirty="0">
              <a:solidFill>
                <a:srgbClr val="FF0000"/>
              </a:solidFill>
            </a:endParaRP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dirty="0"/>
              <a:t>EC has approved use of v1.8.1 with note that v2.0.7 Receiver Requirements must also be met</a:t>
            </a:r>
          </a:p>
          <a:p>
            <a:pPr lvl="1">
              <a:buFont typeface="Arial" panose="020B0604020202020204" pitchFamily="34" charset="0"/>
              <a:buChar char="•"/>
            </a:pPr>
            <a:r>
              <a:rPr lang="en-US" sz="1600" dirty="0"/>
              <a:t>Note also requires v2.1.1 to replace it once it is published</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12</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ACMA Consultations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Australia Communications and Media Authority</a:t>
            </a:r>
          </a:p>
          <a:p>
            <a:pPr>
              <a:buFont typeface="Arial" panose="020B0604020202020204" pitchFamily="34" charset="0"/>
              <a:buChar char="•"/>
            </a:pPr>
            <a:r>
              <a:rPr lang="en-US" dirty="0"/>
              <a:t>Five-year spectrum outlook 2016-20</a:t>
            </a:r>
          </a:p>
          <a:p>
            <a:pPr lvl="1">
              <a:buFont typeface="Arial" panose="020B0604020202020204" pitchFamily="34" charset="0"/>
              <a:buChar char="•"/>
            </a:pPr>
            <a:r>
              <a:rPr lang="en-US" dirty="0">
                <a:hlinkClick r:id="rId2"/>
              </a:rPr>
              <a:t>http://www.acma.gov.au/Industry/Spectrum/Spectrum-projects/Mobile-broadband/five-year-spectrum-outlook-2016-20</a:t>
            </a:r>
            <a:r>
              <a:rPr lang="en-US" dirty="0"/>
              <a:t> </a:t>
            </a:r>
          </a:p>
          <a:p>
            <a:pPr lvl="1">
              <a:buFont typeface="Arial" panose="020B0604020202020204" pitchFamily="34" charset="0"/>
              <a:buChar char="•"/>
            </a:pPr>
            <a:r>
              <a:rPr lang="en-US" dirty="0"/>
              <a:t>Comments due January 27, 2017</a:t>
            </a:r>
          </a:p>
          <a:p>
            <a:pPr>
              <a:buFont typeface="Arial" panose="020B0604020202020204" pitchFamily="34" charset="0"/>
              <a:buChar char="•"/>
            </a:pPr>
            <a:r>
              <a:rPr lang="en-US" dirty="0"/>
              <a:t>Reconfiguring the 890–915/935–960 MHz band</a:t>
            </a:r>
          </a:p>
          <a:p>
            <a:pPr lvl="1">
              <a:buFont typeface="Arial" panose="020B0604020202020204" pitchFamily="34" charset="0"/>
              <a:buChar char="•"/>
            </a:pPr>
            <a:r>
              <a:rPr lang="en-US" dirty="0">
                <a:hlinkClick r:id="rId3"/>
              </a:rPr>
              <a:t>http://www.acma.gov.au/Industry/Spectrum/Spectrum-projects/800-and-900-MHz-bands/reconfiguring-the-890-915-935-960-mhz-band</a:t>
            </a:r>
            <a:r>
              <a:rPr lang="en-US" dirty="0"/>
              <a:t> </a:t>
            </a:r>
          </a:p>
          <a:p>
            <a:pPr lvl="1">
              <a:buFont typeface="Arial" panose="020B0604020202020204" pitchFamily="34" charset="0"/>
              <a:buChar char="•"/>
            </a:pPr>
            <a:r>
              <a:rPr lang="en-US" dirty="0"/>
              <a:t>Comments due February 24 2017</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2024171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harmonization</a:t>
            </a:r>
          </a:p>
          <a:p>
            <a:pPr lvl="1">
              <a:buFont typeface="Arial" panose="020B0604020202020204" pitchFamily="34" charset="0"/>
              <a:buChar char="•"/>
            </a:pPr>
            <a:r>
              <a:rPr lang="en-US" dirty="0"/>
              <a:t>1.13 IMT </a:t>
            </a:r>
          </a:p>
          <a:p>
            <a:pPr lvl="1">
              <a:buFont typeface="Arial" panose="020B0604020202020204" pitchFamily="34" charset="0"/>
              <a:buChar char="•"/>
            </a:pPr>
            <a:r>
              <a:rPr lang="en-US" dirty="0"/>
              <a:t>1.14 HAPS</a:t>
            </a:r>
          </a:p>
          <a:p>
            <a:pPr lvl="1">
              <a:buFont typeface="Arial" panose="020B0604020202020204" pitchFamily="34" charset="0"/>
              <a:buChar char="•"/>
            </a:pPr>
            <a:r>
              <a:rPr lang="en-US" dirty="0"/>
              <a:t>1.15 275 GHz</a:t>
            </a:r>
          </a:p>
          <a:p>
            <a:pPr lvl="1">
              <a:buFont typeface="Arial" panose="020B0604020202020204" pitchFamily="34" charset="0"/>
              <a:buChar char="•"/>
            </a:pPr>
            <a:r>
              <a:rPr lang="en-US" dirty="0"/>
              <a:t>1.16 5 GHz</a:t>
            </a:r>
          </a:p>
          <a:p>
            <a:pPr lvl="1">
              <a:buFont typeface="Arial" panose="020B0604020202020204" pitchFamily="34" charset="0"/>
              <a:buChar char="•"/>
            </a:pPr>
            <a:r>
              <a:rPr lang="en-US" dirty="0"/>
              <a:t>Issue 9.1.5</a:t>
            </a: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a:t>Review the week</a:t>
            </a:r>
          </a:p>
          <a:p>
            <a:pPr>
              <a:buFont typeface="Arial" panose="020B0604020202020204" pitchFamily="34" charset="0"/>
              <a:buChar char="•"/>
            </a:pPr>
            <a:r>
              <a:rPr lang="en-US" altLang="en-US" dirty="0"/>
              <a:t>Possible actions</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a:t>
            </a:r>
          </a:p>
          <a:p>
            <a:pPr>
              <a:buFont typeface="Arial" panose="020B0604020202020204" pitchFamily="34" charset="0"/>
              <a:buChar char="•"/>
            </a:pPr>
            <a:r>
              <a:rPr lang="en-US" altLang="en-US" dirty="0"/>
              <a:t>AOB and Adjourn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err="1"/>
              <a:t>Globalstar</a:t>
            </a:r>
            <a:r>
              <a:rPr lang="en-US" altLang="en-US" dirty="0"/>
              <a:t> again</a:t>
            </a:r>
          </a:p>
          <a:p>
            <a:pPr lvl="1">
              <a:buFont typeface="Arial" panose="020B0604020202020204" pitchFamily="34" charset="0"/>
              <a:buChar char="•"/>
            </a:pPr>
            <a:r>
              <a:rPr lang="en-US" altLang="en-US" dirty="0"/>
              <a:t>Now looking to enable global high-power LTE in the 2.4 GHz band; their TLPS spectrum</a:t>
            </a:r>
          </a:p>
          <a:p>
            <a:pPr>
              <a:buFont typeface="Arial" panose="020B0604020202020204" pitchFamily="34" charset="0"/>
              <a:buChar char="•"/>
            </a:pPr>
            <a:r>
              <a:rPr lang="en-US" altLang="en-US" dirty="0"/>
              <a:t>Regulatory calendar</a:t>
            </a:r>
          </a:p>
          <a:p>
            <a:pPr>
              <a:buFont typeface="Arial" panose="020B0604020202020204" pitchFamily="34" charset="0"/>
              <a:buChar char="•"/>
            </a:pPr>
            <a:r>
              <a:rPr lang="en-US" dirty="0"/>
              <a:t>Teleconferences: Thursdays at 2:30pm ET through May 4, 2017</a:t>
            </a:r>
          </a:p>
          <a:p>
            <a:pPr>
              <a:buFont typeface="Arial" panose="020B0604020202020204" pitchFamily="34" charset="0"/>
              <a:buChar char="•"/>
            </a:pPr>
            <a:r>
              <a:rPr lang="en-US" dirty="0"/>
              <a:t>Next Teleconference: </a:t>
            </a:r>
            <a:r>
              <a:rPr lang="en-US" b="0" dirty="0"/>
              <a:t>February 2</a:t>
            </a:r>
            <a:r>
              <a:rPr lang="en-US" b="0" baseline="30000" dirty="0"/>
              <a:t>nd</a:t>
            </a:r>
            <a:r>
              <a:rPr lang="en-US" b="0" dirty="0"/>
              <a:t> </a:t>
            </a:r>
          </a:p>
          <a:p>
            <a:pPr>
              <a:buFont typeface="Arial" panose="020B0604020202020204" pitchFamily="34" charset="0"/>
              <a:buChar char="•"/>
            </a:pPr>
            <a:r>
              <a:rPr lang="en-US" b="0" dirty="0"/>
              <a:t> </a:t>
            </a:r>
          </a:p>
          <a:p>
            <a:pPr>
              <a:buFont typeface="Arial" panose="020B0604020202020204" pitchFamily="34" charset="0"/>
              <a:buChar char="•"/>
            </a:pPr>
            <a:r>
              <a:rPr lang="en-US" dirty="0"/>
              <a:t>Next face to face meeting: 14 – 16 March, 2017, at the Hyatt Regency in Vancouver, BC</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eaLnBrk="1" hangingPunct="1">
              <a:buFont typeface="Arial" panose="020B0604020202020204" pitchFamily="34" charset="0"/>
              <a:buChar char="•"/>
            </a:pPr>
            <a:r>
              <a:rPr lang="en-US" altLang="en-US" dirty="0"/>
              <a:t>Review and approve the agenda</a:t>
            </a:r>
          </a:p>
          <a:p>
            <a:pPr eaLnBrk="1" hangingPunct="1">
              <a:buFont typeface="Arial" panose="020B0604020202020204" pitchFamily="34" charset="0"/>
              <a:buChar char="•"/>
            </a:pPr>
            <a:r>
              <a:rPr lang="en-US" altLang="en-US" dirty="0"/>
              <a:t>Approve Warsaw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eaLnBrk="1" hangingPunct="1">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and Acting Chair for this meeting</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January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San Antonio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San Antonio Plenary in document 18-16/00xxr0</a:t>
            </a:r>
          </a:p>
          <a:p>
            <a:pPr lvl="1"/>
            <a:r>
              <a:rPr lang="en-US" altLang="en-US" sz="2400" b="1" dirty="0"/>
              <a:t>Posted:</a:t>
            </a:r>
          </a:p>
          <a:p>
            <a:pPr lvl="1"/>
            <a:endParaRPr lang="en-US" altLang="en-US" sz="2400" b="1" dirty="0"/>
          </a:p>
          <a:p>
            <a:pPr lvl="1"/>
            <a:r>
              <a:rPr lang="en-US" altLang="en-US" sz="2400" b="1" dirty="0"/>
              <a:t>Moved by:  	</a:t>
            </a:r>
          </a:p>
          <a:p>
            <a:pPr lvl="1"/>
            <a:r>
              <a:rPr lang="en-US" altLang="en-US" sz="2400" b="1" dirty="0"/>
              <a:t>Seconded by:  </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5</a:t>
            </a:fld>
            <a:endParaRPr lang="en-US" altLang="en-US" sz="1200" b="0"/>
          </a:p>
        </p:txBody>
      </p:sp>
      <p:sp>
        <p:nvSpPr>
          <p:cNvPr id="2" name="Date Placeholder 1"/>
          <p:cNvSpPr>
            <a:spLocks noGrp="1"/>
          </p:cNvSpPr>
          <p:nvPr>
            <p:ph type="dt" idx="15"/>
          </p:nvPr>
        </p:nvSpPr>
        <p:spPr/>
        <p:txBody>
          <a:bodyPr/>
          <a:lstStyle/>
          <a:p>
            <a:r>
              <a:rPr lang="en-US"/>
              <a:t>January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835502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a:t>CEPT CPG PT-D</a:t>
            </a:r>
          </a:p>
          <a:p>
            <a:r>
              <a:rPr lang="en-US" altLang="en-US" sz="2000" dirty="0"/>
              <a:t>EU Radio Equipment Directive Status</a:t>
            </a:r>
          </a:p>
          <a:p>
            <a:r>
              <a:rPr lang="en-US" altLang="en-US" sz="2000" dirty="0"/>
              <a:t>ACMA Consultations</a:t>
            </a:r>
          </a:p>
          <a:p>
            <a:r>
              <a:rPr lang="en-US" altLang="en-US" sz="2000" dirty="0"/>
              <a:t>Developing IEEE 802 positions for WRC-19</a:t>
            </a:r>
          </a:p>
          <a:p>
            <a:endParaRPr lang="en-US" altLang="en-US" sz="2000" b="0" dirty="0"/>
          </a:p>
        </p:txBody>
      </p:sp>
      <p:sp>
        <p:nvSpPr>
          <p:cNvPr id="4" name="Date Placeholder 3"/>
          <p:cNvSpPr>
            <a:spLocks noGrp="1"/>
          </p:cNvSpPr>
          <p:nvPr>
            <p:ph type="dt" sz="quarter" idx="10"/>
          </p:nvPr>
        </p:nvSpPr>
        <p:spPr/>
        <p:txBody>
          <a:bodyPr/>
          <a:lstStyle/>
          <a:p>
            <a:pPr>
              <a:defRPr/>
            </a:pPr>
            <a:r>
              <a:rPr lang="en-US"/>
              <a:t>January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ETSI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EN 300 328 </a:t>
            </a:r>
          </a:p>
          <a:p>
            <a:pPr marL="800100" lvl="1" indent="-342900">
              <a:buFont typeface="Arial" panose="020B0604020202020204" pitchFamily="34" charset="0"/>
              <a:buChar char="•"/>
            </a:pPr>
            <a:r>
              <a:rPr lang="en-US" altLang="en-US" dirty="0"/>
              <a:t>V2.1.1 has been approved and published in the OJEU</a:t>
            </a:r>
          </a:p>
          <a:p>
            <a:pPr marL="800100" lvl="1" indent="-342900">
              <a:buFont typeface="Arial" panose="020B0604020202020204" pitchFamily="34" charset="0"/>
              <a:buChar char="•"/>
            </a:pPr>
            <a:r>
              <a:rPr lang="en-US" altLang="en-US" dirty="0"/>
              <a:t>V2.2.1 in process </a:t>
            </a:r>
          </a:p>
          <a:p>
            <a:pPr marL="800100" lvl="1" indent="-342900">
              <a:buFont typeface="Arial" panose="020B0604020202020204" pitchFamily="34" charset="0"/>
              <a:buChar char="•"/>
            </a:pPr>
            <a:r>
              <a:rPr lang="en-US" altLang="en-US" dirty="0"/>
              <a:t>Receiver requirements tightening</a:t>
            </a:r>
          </a:p>
          <a:p>
            <a:pPr>
              <a:buFont typeface="Arial" panose="020B0604020202020204" pitchFamily="34" charset="0"/>
              <a:buChar char="•"/>
            </a:pPr>
            <a:r>
              <a:rPr lang="en-US" altLang="en-US" dirty="0"/>
              <a:t>EN 301 893 still in ENAP Public Enquiry</a:t>
            </a:r>
          </a:p>
          <a:p>
            <a:pPr lvl="1">
              <a:buFont typeface="Arial" panose="020B0604020202020204" pitchFamily="34" charset="0"/>
              <a:buChar char="•"/>
            </a:pPr>
            <a:r>
              <a:rPr lang="en-US" altLang="en-US" dirty="0"/>
              <a:t>Early indications are that the Adaptivity clause will have to change</a:t>
            </a:r>
          </a:p>
          <a:p>
            <a:pPr lvl="2">
              <a:buFont typeface="Arial" panose="020B0604020202020204" pitchFamily="34" charset="0"/>
              <a:buChar char="•"/>
            </a:pPr>
            <a:r>
              <a:rPr lang="en-US" altLang="en-US" dirty="0"/>
              <a:t>NATO unhappy with -72 </a:t>
            </a:r>
            <a:r>
              <a:rPr lang="en-US" altLang="en-US" dirty="0" err="1"/>
              <a:t>dBm</a:t>
            </a:r>
            <a:r>
              <a:rPr lang="en-US" altLang="en-US" dirty="0"/>
              <a:t> ED level</a:t>
            </a:r>
          </a:p>
          <a:p>
            <a:pPr lvl="1">
              <a:buFont typeface="Arial" panose="020B0604020202020204" pitchFamily="34" charset="0"/>
              <a:buChar char="•"/>
            </a:pPr>
            <a:r>
              <a:rPr lang="en-US" altLang="en-US" dirty="0"/>
              <a:t>Due to emerge from PE February 20</a:t>
            </a:r>
            <a:r>
              <a:rPr lang="en-US" altLang="en-US" baseline="30000" dirty="0"/>
              <a:t>th</a:t>
            </a:r>
            <a:r>
              <a:rPr lang="en-US" altLang="en-US" dirty="0"/>
              <a:t> </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January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a:t>EN 301 598 (TVWS) – new rapporteur same as the old rapporteur</a:t>
            </a:r>
          </a:p>
          <a:p>
            <a:pPr marL="800100" lvl="1" indent="-342900">
              <a:buFont typeface="Arial" panose="020B0604020202020204" pitchFamily="34" charset="0"/>
              <a:buChar char="•"/>
            </a:pPr>
            <a:r>
              <a:rPr lang="en-US" altLang="en-US" dirty="0"/>
              <a:t>Completed RED changes; will approve in December</a:t>
            </a:r>
          </a:p>
          <a:p>
            <a:pPr>
              <a:buFont typeface="Arial" panose="020B0604020202020204" pitchFamily="34" charset="0"/>
              <a:buChar char="•"/>
            </a:pPr>
            <a:r>
              <a:rPr lang="en-US" altLang="en-US" dirty="0"/>
              <a:t>Technical Reports on 5 GHz band sharing</a:t>
            </a:r>
          </a:p>
          <a:p>
            <a:pPr marL="800100" lvl="1" indent="-342900">
              <a:buFont typeface="Arial" panose="020B0604020202020204" pitchFamily="34" charset="0"/>
              <a:buChar char="•"/>
            </a:pPr>
            <a:r>
              <a:rPr lang="en-US" altLang="en-US" dirty="0"/>
              <a:t>TR 103 317 EESS in the 5 350 MHz to 5 470 MHz band</a:t>
            </a:r>
          </a:p>
          <a:p>
            <a:pPr marL="1200150" lvl="2" indent="-342900">
              <a:buFont typeface="Arial" panose="020B0604020202020204" pitchFamily="34" charset="0"/>
              <a:buChar char="•"/>
            </a:pPr>
            <a:r>
              <a:rPr lang="en-US" altLang="en-US" dirty="0"/>
              <a:t>Work stopped due to US/EU position that band cannot be shared</a:t>
            </a:r>
          </a:p>
          <a:p>
            <a:pPr marL="800100" lvl="1" indent="-342900">
              <a:buFont typeface="Arial" panose="020B0604020202020204" pitchFamily="34" charset="0"/>
              <a:buChar char="•"/>
            </a:pPr>
            <a:r>
              <a:rPr lang="en-US" altLang="en-US" dirty="0"/>
              <a:t>TR 103 318 Radiolocation Systems in the 5 350 MHz to 5 470 MHz and 5 725 MHz to 5 850 MHz bands</a:t>
            </a:r>
          </a:p>
          <a:p>
            <a:pPr marL="1200150" lvl="2" indent="-285750">
              <a:buFont typeface="Arial" panose="020B0604020202020204" pitchFamily="34" charset="0"/>
              <a:buChar char="•"/>
            </a:pPr>
            <a:r>
              <a:rPr lang="en-US" altLang="en-US" dirty="0"/>
              <a:t>Focusing on 5725-5850 MHz band</a:t>
            </a:r>
          </a:p>
          <a:p>
            <a:pPr marL="800100" lvl="1" indent="-342900">
              <a:buFont typeface="Arial" panose="020B0604020202020204" pitchFamily="34" charset="0"/>
              <a:buChar char="•"/>
            </a:pPr>
            <a:r>
              <a:rPr lang="en-US" altLang="en-US" dirty="0"/>
              <a:t>TR 103 319 Road Tolling and Intelligent Transport systems in the 5 725 MHz to 5 925 MHz band</a:t>
            </a:r>
          </a:p>
          <a:p>
            <a:pPr marL="1200150" lvl="2" indent="-342900">
              <a:buFont typeface="Arial" panose="020B0604020202020204" pitchFamily="34" charset="0"/>
              <a:buChar char="•"/>
            </a:pPr>
            <a:r>
              <a:rPr lang="en-US" altLang="en-US" dirty="0"/>
              <a:t>To be completed in May</a:t>
            </a:r>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9154632-64DB-4587-86D7-418A5426E56D}"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CEPT CPG PT-D</a:t>
            </a:r>
            <a:endParaRPr lang="en-US" dirty="0"/>
          </a:p>
        </p:txBody>
      </p:sp>
      <p:sp>
        <p:nvSpPr>
          <p:cNvPr id="3" name="Content Placeholder 2"/>
          <p:cNvSpPr>
            <a:spLocks noGrp="1"/>
          </p:cNvSpPr>
          <p:nvPr>
            <p:ph idx="1"/>
          </p:nvPr>
        </p:nvSpPr>
        <p:spPr>
          <a:xfrm>
            <a:off x="685800" y="1676400"/>
            <a:ext cx="7772400" cy="4799013"/>
          </a:xfrm>
        </p:spPr>
        <p:txBody>
          <a:bodyPr/>
          <a:lstStyle/>
          <a:p>
            <a:pPr>
              <a:buFont typeface="Arial" panose="020B0604020202020204" pitchFamily="34" charset="0"/>
              <a:buChar char="•"/>
            </a:pPr>
            <a:r>
              <a:rPr lang="en-US" dirty="0"/>
              <a:t>Second meeting held last week in Helsinki</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6912" y="333375"/>
            <a:ext cx="16652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00206249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30447</TotalTime>
  <Words>1307</Words>
  <Application>Microsoft Office PowerPoint</Application>
  <PresentationFormat>On-screen Show (4:3)</PresentationFormat>
  <Paragraphs>194</Paragraphs>
  <Slides>16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 Unicode MS</vt:lpstr>
      <vt:lpstr>MS Gothic</vt:lpstr>
      <vt:lpstr>MS PGothic</vt:lpstr>
      <vt:lpstr>Arial</vt:lpstr>
      <vt:lpstr>Helvetica</vt:lpstr>
      <vt:lpstr>Monotype Sorts</vt:lpstr>
      <vt:lpstr>Times New Roman</vt:lpstr>
      <vt:lpstr>Office Theme</vt:lpstr>
      <vt:lpstr>Document</vt:lpstr>
      <vt:lpstr>IEEE 802.18 RR-TAG Atlanta Meeting Agenda</vt:lpstr>
      <vt:lpstr>Agenda</vt:lpstr>
      <vt:lpstr>Administrative Items</vt:lpstr>
      <vt:lpstr>Other Guidelines for IEEE WG Meetings</vt:lpstr>
      <vt:lpstr>Approve the San Antonio Minutes</vt:lpstr>
      <vt:lpstr>Discussion Items</vt:lpstr>
      <vt:lpstr>ETSI Updates</vt:lpstr>
      <vt:lpstr>ETSI Updates [2]</vt:lpstr>
      <vt:lpstr>CEPT CPG PT-D</vt:lpstr>
      <vt:lpstr>Agenda Item 1.16</vt:lpstr>
      <vt:lpstr>Discussions on Draft CEPT Brief</vt:lpstr>
      <vt:lpstr>EU Radio Equipment Directive (RED)</vt:lpstr>
      <vt:lpstr>ACMA Consultations</vt:lpstr>
      <vt:lpstr>IEEE 802 positions for WRC-19</vt:lpstr>
      <vt:lpstr>Thursday Agenda</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176</cp:revision>
  <cp:lastPrinted>1601-01-01T00:00:00Z</cp:lastPrinted>
  <dcterms:created xsi:type="dcterms:W3CDTF">2016-03-03T14:54:45Z</dcterms:created>
  <dcterms:modified xsi:type="dcterms:W3CDTF">2017-01-15T20:27:21Z</dcterms:modified>
</cp:coreProperties>
</file>