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66" r:id="rId3"/>
    <p:sldId id="267" r:id="rId4"/>
    <p:sldId id="331" r:id="rId5"/>
    <p:sldId id="329" r:id="rId6"/>
    <p:sldId id="288" r:id="rId7"/>
    <p:sldId id="338" r:id="rId8"/>
    <p:sldId id="339" r:id="rId9"/>
    <p:sldId id="341" r:id="rId10"/>
    <p:sldId id="353" r:id="rId11"/>
    <p:sldId id="352" r:id="rId12"/>
    <p:sldId id="345" r:id="rId13"/>
    <p:sldId id="355" r:id="rId14"/>
    <p:sldId id="347" r:id="rId15"/>
    <p:sldId id="320" r:id="rId16"/>
    <p:sldId id="276"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4660"/>
  </p:normalViewPr>
  <p:slideViewPr>
    <p:cSldViewPr>
      <p:cViewPr varScale="1">
        <p:scale>
          <a:sx n="92" d="100"/>
          <a:sy n="92" d="100"/>
        </p:scale>
        <p:origin x="1632"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a:p>
        </p:txBody>
      </p:sp>
    </p:spTree>
    <p:extLst>
      <p:ext uri="{BB962C8B-B14F-4D97-AF65-F5344CB8AC3E}">
        <p14:creationId xmlns:p14="http://schemas.microsoft.com/office/powerpoint/2010/main" val="87649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422241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2132591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2017</a:t>
            </a:r>
            <a:endParaRPr lang="en-GB"/>
          </a:p>
        </p:txBody>
      </p:sp>
      <p:sp>
        <p:nvSpPr>
          <p:cNvPr id="6" name="Footer Placeholder 5"/>
          <p:cNvSpPr>
            <a:spLocks noGrp="1"/>
          </p:cNvSpPr>
          <p:nvPr>
            <p:ph type="ftr" idx="11"/>
          </p:nvPr>
        </p:nvSpPr>
        <p:spPr/>
        <p:txBody>
          <a:bodyPr/>
          <a:lstStyle>
            <a:lvl1pPr>
              <a:defRPr/>
            </a:lvl1pPr>
          </a:lstStyle>
          <a:p>
            <a:r>
              <a:rPr lang="en-GB"/>
              <a:t>Rich Kennedy,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2017</a:t>
            </a:r>
            <a:endParaRPr lang="en-GB"/>
          </a:p>
        </p:txBody>
      </p:sp>
      <p:sp>
        <p:nvSpPr>
          <p:cNvPr id="4" name="Footer Placeholder 3"/>
          <p:cNvSpPr>
            <a:spLocks noGrp="1"/>
          </p:cNvSpPr>
          <p:nvPr>
            <p:ph type="ftr" idx="11"/>
          </p:nvPr>
        </p:nvSpPr>
        <p:spPr/>
        <p:txBody>
          <a:bodyPr/>
          <a:lstStyle>
            <a:lvl1pPr>
              <a:defRPr/>
            </a:lvl1pPr>
          </a:lstStyle>
          <a:p>
            <a:r>
              <a:rPr lang="en-GB"/>
              <a:t>Rich Kennedy,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2017</a:t>
            </a:r>
            <a:endParaRPr lang="en-GB"/>
          </a:p>
        </p:txBody>
      </p:sp>
      <p:sp>
        <p:nvSpPr>
          <p:cNvPr id="3" name="Footer Placeholder 2"/>
          <p:cNvSpPr>
            <a:spLocks noGrp="1"/>
          </p:cNvSpPr>
          <p:nvPr>
            <p:ph type="ftr" idx="11"/>
          </p:nvPr>
        </p:nvSpPr>
        <p:spPr/>
        <p:txBody>
          <a:bodyPr/>
          <a:lstStyle>
            <a:lvl1pPr>
              <a:defRPr/>
            </a:lvl1pPr>
          </a:lstStyle>
          <a:p>
            <a:r>
              <a:rPr lang="en-GB"/>
              <a:t>Rich Kennedy,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802.18-17/0006r0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cept.org/ecc/groups/ecc/cpg/cpg-pt-d/news/results-from-2nd-meeting-of-cpg-pt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cept.org/Documents/cpg-pt-d/34307/ptd-17-34-annex-iv-16_draft-cept-brief-on-wrc-19-agenda-item-116"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acma.gov.au/Industry/Spectrum/Spectrum-projects/800-and-900-MHz-bands/reconfiguring-the-890-915-935-960-mhz-band" TargetMode="External"/><Relationship Id="rId2" Type="http://schemas.openxmlformats.org/officeDocument/2006/relationships/hyperlink" Target="http://www.acma.gov.au/Industry/Spectrum/Spectrum-projects/Mobile-broadband/five-year-spectrum-outlook-2016-20"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January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Atlanta Meeting 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2017-01-17</a:t>
            </a:r>
          </a:p>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2017-01-19</a:t>
            </a:r>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219"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 1.16</a:t>
            </a:r>
          </a:p>
        </p:txBody>
      </p:sp>
      <p:sp>
        <p:nvSpPr>
          <p:cNvPr id="3" name="Content Placeholder 2"/>
          <p:cNvSpPr>
            <a:spLocks noGrp="1"/>
          </p:cNvSpPr>
          <p:nvPr>
            <p:ph idx="1"/>
          </p:nvPr>
        </p:nvSpPr>
        <p:spPr/>
        <p:txBody>
          <a:bodyPr/>
          <a:lstStyle/>
          <a:p>
            <a:r>
              <a:rPr lang="en-US" sz="1600" u="sng" dirty="0">
                <a:hlinkClick r:id="rId2"/>
              </a:rPr>
              <a:t>http://cept.org/ecc/groups/ecc/cpg/cpg-pt-d/news/results-from-2nd-meeting-of-cpg-ptd/</a:t>
            </a:r>
            <a:endParaRPr lang="en-US" sz="1600" dirty="0"/>
          </a:p>
          <a:p>
            <a:r>
              <a:rPr lang="en-US" sz="1600" dirty="0"/>
              <a:t>PTD revised the draft CEPT Brief on agenda item 1.16, in particular with the update of the background section to reflect the status of the latest sharing studies and the related ITU-R activities.</a:t>
            </a:r>
          </a:p>
          <a:p>
            <a:r>
              <a:rPr lang="en-US" sz="1600" dirty="0"/>
              <a:t>PTD developed further its working document on sharing studies for agenda item 1.16 whose aim is to support the development of the CEPT Brief with the inclusion of relevant material on:</a:t>
            </a:r>
          </a:p>
          <a:p>
            <a:pPr lvl="0"/>
            <a:r>
              <a:rPr lang="en-US" sz="1600" dirty="0"/>
              <a:t>Sharing between WAS/RLAN and radars;</a:t>
            </a:r>
          </a:p>
          <a:p>
            <a:pPr lvl="0"/>
            <a:r>
              <a:rPr lang="en-US" sz="1600" dirty="0"/>
              <a:t>Sharing between WAS/RLAN and EESS;</a:t>
            </a:r>
          </a:p>
          <a:p>
            <a:pPr lvl="0"/>
            <a:r>
              <a:rPr lang="en-US" sz="1600" dirty="0"/>
              <a:t>Sharing between WAS/RLAN and FSS;</a:t>
            </a:r>
          </a:p>
          <a:p>
            <a:pPr lvl="0"/>
            <a:r>
              <a:rPr lang="en-US" sz="1600" dirty="0"/>
              <a:t>Sharing between WAS/RLAN and ITS.</a:t>
            </a:r>
          </a:p>
          <a:p>
            <a:r>
              <a:rPr lang="en-US" sz="1600" dirty="0"/>
              <a:t>PTD will discuss further at its next meeting the possibility to develop CEPT contributions to ITU-R Working Party 5A on the sharing studies related to agenda item 1.16.</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January 2017</a:t>
            </a:r>
            <a:endParaRPr lang="en-GB" dirty="0"/>
          </a:p>
        </p:txBody>
      </p:sp>
    </p:spTree>
    <p:extLst>
      <p:ext uri="{BB962C8B-B14F-4D97-AF65-F5344CB8AC3E}">
        <p14:creationId xmlns:p14="http://schemas.microsoft.com/office/powerpoint/2010/main" val="176758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Discussions on Draft CEPT Brief</a:t>
            </a:r>
          </a:p>
        </p:txBody>
      </p:sp>
      <p:sp>
        <p:nvSpPr>
          <p:cNvPr id="3" name="Content Placeholder 2"/>
          <p:cNvSpPr>
            <a:spLocks noGrp="1"/>
          </p:cNvSpPr>
          <p:nvPr>
            <p:ph idx="1"/>
          </p:nvPr>
        </p:nvSpPr>
        <p:spPr/>
        <p:txBody>
          <a:bodyPr/>
          <a:lstStyle/>
          <a:p>
            <a:r>
              <a:rPr lang="en-US" sz="1600" dirty="0"/>
              <a:t>There were 5 input documents (Documents CPG PTD (17) 05, 11, 19, 22, 24) submitted to the meeting that addressed proposals for the Draft CEPT brief. The </a:t>
            </a:r>
            <a:r>
              <a:rPr lang="en-US" sz="1600" dirty="0" err="1"/>
              <a:t>co-ordinator</a:t>
            </a:r>
            <a:r>
              <a:rPr lang="en-US" sz="1600" dirty="0"/>
              <a:t> introduced Document 05 which showed the results of the last CPG meeting and it was agreed to use this document as the base document for the draft CEPT brief. The other input documents were then presented which between them proposed text to cover both specific and generic issues related to the agenda Item. After discussion of all of the proposals a way forward to produce a new Draft CEPT brief for approval was agreed. The new draft CEPT Brief for Agenda item 1.16 can be seen in </a:t>
            </a:r>
            <a:r>
              <a:rPr lang="da-DK" sz="1600" dirty="0"/>
              <a:t>ANNEX IV-16 </a:t>
            </a:r>
            <a:r>
              <a:rPr lang="en-US" sz="1600" dirty="0"/>
              <a:t>to this report. </a:t>
            </a:r>
          </a:p>
          <a:p>
            <a:r>
              <a:rPr lang="en-US" sz="1600" u="sng" dirty="0">
                <a:hlinkClick r:id="rId2"/>
              </a:rPr>
              <a:t>http://cept.org/Documents/cpg-pt-d/34307/ptd-17-34-annex-iv-16_draft-cept-brief-on-wrc-19-agenda-item-116</a:t>
            </a:r>
            <a:endParaRPr lang="en-US" sz="1600" dirty="0"/>
          </a:p>
          <a:p>
            <a:r>
              <a:rPr lang="en-GB" sz="1600" dirty="0"/>
              <a:t>In the 5350-5470 MHz band, CEPT opposes any new allocation to the mobile service with a view to accommodating WAS/RLAN use unless the mitigation techniques (such as DFS for radars) can be shown to provide co-existence with EESS (all types of sensors) and compatibility with all radio determination systems (including Meteorological Radars), taking into account their feasibility (including real implementation at international level) and effectiveness. </a:t>
            </a:r>
            <a:endParaRPr lang="en-US" sz="16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January 2017</a:t>
            </a:r>
            <a:endParaRPr lang="en-GB" dirty="0"/>
          </a:p>
        </p:txBody>
      </p:sp>
    </p:spTree>
    <p:extLst>
      <p:ext uri="{BB962C8B-B14F-4D97-AF65-F5344CB8AC3E}">
        <p14:creationId xmlns:p14="http://schemas.microsoft.com/office/powerpoint/2010/main" val="1728833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EU Radio Equipment Directive (RED)</a:t>
            </a:r>
            <a:endParaRPr lang="en-US" dirty="0"/>
          </a:p>
        </p:txBody>
      </p:sp>
      <p:sp>
        <p:nvSpPr>
          <p:cNvPr id="3" name="Content Placeholder 2"/>
          <p:cNvSpPr>
            <a:spLocks noGrp="1"/>
          </p:cNvSpPr>
          <p:nvPr>
            <p:ph idx="1"/>
          </p:nvPr>
        </p:nvSpPr>
        <p:spPr>
          <a:xfrm>
            <a:off x="685800" y="1981200"/>
            <a:ext cx="7772400" cy="4343400"/>
          </a:xfrm>
        </p:spPr>
        <p:txBody>
          <a:bodyPr/>
          <a:lstStyle/>
          <a:p>
            <a:pPr>
              <a:buFont typeface="Arial" panose="020B0604020202020204" pitchFamily="34" charset="0"/>
              <a:buChar char="•"/>
            </a:pPr>
            <a:r>
              <a:rPr lang="en-US" sz="2000" dirty="0"/>
              <a:t>The transition has already started</a:t>
            </a:r>
          </a:p>
          <a:p>
            <a:pPr lvl="1">
              <a:buFont typeface="Arial" panose="020B0604020202020204" pitchFamily="34" charset="0"/>
              <a:buChar char="•"/>
            </a:pPr>
            <a:r>
              <a:rPr lang="en-US" sz="1600" dirty="0"/>
              <a:t>RED in </a:t>
            </a:r>
            <a:r>
              <a:rPr lang="en-US" sz="1600" b="1" dirty="0"/>
              <a:t>THE LAW </a:t>
            </a:r>
            <a:r>
              <a:rPr lang="en-US" sz="1600" dirty="0"/>
              <a:t>as of June 13, 2016</a:t>
            </a:r>
          </a:p>
          <a:p>
            <a:pPr lvl="1">
              <a:buFont typeface="Arial" panose="020B0604020202020204" pitchFamily="34" charset="0"/>
              <a:buChar char="•"/>
            </a:pPr>
            <a:r>
              <a:rPr lang="en-US" sz="1600" dirty="0"/>
              <a:t>R&amp;TTE expires June 12, 2017</a:t>
            </a:r>
          </a:p>
          <a:p>
            <a:pPr lvl="1">
              <a:buFont typeface="Arial" panose="020B0604020202020204" pitchFamily="34" charset="0"/>
              <a:buChar char="•"/>
            </a:pPr>
            <a:r>
              <a:rPr lang="en-US" sz="1600" dirty="0"/>
              <a:t>After June 2017, all devices must meet the RED requirements, i.e. R&amp;TTE certifications during the transition must be re-certified</a:t>
            </a:r>
            <a:endParaRPr lang="en-US" sz="1800" dirty="0"/>
          </a:p>
          <a:p>
            <a:pPr>
              <a:buFont typeface="Arial" panose="020B0604020202020204" pitchFamily="34" charset="0"/>
              <a:buChar char="•"/>
            </a:pPr>
            <a:r>
              <a:rPr lang="en-US" sz="2000" dirty="0"/>
              <a:t>Following the deadline, ALL equipment to be placed on the EU market must meet the RED provisions</a:t>
            </a:r>
          </a:p>
          <a:p>
            <a:pPr>
              <a:buFont typeface="Arial" panose="020B0604020202020204" pitchFamily="34" charset="0"/>
              <a:buChar char="•"/>
            </a:pPr>
            <a:r>
              <a:rPr lang="en-US" sz="2000" dirty="0">
                <a:solidFill>
                  <a:srgbClr val="FF0000"/>
                </a:solidFill>
              </a:rPr>
              <a:t>EN 300 328 published in the </a:t>
            </a:r>
            <a:r>
              <a:rPr lang="en-US" sz="2000" dirty="0" smtClean="0">
                <a:solidFill>
                  <a:srgbClr val="FF0000"/>
                </a:solidFill>
              </a:rPr>
              <a:t>OJEU!</a:t>
            </a:r>
            <a:endParaRPr lang="en-US" sz="2000" dirty="0">
              <a:solidFill>
                <a:srgbClr val="FF0000"/>
              </a:solidFill>
            </a:endParaRPr>
          </a:p>
          <a:p>
            <a:pPr>
              <a:buFont typeface="Arial" panose="020B0604020202020204" pitchFamily="34" charset="0"/>
              <a:buChar char="•"/>
            </a:pPr>
            <a:r>
              <a:rPr lang="en-US" sz="2000" dirty="0"/>
              <a:t>It appears that EN 301 893 will not be not published in time</a:t>
            </a:r>
          </a:p>
          <a:p>
            <a:pPr lvl="1">
              <a:buFont typeface="Arial" panose="020B0604020202020204" pitchFamily="34" charset="0"/>
              <a:buChar char="•"/>
            </a:pPr>
            <a:r>
              <a:rPr lang="en-US" sz="1600" dirty="0"/>
              <a:t>EC has approved use of v1.8.1 with note that v2.0.7 Receiver Requirements must also be met</a:t>
            </a:r>
          </a:p>
          <a:p>
            <a:pPr lvl="1">
              <a:buFont typeface="Arial" panose="020B0604020202020204" pitchFamily="34" charset="0"/>
              <a:buChar char="•"/>
            </a:pPr>
            <a:r>
              <a:rPr lang="en-US" sz="1600" dirty="0"/>
              <a:t>Note also requires v2.1.1 to replace it once it is published</a:t>
            </a:r>
          </a:p>
          <a:p>
            <a:endParaRPr lang="en-US"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a:t>January 2017</a:t>
            </a:r>
          </a:p>
        </p:txBody>
      </p:sp>
      <p:sp>
        <p:nvSpPr>
          <p:cNvPr id="6" name="Slide Number Placeholder 5"/>
          <p:cNvSpPr>
            <a:spLocks noGrp="1"/>
          </p:cNvSpPr>
          <p:nvPr>
            <p:ph type="sldNum" sz="quarter" idx="12"/>
          </p:nvPr>
        </p:nvSpPr>
        <p:spPr/>
        <p:txBody>
          <a:bodyPr/>
          <a:lstStyle/>
          <a:p>
            <a:pPr>
              <a:defRPr/>
            </a:pPr>
            <a:r>
              <a:rPr lang="en-US" altLang="en-US"/>
              <a:t>Slide </a:t>
            </a:r>
            <a:fld id="{6702A296-7DC2-4C91-AC22-EA9F80E89DF9}" type="slidenum">
              <a:rPr lang="en-US" altLang="en-US" smtClean="0"/>
              <a:pPr>
                <a:defRPr/>
              </a:pPr>
              <a:t>12</a:t>
            </a:fld>
            <a:endParaRPr lang="en-US" altLang="en-US"/>
          </a:p>
        </p:txBody>
      </p:sp>
      <p:sp>
        <p:nvSpPr>
          <p:cNvPr id="7" name="Footer Placeholder 6"/>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3031946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ACMA Consultations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Australia Communications and Media Authority</a:t>
            </a:r>
          </a:p>
          <a:p>
            <a:pPr>
              <a:buFont typeface="Arial" panose="020B0604020202020204" pitchFamily="34" charset="0"/>
              <a:buChar char="•"/>
            </a:pPr>
            <a:r>
              <a:rPr lang="en-US" dirty="0"/>
              <a:t>Five-year spectrum outlook 2016-20</a:t>
            </a:r>
          </a:p>
          <a:p>
            <a:pPr lvl="1">
              <a:buFont typeface="Arial" panose="020B0604020202020204" pitchFamily="34" charset="0"/>
              <a:buChar char="•"/>
            </a:pPr>
            <a:r>
              <a:rPr lang="en-US" dirty="0">
                <a:hlinkClick r:id="rId2"/>
              </a:rPr>
              <a:t>http://www.acma.gov.au/Industry/Spectrum/Spectrum-projects/Mobile-broadband/five-year-spectrum-outlook-2016-20</a:t>
            </a:r>
            <a:r>
              <a:rPr lang="en-US" dirty="0"/>
              <a:t> </a:t>
            </a:r>
          </a:p>
          <a:p>
            <a:pPr lvl="1">
              <a:buFont typeface="Arial" panose="020B0604020202020204" pitchFamily="34" charset="0"/>
              <a:buChar char="•"/>
            </a:pPr>
            <a:r>
              <a:rPr lang="en-US" dirty="0"/>
              <a:t>Comments due January 27, 2017</a:t>
            </a:r>
          </a:p>
          <a:p>
            <a:pPr>
              <a:buFont typeface="Arial" panose="020B0604020202020204" pitchFamily="34" charset="0"/>
              <a:buChar char="•"/>
            </a:pPr>
            <a:r>
              <a:rPr lang="en-US" dirty="0"/>
              <a:t>Reconfiguring the 890–915/935–960 MHz band</a:t>
            </a:r>
          </a:p>
          <a:p>
            <a:pPr lvl="1">
              <a:buFont typeface="Arial" panose="020B0604020202020204" pitchFamily="34" charset="0"/>
              <a:buChar char="•"/>
            </a:pPr>
            <a:r>
              <a:rPr lang="en-US" dirty="0">
                <a:hlinkClick r:id="rId3"/>
              </a:rPr>
              <a:t>http://www.acma.gov.au/Industry/Spectrum/Spectrum-projects/800-and-900-MHz-bands/reconfiguring-the-890-915-935-960-mhz-band</a:t>
            </a:r>
            <a:r>
              <a:rPr lang="en-US" dirty="0"/>
              <a:t> </a:t>
            </a:r>
          </a:p>
          <a:p>
            <a:pPr lvl="1">
              <a:buFont typeface="Arial" panose="020B0604020202020204" pitchFamily="34" charset="0"/>
              <a:buChar char="•"/>
            </a:pPr>
            <a:r>
              <a:rPr lang="en-US" dirty="0"/>
              <a:t>Comments due February 24 2017</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January 2017</a:t>
            </a:r>
            <a:endParaRPr lang="en-GB" dirty="0"/>
          </a:p>
        </p:txBody>
      </p:sp>
    </p:spTree>
    <p:extLst>
      <p:ext uri="{BB962C8B-B14F-4D97-AF65-F5344CB8AC3E}">
        <p14:creationId xmlns:p14="http://schemas.microsoft.com/office/powerpoint/2010/main" val="2024171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IEEE 802 positions for WRC-19</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Regulators in developing countries are interested in the IEEE 802 positions, to help them formulate their inputs</a:t>
            </a:r>
          </a:p>
          <a:p>
            <a:pPr>
              <a:buFont typeface="Arial" panose="020B0604020202020204" pitchFamily="34" charset="0"/>
              <a:buChar char="•"/>
            </a:pPr>
            <a:r>
              <a:rPr lang="en-US" dirty="0"/>
              <a:t>Applicable agenda items</a:t>
            </a:r>
          </a:p>
          <a:p>
            <a:pPr lvl="1">
              <a:buFont typeface="Arial" panose="020B0604020202020204" pitchFamily="34" charset="0"/>
              <a:buChar char="•"/>
            </a:pPr>
            <a:r>
              <a:rPr lang="en-US" dirty="0"/>
              <a:t>1.12 ITS harmonization</a:t>
            </a:r>
          </a:p>
          <a:p>
            <a:pPr lvl="1">
              <a:buFont typeface="Arial" panose="020B0604020202020204" pitchFamily="34" charset="0"/>
              <a:buChar char="•"/>
            </a:pPr>
            <a:r>
              <a:rPr lang="en-US" dirty="0"/>
              <a:t>1.13 IMT </a:t>
            </a:r>
          </a:p>
          <a:p>
            <a:pPr lvl="1">
              <a:buFont typeface="Arial" panose="020B0604020202020204" pitchFamily="34" charset="0"/>
              <a:buChar char="•"/>
            </a:pPr>
            <a:r>
              <a:rPr lang="en-US" dirty="0"/>
              <a:t>1.14 HAPS</a:t>
            </a:r>
          </a:p>
          <a:p>
            <a:pPr lvl="1">
              <a:buFont typeface="Arial" panose="020B0604020202020204" pitchFamily="34" charset="0"/>
              <a:buChar char="•"/>
            </a:pPr>
            <a:r>
              <a:rPr lang="en-US" dirty="0"/>
              <a:t>1.15 275 GHz</a:t>
            </a:r>
          </a:p>
          <a:p>
            <a:pPr lvl="1">
              <a:buFont typeface="Arial" panose="020B0604020202020204" pitchFamily="34" charset="0"/>
              <a:buChar char="•"/>
            </a:pPr>
            <a:r>
              <a:rPr lang="en-US" dirty="0"/>
              <a:t>1.16 5 GHz</a:t>
            </a:r>
          </a:p>
          <a:p>
            <a:pPr lvl="1">
              <a:buFont typeface="Arial" panose="020B0604020202020204" pitchFamily="34" charset="0"/>
              <a:buChar char="•"/>
            </a:pPr>
            <a:r>
              <a:rPr lang="en-US" dirty="0"/>
              <a:t>Issue 9.1.5</a:t>
            </a:r>
          </a:p>
          <a:p>
            <a:pPr>
              <a:buFont typeface="Arial" panose="020B0604020202020204" pitchFamily="34" charset="0"/>
              <a:buChar char="•"/>
            </a:pPr>
            <a:r>
              <a:rPr lang="en-US" dirty="0"/>
              <a:t>Formal “Position Paper”</a:t>
            </a:r>
          </a:p>
          <a:p>
            <a:pPr>
              <a:buFont typeface="Arial" panose="020B0604020202020204" pitchFamily="34" charset="0"/>
              <a:buChar char="•"/>
            </a:pPr>
            <a:r>
              <a:rPr lang="en-US" dirty="0"/>
              <a:t>Do we want to submit as a sector member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January 2017</a:t>
            </a:r>
            <a:endParaRPr lang="en-GB" dirty="0"/>
          </a:p>
        </p:txBody>
      </p:sp>
    </p:spTree>
    <p:extLst>
      <p:ext uri="{BB962C8B-B14F-4D97-AF65-F5344CB8AC3E}">
        <p14:creationId xmlns:p14="http://schemas.microsoft.com/office/powerpoint/2010/main" val="4235213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Thursday Agenda</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Review and approve the agenda</a:t>
            </a:r>
          </a:p>
          <a:p>
            <a:pPr>
              <a:buFont typeface="Arial" panose="020B0604020202020204" pitchFamily="34" charset="0"/>
              <a:buChar char="•"/>
            </a:pPr>
            <a:r>
              <a:rPr lang="en-US" altLang="en-US" dirty="0"/>
              <a:t>Review the week</a:t>
            </a:r>
          </a:p>
          <a:p>
            <a:pPr>
              <a:buFont typeface="Arial" panose="020B0604020202020204" pitchFamily="34" charset="0"/>
              <a:buChar char="•"/>
            </a:pPr>
            <a:r>
              <a:rPr lang="en-US" altLang="en-US" dirty="0"/>
              <a:t>Possible actions</a:t>
            </a:r>
          </a:p>
          <a:p>
            <a:pPr>
              <a:buFont typeface="Arial" panose="020B0604020202020204" pitchFamily="34" charset="0"/>
              <a:buChar char="•"/>
            </a:pPr>
            <a:r>
              <a:rPr lang="en-US" altLang="en-US" dirty="0"/>
              <a:t>Actions required</a:t>
            </a:r>
          </a:p>
          <a:p>
            <a:pPr lvl="1">
              <a:buFont typeface="Arial" panose="020B0604020202020204" pitchFamily="34" charset="0"/>
              <a:buChar char="•"/>
            </a:pPr>
            <a:r>
              <a:rPr lang="en-US" altLang="en-US" dirty="0"/>
              <a:t>…</a:t>
            </a:r>
          </a:p>
          <a:p>
            <a:pPr>
              <a:buFont typeface="Arial" panose="020B0604020202020204" pitchFamily="34" charset="0"/>
              <a:buChar char="•"/>
            </a:pPr>
            <a:r>
              <a:rPr lang="en-US" altLang="en-US" dirty="0"/>
              <a:t>AOB and Adjourn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January 2017</a:t>
            </a:r>
            <a:endParaRPr lang="en-GB" dirty="0"/>
          </a:p>
        </p:txBody>
      </p:sp>
    </p:spTree>
    <p:extLst>
      <p:ext uri="{BB962C8B-B14F-4D97-AF65-F5344CB8AC3E}">
        <p14:creationId xmlns:p14="http://schemas.microsoft.com/office/powerpoint/2010/main" val="2164481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Any Other Business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err="1"/>
              <a:t>Globalstar</a:t>
            </a:r>
            <a:r>
              <a:rPr lang="en-US" altLang="en-US" dirty="0"/>
              <a:t> again</a:t>
            </a:r>
          </a:p>
          <a:p>
            <a:pPr lvl="1">
              <a:buFont typeface="Arial" panose="020B0604020202020204" pitchFamily="34" charset="0"/>
              <a:buChar char="•"/>
            </a:pPr>
            <a:r>
              <a:rPr lang="en-US" altLang="en-US" dirty="0"/>
              <a:t>Now looking to enable global high-power LTE in the 2.4 GHz band; their TLPS spectrum</a:t>
            </a:r>
          </a:p>
          <a:p>
            <a:pPr>
              <a:buFont typeface="Arial" panose="020B0604020202020204" pitchFamily="34" charset="0"/>
              <a:buChar char="•"/>
            </a:pPr>
            <a:r>
              <a:rPr lang="en-US" altLang="en-US" dirty="0"/>
              <a:t>Regulatory calendar</a:t>
            </a:r>
          </a:p>
          <a:p>
            <a:pPr>
              <a:buFont typeface="Arial" panose="020B0604020202020204" pitchFamily="34" charset="0"/>
              <a:buChar char="•"/>
            </a:pPr>
            <a:r>
              <a:rPr lang="en-US" dirty="0"/>
              <a:t>Teleconferences: Thursdays at 2:30pm ET through May 4, 2017</a:t>
            </a:r>
          </a:p>
          <a:p>
            <a:pPr>
              <a:buFont typeface="Arial" panose="020B0604020202020204" pitchFamily="34" charset="0"/>
              <a:buChar char="•"/>
            </a:pPr>
            <a:r>
              <a:rPr lang="en-US" dirty="0"/>
              <a:t>Next Teleconference: </a:t>
            </a:r>
            <a:r>
              <a:rPr lang="en-US" b="0" dirty="0"/>
              <a:t>February 2</a:t>
            </a:r>
            <a:r>
              <a:rPr lang="en-US" b="0" baseline="30000" dirty="0"/>
              <a:t>nd</a:t>
            </a:r>
            <a:r>
              <a:rPr lang="en-US" b="0" dirty="0"/>
              <a:t> </a:t>
            </a:r>
          </a:p>
          <a:p>
            <a:pPr>
              <a:buFont typeface="Arial" panose="020B0604020202020204" pitchFamily="34" charset="0"/>
              <a:buChar char="•"/>
            </a:pPr>
            <a:r>
              <a:rPr lang="en-US" b="0" dirty="0"/>
              <a:t> </a:t>
            </a:r>
          </a:p>
          <a:p>
            <a:pPr>
              <a:buFont typeface="Arial" panose="020B0604020202020204" pitchFamily="34" charset="0"/>
              <a:buChar char="•"/>
            </a:pPr>
            <a:r>
              <a:rPr lang="en-US" dirty="0"/>
              <a:t>Next face to face meeting: 14 – 16 March, 2017, at the Hyatt Regency in Vancouver, BC</a:t>
            </a: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a:t>January 2017</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7" name="Footer Placeholder 6"/>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1423766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9"/>
            <a:ext cx="7772400" cy="4418013"/>
          </a:xfrm>
        </p:spPr>
        <p:txBody>
          <a:bodyPr/>
          <a:lstStyle/>
          <a:p>
            <a:pPr eaLnBrk="1" hangingPunct="1">
              <a:buFont typeface="Arial" panose="020B0604020202020204" pitchFamily="34" charset="0"/>
              <a:buChar char="•"/>
            </a:pPr>
            <a:r>
              <a:rPr lang="en-US" altLang="en-US" dirty="0"/>
              <a:t>Review and approve the agenda</a:t>
            </a:r>
          </a:p>
          <a:p>
            <a:pPr eaLnBrk="1" hangingPunct="1">
              <a:buFont typeface="Arial" panose="020B0604020202020204" pitchFamily="34" charset="0"/>
              <a:buChar char="•"/>
            </a:pPr>
            <a:r>
              <a:rPr lang="en-US" altLang="en-US" dirty="0"/>
              <a:t>Approve Warsaw minutes</a:t>
            </a:r>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Regulatory work in progress</a:t>
            </a:r>
          </a:p>
          <a:p>
            <a:pPr lvl="1">
              <a:buFont typeface="Arial" panose="020B0604020202020204" pitchFamily="34" charset="0"/>
              <a:buChar char="•"/>
            </a:pPr>
            <a:r>
              <a:rPr lang="en-US" altLang="en-US" dirty="0"/>
              <a:t>Status of completed work</a:t>
            </a:r>
          </a:p>
          <a:p>
            <a:pPr>
              <a:buFont typeface="Arial" panose="020B0604020202020204" pitchFamily="34" charset="0"/>
              <a:buChar char="•"/>
            </a:pPr>
            <a:r>
              <a:rPr lang="en-US" altLang="en-US" dirty="0"/>
              <a:t>Actions required</a:t>
            </a:r>
          </a:p>
          <a:p>
            <a:pPr lvl="1">
              <a:buFont typeface="Arial" panose="020B0604020202020204" pitchFamily="34" charset="0"/>
              <a:buChar char="•"/>
            </a:pPr>
            <a:r>
              <a:rPr lang="en-US" altLang="en-US" dirty="0"/>
              <a:t>TBD</a:t>
            </a:r>
          </a:p>
          <a:p>
            <a:pPr eaLnBrk="1" hangingPunct="1">
              <a:buFont typeface="Arial" panose="020B0604020202020204" pitchFamily="34" charset="0"/>
              <a:buChar char="•"/>
            </a:pPr>
            <a:r>
              <a:rPr lang="en-US" altLang="en-US" dirty="0"/>
              <a:t>AOB and 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January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1600200"/>
            <a:ext cx="7772400" cy="47244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and Acting Chair for this meeting</a:t>
            </a:r>
          </a:p>
          <a:p>
            <a:pPr lvl="1" eaLnBrk="1" hangingPunct="1">
              <a:defRPr/>
            </a:pPr>
            <a:r>
              <a:rPr lang="en-US" sz="18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January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4018662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a:t>January 2017</a:t>
            </a:r>
          </a:p>
        </p:txBody>
      </p:sp>
      <p:sp>
        <p:nvSpPr>
          <p:cNvPr id="7171" name="Footer Placeholder 2"/>
          <p:cNvSpPr>
            <a:spLocks noGrp="1"/>
          </p:cNvSpPr>
          <p:nvPr>
            <p:ph type="ftr" sz="quarter" idx="11"/>
          </p:nvPr>
        </p:nvSpPr>
        <p:spPr>
          <a:noFill/>
        </p:spPr>
        <p:txBody>
          <a:bodyPr/>
          <a:lstStyle/>
          <a:p>
            <a:r>
              <a:rPr lang="en-US"/>
              <a:t>Rich Kennedy, HP Enterprise</a:t>
            </a:r>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09915549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a:t>Approve the San Antonio Minutes</a:t>
            </a:r>
          </a:p>
        </p:txBody>
      </p:sp>
      <p:sp>
        <p:nvSpPr>
          <p:cNvPr id="16387" name="Content Placeholder 2"/>
          <p:cNvSpPr>
            <a:spLocks noGrp="1"/>
          </p:cNvSpPr>
          <p:nvPr>
            <p:ph idx="1"/>
          </p:nvPr>
        </p:nvSpPr>
        <p:spPr>
          <a:xfrm>
            <a:off x="685800" y="1752600"/>
            <a:ext cx="7772400" cy="4572000"/>
          </a:xfrm>
        </p:spPr>
        <p:txBody>
          <a:bodyPr/>
          <a:lstStyle/>
          <a:p>
            <a:r>
              <a:rPr lang="en-US" altLang="en-US" u="sng" dirty="0"/>
              <a:t>Motion:</a:t>
            </a:r>
            <a:r>
              <a:rPr lang="en-US" altLang="en-US" dirty="0"/>
              <a:t> To approve the minutes from the IEEE 802.18 meeting at the San Antonio Plenary in document 18-16/00xxr0</a:t>
            </a:r>
          </a:p>
          <a:p>
            <a:pPr lvl="1"/>
            <a:r>
              <a:rPr lang="en-US" altLang="en-US" sz="2400" b="1" dirty="0"/>
              <a:t>Posted:</a:t>
            </a:r>
          </a:p>
          <a:p>
            <a:pPr lvl="1"/>
            <a:endParaRPr lang="en-US" altLang="en-US" sz="2400" b="1" dirty="0"/>
          </a:p>
          <a:p>
            <a:pPr lvl="1"/>
            <a:r>
              <a:rPr lang="en-US" altLang="en-US" sz="2400" b="1" dirty="0"/>
              <a:t>Moved by:  	</a:t>
            </a:r>
          </a:p>
          <a:p>
            <a:pPr lvl="1"/>
            <a:r>
              <a:rPr lang="en-US" altLang="en-US" sz="2400" b="1" dirty="0"/>
              <a:t>Seconded by:  </a:t>
            </a:r>
          </a:p>
          <a:p>
            <a:pPr lvl="1"/>
            <a:r>
              <a:rPr lang="en-US" altLang="en-US" sz="2400" b="1" dirty="0"/>
              <a:t>Discussion?</a:t>
            </a:r>
          </a:p>
          <a:p>
            <a:pPr lvl="1"/>
            <a:r>
              <a:rPr lang="en-US" altLang="en-US" sz="2400" b="1" dirty="0"/>
              <a:t>Vote: Unanimous consent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05F356B-740E-4A28-9E01-F63036BF4BB0}" type="slidenum">
              <a:rPr lang="en-US" altLang="en-US" sz="1200" b="0" smtClean="0"/>
              <a:pPr>
                <a:spcBef>
                  <a:spcPct val="0"/>
                </a:spcBef>
                <a:buFontTx/>
                <a:buNone/>
              </a:pPr>
              <a:t>5</a:t>
            </a:fld>
            <a:endParaRPr lang="en-US" altLang="en-US" sz="1200" b="0"/>
          </a:p>
        </p:txBody>
      </p:sp>
      <p:sp>
        <p:nvSpPr>
          <p:cNvPr id="2" name="Date Placeholder 1"/>
          <p:cNvSpPr>
            <a:spLocks noGrp="1"/>
          </p:cNvSpPr>
          <p:nvPr>
            <p:ph type="dt" idx="15"/>
          </p:nvPr>
        </p:nvSpPr>
        <p:spPr/>
        <p:txBody>
          <a:bodyPr/>
          <a:lstStyle/>
          <a:p>
            <a:r>
              <a:rPr lang="en-US"/>
              <a:t>January 2017</a:t>
            </a:r>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2835502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a:t>Discussion Items</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a:t>ETSI BRAN and ERM TG11 updates</a:t>
            </a:r>
          </a:p>
          <a:p>
            <a:r>
              <a:rPr lang="en-US" altLang="en-US" sz="2000" dirty="0"/>
              <a:t>CEPT CPG PT-D</a:t>
            </a:r>
          </a:p>
          <a:p>
            <a:r>
              <a:rPr lang="en-US" altLang="en-US" sz="2000" dirty="0"/>
              <a:t>EU Radio Equipment Directive Status</a:t>
            </a:r>
          </a:p>
          <a:p>
            <a:r>
              <a:rPr lang="en-US" altLang="en-US" sz="2000" dirty="0"/>
              <a:t>ACMA Consultations</a:t>
            </a:r>
          </a:p>
          <a:p>
            <a:r>
              <a:rPr lang="en-US" altLang="en-US" sz="2000" dirty="0"/>
              <a:t>Developing IEEE 802 positions for WRC-19</a:t>
            </a:r>
          </a:p>
          <a:p>
            <a:endParaRPr lang="en-US" altLang="en-US" sz="2000" b="0" dirty="0"/>
          </a:p>
        </p:txBody>
      </p:sp>
      <p:sp>
        <p:nvSpPr>
          <p:cNvPr id="4" name="Date Placeholder 3"/>
          <p:cNvSpPr>
            <a:spLocks noGrp="1"/>
          </p:cNvSpPr>
          <p:nvPr>
            <p:ph type="dt" sz="quarter" idx="10"/>
          </p:nvPr>
        </p:nvSpPr>
        <p:spPr/>
        <p:txBody>
          <a:bodyPr/>
          <a:lstStyle/>
          <a:p>
            <a:pPr>
              <a:defRPr/>
            </a:pPr>
            <a:r>
              <a:rPr lang="en-US"/>
              <a:t>January 2017</a:t>
            </a:r>
          </a:p>
        </p:txBody>
      </p:sp>
      <p:sp>
        <p:nvSpPr>
          <p:cNvPr id="5" name="Footer Placeholder 4"/>
          <p:cNvSpPr>
            <a:spLocks noGrp="1"/>
          </p:cNvSpPr>
          <p:nvPr>
            <p:ph type="ftr" sz="quarter" idx="11"/>
          </p:nvPr>
        </p:nvSpPr>
        <p:spPr/>
        <p:txBody>
          <a:bodyPr/>
          <a:lstStyle/>
          <a:p>
            <a:pPr>
              <a:defRPr/>
            </a:pPr>
            <a:r>
              <a:rPr lang="en-US"/>
              <a:t>Rich Kennedy, HP Enterprise</a:t>
            </a:r>
          </a:p>
        </p:txBody>
      </p:sp>
      <p:sp>
        <p:nvSpPr>
          <p:cNvPr id="2" name="Slide Number Placeholder 1"/>
          <p:cNvSpPr>
            <a:spLocks noGrp="1"/>
          </p:cNvSpPr>
          <p:nvPr>
            <p:ph type="sldNum" idx="12"/>
          </p:nvPr>
        </p:nvSpPr>
        <p:spPr/>
        <p:txBody>
          <a:bodyPr/>
          <a:lstStyle/>
          <a:p>
            <a:r>
              <a:rPr lang="en-GB"/>
              <a:t>Slide </a:t>
            </a:r>
            <a:fld id="{DE40C9FC-4879-4F20-9ECA-A574A90476B7}" type="slidenum">
              <a:rPr lang="en-GB" smtClean="0"/>
              <a:pPr/>
              <a:t>6</a:t>
            </a:fld>
            <a:endParaRPr lang="en-GB"/>
          </a:p>
        </p:txBody>
      </p:sp>
    </p:spTree>
    <p:extLst>
      <p:ext uri="{BB962C8B-B14F-4D97-AF65-F5344CB8AC3E}">
        <p14:creationId xmlns:p14="http://schemas.microsoft.com/office/powerpoint/2010/main" val="3172003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a:t>ETSI Updates</a:t>
            </a:r>
          </a:p>
        </p:txBody>
      </p:sp>
      <p:sp>
        <p:nvSpPr>
          <p:cNvPr id="18435" name="Content Placeholder 2"/>
          <p:cNvSpPr>
            <a:spLocks noGrp="1"/>
          </p:cNvSpPr>
          <p:nvPr>
            <p:ph idx="1"/>
          </p:nvPr>
        </p:nvSpPr>
        <p:spPr>
          <a:xfrm>
            <a:off x="685800" y="1981200"/>
            <a:ext cx="7772400" cy="4494213"/>
          </a:xfrm>
        </p:spPr>
        <p:txBody>
          <a:bodyPr/>
          <a:lstStyle/>
          <a:p>
            <a:pPr>
              <a:buFont typeface="Arial" panose="020B0604020202020204" pitchFamily="34" charset="0"/>
              <a:buChar char="•"/>
            </a:pPr>
            <a:r>
              <a:rPr lang="en-US" altLang="en-US" dirty="0"/>
              <a:t>EN 300 328 </a:t>
            </a:r>
          </a:p>
          <a:p>
            <a:pPr marL="800100" lvl="1" indent="-342900">
              <a:buFont typeface="Arial" panose="020B0604020202020204" pitchFamily="34" charset="0"/>
              <a:buChar char="•"/>
            </a:pPr>
            <a:r>
              <a:rPr lang="en-US" altLang="en-US" dirty="0"/>
              <a:t>V2.1.1 has been approved and published in the OJEU</a:t>
            </a:r>
          </a:p>
          <a:p>
            <a:pPr marL="800100" lvl="1" indent="-342900">
              <a:buFont typeface="Arial" panose="020B0604020202020204" pitchFamily="34" charset="0"/>
              <a:buChar char="•"/>
            </a:pPr>
            <a:r>
              <a:rPr lang="en-US" altLang="en-US" dirty="0"/>
              <a:t>V2.2.1 in process </a:t>
            </a:r>
          </a:p>
          <a:p>
            <a:pPr marL="800100" lvl="1" indent="-342900">
              <a:buFont typeface="Arial" panose="020B0604020202020204" pitchFamily="34" charset="0"/>
              <a:buChar char="•"/>
            </a:pPr>
            <a:r>
              <a:rPr lang="en-US" altLang="en-US" dirty="0"/>
              <a:t>Receiver requirements tightening</a:t>
            </a:r>
          </a:p>
          <a:p>
            <a:pPr>
              <a:buFont typeface="Arial" panose="020B0604020202020204" pitchFamily="34" charset="0"/>
              <a:buChar char="•"/>
            </a:pPr>
            <a:r>
              <a:rPr lang="en-US" altLang="en-US" dirty="0"/>
              <a:t>EN 301 893 still in ENAP Public Enquiry</a:t>
            </a:r>
          </a:p>
          <a:p>
            <a:pPr lvl="1">
              <a:buFont typeface="Arial" panose="020B0604020202020204" pitchFamily="34" charset="0"/>
              <a:buChar char="•"/>
            </a:pPr>
            <a:r>
              <a:rPr lang="en-US" altLang="en-US" dirty="0"/>
              <a:t>Early indications are that the Adaptivity clause will have to change</a:t>
            </a:r>
          </a:p>
          <a:p>
            <a:pPr lvl="2">
              <a:buFont typeface="Arial" panose="020B0604020202020204" pitchFamily="34" charset="0"/>
              <a:buChar char="•"/>
            </a:pPr>
            <a:r>
              <a:rPr lang="en-US" altLang="en-US" dirty="0"/>
              <a:t>NATO unhappy with -72 </a:t>
            </a:r>
            <a:r>
              <a:rPr lang="en-US" altLang="en-US" dirty="0" err="1"/>
              <a:t>dBm</a:t>
            </a:r>
            <a:r>
              <a:rPr lang="en-US" altLang="en-US" dirty="0"/>
              <a:t> ED level</a:t>
            </a:r>
          </a:p>
          <a:p>
            <a:pPr lvl="1">
              <a:buFont typeface="Arial" panose="020B0604020202020204" pitchFamily="34" charset="0"/>
              <a:buChar char="•"/>
            </a:pPr>
            <a:r>
              <a:rPr lang="en-US" altLang="en-US" dirty="0"/>
              <a:t>Due to emerge from PE February 20</a:t>
            </a:r>
            <a:r>
              <a:rPr lang="en-US" altLang="en-US" baseline="30000" dirty="0"/>
              <a:t>th</a:t>
            </a:r>
            <a:r>
              <a:rPr lang="en-US" altLang="en-US" dirty="0"/>
              <a:t> </a:t>
            </a:r>
          </a:p>
        </p:txBody>
      </p:sp>
      <p:sp>
        <p:nvSpPr>
          <p:cNvPr id="4" name="Date Placeholder 3"/>
          <p:cNvSpPr>
            <a:spLocks noGrp="1"/>
          </p:cNvSpPr>
          <p:nvPr>
            <p:ph type="dt" sz="quarter" idx="4294967295"/>
          </p:nvPr>
        </p:nvSpPr>
        <p:spPr>
          <a:xfrm>
            <a:off x="696912" y="333375"/>
            <a:ext cx="1665287" cy="276225"/>
          </a:xfrm>
          <a:prstGeom prst="rect">
            <a:avLst/>
          </a:prstGeom>
        </p:spPr>
        <p:txBody>
          <a:bodyPr/>
          <a:lstStyle/>
          <a:p>
            <a:pPr>
              <a:defRPr/>
            </a:pPr>
            <a:r>
              <a:rPr lang="en-US"/>
              <a:t>January 2017</a:t>
            </a:r>
            <a:endParaRPr lang="en-US" dirty="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A9230BD-457E-424A-811D-1AACE35807B2}" type="slidenum">
              <a:rPr lang="en-US" altLang="en-US" sz="1200" b="0" smtClean="0"/>
              <a:pPr>
                <a:spcBef>
                  <a:spcPct val="0"/>
                </a:spcBef>
                <a:buFontTx/>
                <a:buNone/>
              </a:pPr>
              <a:t>7</a:t>
            </a:fld>
            <a:endParaRPr lang="en-US" altLang="en-US" sz="1200" b="0"/>
          </a:p>
        </p:txBody>
      </p:sp>
      <p:sp>
        <p:nvSpPr>
          <p:cNvPr id="2" name="Footer Placeholder 1"/>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1666561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a:t>ETSI Updates [2]</a:t>
            </a:r>
          </a:p>
        </p:txBody>
      </p:sp>
      <p:sp>
        <p:nvSpPr>
          <p:cNvPr id="19459" name="Content Placeholder 2"/>
          <p:cNvSpPr>
            <a:spLocks noGrp="1"/>
          </p:cNvSpPr>
          <p:nvPr>
            <p:ph idx="1"/>
          </p:nvPr>
        </p:nvSpPr>
        <p:spPr/>
        <p:txBody>
          <a:bodyPr/>
          <a:lstStyle/>
          <a:p>
            <a:pPr>
              <a:buFont typeface="Arial" panose="020B0604020202020204" pitchFamily="34" charset="0"/>
              <a:buChar char="•"/>
            </a:pPr>
            <a:r>
              <a:rPr lang="en-US" altLang="en-US" dirty="0"/>
              <a:t>EN 301 598 (TVWS) – new rapporteur same as the old rapporteur</a:t>
            </a:r>
          </a:p>
          <a:p>
            <a:pPr marL="800100" lvl="1" indent="-342900">
              <a:buFont typeface="Arial" panose="020B0604020202020204" pitchFamily="34" charset="0"/>
              <a:buChar char="•"/>
            </a:pPr>
            <a:r>
              <a:rPr lang="en-US" altLang="en-US" dirty="0"/>
              <a:t>Completed RED changes; will approve in December</a:t>
            </a:r>
          </a:p>
          <a:p>
            <a:pPr>
              <a:buFont typeface="Arial" panose="020B0604020202020204" pitchFamily="34" charset="0"/>
              <a:buChar char="•"/>
            </a:pPr>
            <a:r>
              <a:rPr lang="en-US" altLang="en-US" dirty="0"/>
              <a:t>Technical Reports on 5 GHz band sharing</a:t>
            </a:r>
          </a:p>
          <a:p>
            <a:pPr marL="800100" lvl="1" indent="-342900">
              <a:buFont typeface="Arial" panose="020B0604020202020204" pitchFamily="34" charset="0"/>
              <a:buChar char="•"/>
            </a:pPr>
            <a:r>
              <a:rPr lang="en-US" altLang="en-US" dirty="0"/>
              <a:t>TR 103 317 EESS in the 5 350 MHz to 5 470 MHz band</a:t>
            </a:r>
          </a:p>
          <a:p>
            <a:pPr marL="1200150" lvl="2" indent="-342900">
              <a:buFont typeface="Arial" panose="020B0604020202020204" pitchFamily="34" charset="0"/>
              <a:buChar char="•"/>
            </a:pPr>
            <a:r>
              <a:rPr lang="en-US" altLang="en-US" dirty="0"/>
              <a:t>Work stopped due to US/EU position that band cannot be shared</a:t>
            </a:r>
          </a:p>
          <a:p>
            <a:pPr marL="800100" lvl="1" indent="-342900">
              <a:buFont typeface="Arial" panose="020B0604020202020204" pitchFamily="34" charset="0"/>
              <a:buChar char="•"/>
            </a:pPr>
            <a:r>
              <a:rPr lang="en-US" altLang="en-US" dirty="0"/>
              <a:t>TR 103 318 Radiolocation Systems in the 5 350 MHz to 5 470 MHz and 5 725 MHz to 5 850 MHz bands</a:t>
            </a:r>
          </a:p>
          <a:p>
            <a:pPr marL="1200150" lvl="2" indent="-285750">
              <a:buFont typeface="Arial" panose="020B0604020202020204" pitchFamily="34" charset="0"/>
              <a:buChar char="•"/>
            </a:pPr>
            <a:r>
              <a:rPr lang="en-US" altLang="en-US" dirty="0"/>
              <a:t>Focusing on 5725-5850 MHz band</a:t>
            </a:r>
          </a:p>
          <a:p>
            <a:pPr marL="800100" lvl="1" indent="-342900">
              <a:buFont typeface="Arial" panose="020B0604020202020204" pitchFamily="34" charset="0"/>
              <a:buChar char="•"/>
            </a:pPr>
            <a:r>
              <a:rPr lang="en-US" altLang="en-US" dirty="0"/>
              <a:t>TR 103 319 Road Tolling and Intelligent Transport systems in the 5 725 MHz to 5 925 MHz band</a:t>
            </a:r>
          </a:p>
          <a:p>
            <a:pPr marL="1200150" lvl="2" indent="-342900">
              <a:buFont typeface="Arial" panose="020B0604020202020204" pitchFamily="34" charset="0"/>
              <a:buChar char="•"/>
            </a:pPr>
            <a:r>
              <a:rPr lang="en-US" altLang="en-US" dirty="0"/>
              <a:t>To be completed in May</a:t>
            </a:r>
          </a:p>
        </p:txBody>
      </p:sp>
      <p:sp>
        <p:nvSpPr>
          <p:cNvPr id="4" name="Date Placeholder 3"/>
          <p:cNvSpPr>
            <a:spLocks noGrp="1"/>
          </p:cNvSpPr>
          <p:nvPr>
            <p:ph type="dt" sz="quarter" idx="4294967295"/>
          </p:nvPr>
        </p:nvSpPr>
        <p:spPr>
          <a:xfrm>
            <a:off x="696912" y="333375"/>
            <a:ext cx="1589087" cy="276225"/>
          </a:xfrm>
          <a:prstGeom prst="rect">
            <a:avLst/>
          </a:prstGeom>
        </p:spPr>
        <p:txBody>
          <a:bodyPr/>
          <a:lstStyle/>
          <a:p>
            <a:pPr>
              <a:defRPr/>
            </a:pPr>
            <a:r>
              <a:rPr lang="en-US"/>
              <a:t>January 2017</a:t>
            </a:r>
            <a:endParaRPr lang="en-US" dirty="0"/>
          </a:p>
        </p:txBody>
      </p:sp>
      <p:sp>
        <p:nvSpPr>
          <p:cNvPr id="194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19154632-64DB-4587-86D7-418A5426E56D}" type="slidenum">
              <a:rPr lang="en-US" altLang="en-US" sz="1200" b="0" smtClean="0"/>
              <a:pPr>
                <a:spcBef>
                  <a:spcPct val="0"/>
                </a:spcBef>
                <a:buFontTx/>
                <a:buNone/>
              </a:pPr>
              <a:t>8</a:t>
            </a:fld>
            <a:endParaRPr lang="en-US" altLang="en-US" sz="1200" b="0"/>
          </a:p>
        </p:txBody>
      </p:sp>
      <p:sp>
        <p:nvSpPr>
          <p:cNvPr id="2" name="Footer Placeholder 1"/>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1027482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CEPT CPG PT-D</a:t>
            </a:r>
            <a:endParaRPr lang="en-US" dirty="0"/>
          </a:p>
        </p:txBody>
      </p:sp>
      <p:sp>
        <p:nvSpPr>
          <p:cNvPr id="3" name="Content Placeholder 2"/>
          <p:cNvSpPr>
            <a:spLocks noGrp="1"/>
          </p:cNvSpPr>
          <p:nvPr>
            <p:ph idx="1"/>
          </p:nvPr>
        </p:nvSpPr>
        <p:spPr>
          <a:xfrm>
            <a:off x="685800" y="1676400"/>
            <a:ext cx="7772400" cy="4799013"/>
          </a:xfrm>
        </p:spPr>
        <p:txBody>
          <a:bodyPr/>
          <a:lstStyle/>
          <a:p>
            <a:pPr>
              <a:buFont typeface="Arial" panose="020B0604020202020204" pitchFamily="34" charset="0"/>
              <a:buChar char="•"/>
            </a:pPr>
            <a:r>
              <a:rPr lang="en-US" dirty="0"/>
              <a:t>Second meeting held last week in Helsinki</a:t>
            </a:r>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6912" y="333375"/>
            <a:ext cx="1665287" cy="276225"/>
          </a:xfrm>
          <a:prstGeom prst="rect">
            <a:avLst/>
          </a:prstGeom>
        </p:spPr>
        <p:txBody>
          <a:bodyPr/>
          <a:lstStyle/>
          <a:p>
            <a:pPr>
              <a:defRPr/>
            </a:pPr>
            <a:r>
              <a:rPr lang="en-US"/>
              <a:t>January 2017</a:t>
            </a:r>
            <a:endParaRPr lang="en-US" dirty="0"/>
          </a:p>
        </p:txBody>
      </p:sp>
      <p:sp>
        <p:nvSpPr>
          <p:cNvPr id="6" name="Slide Number Placeholder 5"/>
          <p:cNvSpPr>
            <a:spLocks noGrp="1"/>
          </p:cNvSpPr>
          <p:nvPr>
            <p:ph type="sldNum" sz="quarter" idx="12"/>
          </p:nvPr>
        </p:nvSpPr>
        <p:spPr/>
        <p:txBody>
          <a:bodyPr/>
          <a:lstStyle/>
          <a:p>
            <a:pPr>
              <a:defRPr/>
            </a:pPr>
            <a:r>
              <a:rPr lang="en-US" altLang="en-US"/>
              <a:t>Slide </a:t>
            </a:r>
            <a:fld id="{6702A296-7DC2-4C91-AC22-EA9F80E89DF9}" type="slidenum">
              <a:rPr lang="en-US" altLang="en-US" smtClean="0"/>
              <a:pPr>
                <a:defRPr/>
              </a:pPr>
              <a:t>9</a:t>
            </a:fld>
            <a:endParaRPr lang="en-US" altLang="en-US"/>
          </a:p>
        </p:txBody>
      </p:sp>
      <p:sp>
        <p:nvSpPr>
          <p:cNvPr id="7" name="Footer Placeholder 6"/>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1002062497"/>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30447</TotalTime>
  <Words>1307</Words>
  <Application>Microsoft Office PowerPoint</Application>
  <PresentationFormat>On-screen Show (4:3)</PresentationFormat>
  <Paragraphs>194</Paragraphs>
  <Slides>16</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5" baseType="lpstr">
      <vt:lpstr>Arial Unicode MS</vt:lpstr>
      <vt:lpstr>MS Gothic</vt:lpstr>
      <vt:lpstr>MS PGothic</vt:lpstr>
      <vt:lpstr>Arial</vt:lpstr>
      <vt:lpstr>Helvetica</vt:lpstr>
      <vt:lpstr>Monotype Sorts</vt:lpstr>
      <vt:lpstr>Times New Roman</vt:lpstr>
      <vt:lpstr>Office Theme</vt:lpstr>
      <vt:lpstr>Document</vt:lpstr>
      <vt:lpstr>IEEE 802.18 RR-TAG Atlanta Meeting Agenda</vt:lpstr>
      <vt:lpstr>Agenda</vt:lpstr>
      <vt:lpstr>Administrative Items</vt:lpstr>
      <vt:lpstr>Other Guidelines for IEEE WG Meetings</vt:lpstr>
      <vt:lpstr>Approve the San Antonio Minutes</vt:lpstr>
      <vt:lpstr>Discussion Items</vt:lpstr>
      <vt:lpstr>ETSI Updates</vt:lpstr>
      <vt:lpstr>ETSI Updates [2]</vt:lpstr>
      <vt:lpstr>CEPT CPG PT-D</vt:lpstr>
      <vt:lpstr>Agenda Item 1.16</vt:lpstr>
      <vt:lpstr>Discussions on Draft CEPT Brief</vt:lpstr>
      <vt:lpstr>EU Radio Equipment Directive (RED)</vt:lpstr>
      <vt:lpstr>ACMA Consultations</vt:lpstr>
      <vt:lpstr>IEEE 802 positions for WRC-19</vt:lpstr>
      <vt:lpstr>Thursday Agenda</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176</cp:revision>
  <cp:lastPrinted>1601-01-01T00:00:00Z</cp:lastPrinted>
  <dcterms:created xsi:type="dcterms:W3CDTF">2016-03-03T14:54:45Z</dcterms:created>
  <dcterms:modified xsi:type="dcterms:W3CDTF">2017-01-15T20:27:21Z</dcterms:modified>
</cp:coreProperties>
</file>