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52" r:id="rId2"/>
    <p:sldId id="353" r:id="rId3"/>
    <p:sldId id="354" r:id="rId4"/>
    <p:sldId id="355" r:id="rId5"/>
    <p:sldId id="288" r:id="rId6"/>
    <p:sldId id="338" r:id="rId7"/>
    <p:sldId id="339" r:id="rId8"/>
    <p:sldId id="345" r:id="rId9"/>
    <p:sldId id="358" r:id="rId10"/>
    <p:sldId id="357" r:id="rId11"/>
    <p:sldId id="347" r:id="rId12"/>
    <p:sldId id="356" r:id="rId13"/>
    <p:sldId id="276" r:id="rId14"/>
    <p:sldId id="359" r:id="rId15"/>
    <p:sldId id="360"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7619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198490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22241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2017</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2017</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2017</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802.18-17/0001r0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www.acma.gov.au/Industry/Spectrum/Spectrum-projects/Mobile-broadband/five-year-spectrum-outlook-2016-2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6/18-16-0096-00-0000-nhtsa-nprm-on-v2v.pdf" TargetMode="External"/><Relationship Id="rId2" Type="http://schemas.openxmlformats.org/officeDocument/2006/relationships/hyperlink" Target="http://www.safercar.gov/v2v/pdf/V2V%20NPRM_Web_Version.pdf" TargetMode="External"/><Relationship Id="rId1" Type="http://schemas.openxmlformats.org/officeDocument/2006/relationships/slideLayout" Target="../slideLayouts/slideLayout2.xml"/><Relationship Id="rId4" Type="http://schemas.openxmlformats.org/officeDocument/2006/relationships/hyperlink" Target="https://mentor.ieee.org/802.18/dcn/16/18-16-0097-00-0000-nhsta-v2v-nprm-toc.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2017-01-05</a:t>
            </a:r>
            <a:endParaRPr lang="en-GB" sz="2000" b="0" dirty="0"/>
          </a:p>
        </p:txBody>
      </p:sp>
      <p:graphicFrame>
        <p:nvGraphicFramePr>
          <p:cNvPr id="3075" name="Object 3"/>
          <p:cNvGraphicFramePr>
            <a:graphicFrameLocks noChangeAspect="1"/>
          </p:cNvGraphicFramePr>
          <p:nvPr>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4109" name="Document" r:id="rId4" imgW="8253180" imgH="2531134" progId="Word.Document.8">
                  <p:embed/>
                </p:oleObj>
              </mc:Choice>
              <mc:Fallback>
                <p:oleObj name="Document" r:id="rId4" imgW="8253180" imgH="2531134" progId="Word.Document.8">
                  <p:embed/>
                  <p:pic>
                    <p:nvPicPr>
                      <p:cNvPr id="0" name=""/>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84120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ACMA 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Australia Communications and Media Authority</a:t>
            </a:r>
          </a:p>
          <a:p>
            <a:pPr>
              <a:buFont typeface="Arial" panose="020B0604020202020204" pitchFamily="34" charset="0"/>
              <a:buChar char="•"/>
            </a:pPr>
            <a:r>
              <a:rPr lang="en-US" dirty="0"/>
              <a:t>Five-year spectrum outlook </a:t>
            </a:r>
            <a:r>
              <a:rPr lang="en-US" dirty="0" smtClean="0"/>
              <a:t>2016-20</a:t>
            </a:r>
          </a:p>
          <a:p>
            <a:pPr lvl="1">
              <a:buFont typeface="Arial" panose="020B0604020202020204" pitchFamily="34" charset="0"/>
              <a:buChar char="•"/>
            </a:pPr>
            <a:r>
              <a:rPr lang="en-US" dirty="0">
                <a:hlinkClick r:id="rId2"/>
              </a:rPr>
              <a:t>http://</a:t>
            </a:r>
            <a:r>
              <a:rPr lang="en-US" dirty="0" smtClean="0">
                <a:hlinkClick r:id="rId2"/>
              </a:rPr>
              <a:t>www.acma.gov.au/Industry/Spectrum/Spectrum-projects/Mobile-broadband/five-year-spectrum-outlook-2016-20</a:t>
            </a:r>
            <a:r>
              <a:rPr lang="en-US" dirty="0" smtClean="0"/>
              <a:t> </a:t>
            </a:r>
            <a:endParaRPr lang="en-US" dirty="0"/>
          </a:p>
          <a:p>
            <a:pPr>
              <a:buFont typeface="Arial" panose="020B0604020202020204" pitchFamily="34" charset="0"/>
              <a:buChar char="•"/>
            </a:pPr>
            <a:r>
              <a:rPr lang="en-US" dirty="0" smtClean="0"/>
              <a:t>Comments due January 27, 2017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56542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Regulators in developing countries are interested in the IEEE 802 positions, to help them formulate their inputs</a:t>
            </a:r>
          </a:p>
          <a:p>
            <a:pPr>
              <a:buFont typeface="Arial" panose="020B0604020202020204" pitchFamily="34" charset="0"/>
              <a:buChar char="•"/>
            </a:pPr>
            <a:r>
              <a:rPr lang="en-US" dirty="0" smtClean="0"/>
              <a:t>Applicable agenda items</a:t>
            </a:r>
          </a:p>
          <a:p>
            <a:pPr lvl="1">
              <a:buFont typeface="Arial" panose="020B0604020202020204" pitchFamily="34" charset="0"/>
              <a:buChar char="•"/>
            </a:pPr>
            <a:r>
              <a:rPr lang="en-US" dirty="0" smtClean="0"/>
              <a:t>1.12 ITS harmonization</a:t>
            </a:r>
          </a:p>
          <a:p>
            <a:pPr lvl="1">
              <a:buFont typeface="Arial" panose="020B0604020202020204" pitchFamily="34" charset="0"/>
              <a:buChar char="•"/>
            </a:pPr>
            <a:r>
              <a:rPr lang="en-US" dirty="0" smtClean="0"/>
              <a:t>1.13 IMT </a:t>
            </a:r>
          </a:p>
          <a:p>
            <a:pPr lvl="1">
              <a:buFont typeface="Arial" panose="020B0604020202020204" pitchFamily="34" charset="0"/>
              <a:buChar char="•"/>
            </a:pPr>
            <a:r>
              <a:rPr lang="en-US" dirty="0" smtClean="0"/>
              <a:t>1.14 HAPS</a:t>
            </a:r>
          </a:p>
          <a:p>
            <a:pPr lvl="1">
              <a:buFont typeface="Arial" panose="020B0604020202020204" pitchFamily="34" charset="0"/>
              <a:buChar char="•"/>
            </a:pPr>
            <a:r>
              <a:rPr lang="en-US" dirty="0" smtClean="0"/>
              <a:t>1.15 275 GHz</a:t>
            </a:r>
          </a:p>
          <a:p>
            <a:pPr lvl="1">
              <a:buFont typeface="Arial" panose="020B0604020202020204" pitchFamily="34" charset="0"/>
              <a:buChar char="•"/>
            </a:pPr>
            <a:r>
              <a:rPr lang="en-US" dirty="0" smtClean="0"/>
              <a:t>1.16 5 GHz</a:t>
            </a:r>
          </a:p>
          <a:p>
            <a:pPr lvl="1">
              <a:buFont typeface="Arial" panose="020B0604020202020204" pitchFamily="34" charset="0"/>
              <a:buChar char="•"/>
            </a:pPr>
            <a:r>
              <a:rPr lang="en-US" dirty="0" smtClean="0"/>
              <a:t>Issue 9.1.5</a:t>
            </a:r>
          </a:p>
          <a:p>
            <a:pPr>
              <a:buFont typeface="Arial" panose="020B0604020202020204" pitchFamily="34" charset="0"/>
              <a:buChar char="•"/>
            </a:pPr>
            <a:r>
              <a:rPr lang="en-US" dirty="0" smtClean="0"/>
              <a:t>Formal “Position Paper”</a:t>
            </a:r>
          </a:p>
          <a:p>
            <a:pPr>
              <a:buFont typeface="Arial" panose="020B0604020202020204" pitchFamily="34" charset="0"/>
              <a:buChar char="•"/>
            </a:pPr>
            <a:r>
              <a:rPr lang="en-US" dirty="0" smtClean="0"/>
              <a:t>Do we want to submit as a sector member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FCC Updates</a:t>
            </a:r>
            <a:endParaRPr lang="en-US" dirty="0"/>
          </a:p>
        </p:txBody>
      </p:sp>
      <p:sp>
        <p:nvSpPr>
          <p:cNvPr id="3" name="Content Placeholder 2"/>
          <p:cNvSpPr>
            <a:spLocks noGrp="1"/>
          </p:cNvSpPr>
          <p:nvPr>
            <p:ph idx="1"/>
          </p:nvPr>
        </p:nvSpPr>
        <p:spPr>
          <a:xfrm>
            <a:off x="685800" y="1752600"/>
            <a:ext cx="7770813" cy="4722813"/>
          </a:xfrm>
        </p:spPr>
        <p:txBody>
          <a:bodyPr/>
          <a:lstStyle/>
          <a:p>
            <a:pPr>
              <a:buFont typeface="Arial" panose="020B0604020202020204" pitchFamily="34" charset="0"/>
              <a:buChar char="•"/>
            </a:pPr>
            <a:r>
              <a:rPr lang="en-US" sz="2000" dirty="0" smtClean="0"/>
              <a:t>January 2017 will bring a new regime</a:t>
            </a:r>
          </a:p>
          <a:p>
            <a:pPr lvl="1">
              <a:buFont typeface="Arial" panose="020B0604020202020204" pitchFamily="34" charset="0"/>
              <a:buChar char="•"/>
            </a:pPr>
            <a:r>
              <a:rPr lang="en-US" sz="1800" dirty="0" smtClean="0"/>
              <a:t>Chairman Wheeler stepped down</a:t>
            </a:r>
          </a:p>
          <a:p>
            <a:pPr lvl="1">
              <a:buFont typeface="Arial" panose="020B0604020202020204" pitchFamily="34" charset="0"/>
              <a:buChar char="•"/>
            </a:pPr>
            <a:r>
              <a:rPr lang="en-US" sz="1800" dirty="0" smtClean="0"/>
              <a:t>Commissioner </a:t>
            </a:r>
            <a:r>
              <a:rPr lang="en-US" sz="1800" dirty="0" err="1" smtClean="0"/>
              <a:t>Rosenworcel</a:t>
            </a:r>
            <a:r>
              <a:rPr lang="en-US" sz="1800" dirty="0" smtClean="0"/>
              <a:t> will either be the new Chair or out</a:t>
            </a:r>
          </a:p>
          <a:p>
            <a:pPr lvl="2">
              <a:buFont typeface="Arial" panose="020B0604020202020204" pitchFamily="34" charset="0"/>
              <a:buChar char="•"/>
            </a:pPr>
            <a:r>
              <a:rPr lang="en-US" sz="1600" dirty="0" smtClean="0"/>
              <a:t>Senate leaders to approve or remain quiet</a:t>
            </a:r>
          </a:p>
          <a:p>
            <a:pPr lvl="1">
              <a:buFont typeface="Arial" panose="020B0604020202020204" pitchFamily="34" charset="0"/>
              <a:buChar char="•"/>
            </a:pPr>
            <a:r>
              <a:rPr lang="en-US" dirty="0" smtClean="0"/>
              <a:t>Republicans will be the majority</a:t>
            </a:r>
          </a:p>
          <a:p>
            <a:pPr>
              <a:buFont typeface="Arial" panose="020B0604020202020204" pitchFamily="34" charset="0"/>
              <a:buChar char="•"/>
            </a:pPr>
            <a:r>
              <a:rPr lang="en-US" sz="2000" dirty="0" smtClean="0"/>
              <a:t>DSRC going forward</a:t>
            </a:r>
          </a:p>
          <a:p>
            <a:pPr lvl="1">
              <a:buFont typeface="Arial" panose="020B0604020202020204" pitchFamily="34" charset="0"/>
              <a:buChar char="•"/>
            </a:pPr>
            <a:r>
              <a:rPr lang="en-US" sz="1800" dirty="0" smtClean="0"/>
              <a:t>Testing to be complete by mid-January (Phase 1)</a:t>
            </a:r>
          </a:p>
          <a:p>
            <a:pPr lvl="1">
              <a:buFont typeface="Arial" panose="020B0604020202020204" pitchFamily="34" charset="0"/>
              <a:buChar char="•"/>
            </a:pPr>
            <a:r>
              <a:rPr lang="en-US" sz="1800" b="1" dirty="0" smtClean="0"/>
              <a:t>Commissioner O’Reilly</a:t>
            </a:r>
            <a:r>
              <a:rPr lang="en-US" sz="1800" dirty="0" smtClean="0"/>
              <a:t>: </a:t>
            </a:r>
            <a:r>
              <a:rPr lang="en-US" sz="1800" dirty="0"/>
              <a:t>“Although I question whether DSRC will ever live up to expectations, DOT’s proposal to mandate DSRC standards should not, and must not, delay or impact the FCC’s work to test and potentially approve spectrum sharing in the 5.9 GHz band. The Commission must ensure that this band is used as efficiently as possible, including allowing unlicensed operations, for such purposes as Wi-Fi, without causing harmful interference to DSRC safety-of-life technologies.”</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05580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Regulatory calendar</a:t>
            </a:r>
          </a:p>
          <a:p>
            <a:pPr>
              <a:buFont typeface="Arial" panose="020B0604020202020204" pitchFamily="34" charset="0"/>
              <a:buChar char="•"/>
            </a:pPr>
            <a:r>
              <a:rPr lang="en-US" dirty="0" smtClean="0"/>
              <a:t>Next meeting: </a:t>
            </a:r>
            <a:r>
              <a:rPr lang="en-US" b="0" dirty="0" smtClean="0"/>
              <a:t>January 5, 2017</a:t>
            </a:r>
          </a:p>
          <a:p>
            <a:pPr>
              <a:buFont typeface="Arial" panose="020B0604020202020204" pitchFamily="34" charset="0"/>
              <a:buChar char="•"/>
            </a:pPr>
            <a:endParaRPr lang="en-US" b="0" dirty="0"/>
          </a:p>
          <a:p>
            <a:pPr>
              <a:buFont typeface="Arial" panose="020B0604020202020204" pitchFamily="34" charset="0"/>
              <a:buChar char="•"/>
            </a:pPr>
            <a:r>
              <a:rPr lang="en-US" sz="2800" b="0" i="1" dirty="0" smtClean="0"/>
              <a:t>Happy Holidays!</a:t>
            </a:r>
            <a:endParaRPr lang="en-US" sz="2800" i="1"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January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Executive Summary ETSI BRAN #91, 13</a:t>
            </a:r>
            <a:r>
              <a:rPr lang="en-GB" baseline="30000" dirty="0"/>
              <a:t>th</a:t>
            </a:r>
            <a:r>
              <a:rPr lang="en-GB" dirty="0"/>
              <a:t>-16</a:t>
            </a:r>
            <a:r>
              <a:rPr lang="en-GB" baseline="30000" dirty="0"/>
              <a:t>th</a:t>
            </a:r>
            <a:r>
              <a:rPr lang="en-GB" dirty="0"/>
              <a:t> December 2016, Gran </a:t>
            </a:r>
            <a:r>
              <a:rPr lang="en-GB" dirty="0" err="1" smtClean="0"/>
              <a:t>Canaria</a:t>
            </a:r>
            <a:endParaRPr lang="en-US" dirty="0"/>
          </a:p>
        </p:txBody>
      </p:sp>
      <p:sp>
        <p:nvSpPr>
          <p:cNvPr id="3" name="Content Placeholder 2"/>
          <p:cNvSpPr>
            <a:spLocks noGrp="1"/>
          </p:cNvSpPr>
          <p:nvPr>
            <p:ph idx="1"/>
          </p:nvPr>
        </p:nvSpPr>
        <p:spPr>
          <a:xfrm>
            <a:off x="685800" y="1828800"/>
            <a:ext cx="7770813" cy="4646613"/>
          </a:xfrm>
        </p:spPr>
        <p:txBody>
          <a:bodyPr/>
          <a:lstStyle/>
          <a:p>
            <a:r>
              <a:rPr lang="en-GB" sz="1600" dirty="0"/>
              <a:t> </a:t>
            </a:r>
            <a:endParaRPr lang="en-US" sz="1600" dirty="0"/>
          </a:p>
          <a:p>
            <a:pPr lvl="0"/>
            <a:r>
              <a:rPr lang="en-GB" sz="1600" dirty="0"/>
              <a:t>EN 300 328 (2.4 GHz Wi-Fi) standard will be published in the European Commission Official Journal shortly.  </a:t>
            </a:r>
            <a:endParaRPr lang="en-US" sz="1600" dirty="0"/>
          </a:p>
          <a:p>
            <a:pPr lvl="0"/>
            <a:r>
              <a:rPr lang="en-GB" sz="1600" dirty="0"/>
              <a:t>EN 301 893 (5 GHz Wi-Fi/RLAN) Version 2.0.7 was sent into Public Enquiry (European Norm Approval Process (ENAP)) on 29</a:t>
            </a:r>
            <a:r>
              <a:rPr lang="en-GB" sz="1600" baseline="30000" dirty="0"/>
              <a:t>th</a:t>
            </a:r>
            <a:r>
              <a:rPr lang="en-GB" sz="1600" dirty="0"/>
              <a:t> November 2016. ENAP ends on 27</a:t>
            </a:r>
            <a:r>
              <a:rPr lang="en-GB" sz="1600" baseline="30000" dirty="0"/>
              <a:t>th</a:t>
            </a:r>
            <a:r>
              <a:rPr lang="en-GB" sz="1600" dirty="0"/>
              <a:t> February 2017. This version includes LAA. Public Enquiry resolution meeting 6-10</a:t>
            </a:r>
            <a:r>
              <a:rPr lang="en-GB" sz="1600" baseline="30000" dirty="0"/>
              <a:t>th</a:t>
            </a:r>
            <a:r>
              <a:rPr lang="en-GB" sz="1600" dirty="0"/>
              <a:t> March 2017, ETSI. </a:t>
            </a:r>
            <a:endParaRPr lang="en-US" sz="1600" dirty="0"/>
          </a:p>
          <a:p>
            <a:pPr lvl="0"/>
            <a:r>
              <a:rPr lang="en-GB" sz="1600" dirty="0"/>
              <a:t>EN 302 567 (60 GHz </a:t>
            </a:r>
            <a:r>
              <a:rPr lang="en-GB" sz="1600" dirty="0" err="1"/>
              <a:t>WiGig</a:t>
            </a:r>
            <a:r>
              <a:rPr lang="en-GB" sz="1600" dirty="0"/>
              <a:t>): Approved for Public Enquiry (European Norm Approval Process (ENAP)) to meet RE-D requirements. Congratulations Wilfrid!! </a:t>
            </a:r>
            <a:endParaRPr lang="en-US" sz="1600" dirty="0"/>
          </a:p>
          <a:p>
            <a:pPr lvl="0"/>
            <a:r>
              <a:rPr lang="en-GB" sz="1600" dirty="0"/>
              <a:t>EN 302 502 (BFWA 5.8 GHz) approved for Public Enquiry (European Norm Approval Process (ENAP)) to meet RE-D requirements.  </a:t>
            </a:r>
            <a:endParaRPr lang="en-US" sz="1600" dirty="0"/>
          </a:p>
          <a:p>
            <a:pPr lvl="0"/>
            <a:r>
              <a:rPr lang="en-GB" sz="1600" dirty="0"/>
              <a:t>New Work Technical Report Item; “Study of central coordination of RLANs operating in the 5 GHz frequency band”. Rapporteur did not attend the meeting therefore no progress made. </a:t>
            </a:r>
            <a:endParaRPr lang="en-GB" sz="1600" dirty="0" smtClean="0"/>
          </a:p>
          <a:p>
            <a:r>
              <a:rPr lang="en-GB" sz="1600" dirty="0"/>
              <a:t>EN 301 598 (white space) needs to be pre-processed by Edit Help. Likely to go to Public Enquiry (European Norm Approval Process (ENAP)) January 2017. </a:t>
            </a:r>
            <a:endParaRPr lang="en-US" sz="1600" dirty="0"/>
          </a:p>
          <a:p>
            <a:r>
              <a:rPr lang="en-GB" dirty="0" smtClean="0"/>
              <a:t> </a:t>
            </a:r>
            <a:endParaRPr lang="en-US" sz="32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13132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Executive Summary ETSI BRAN #91, 13</a:t>
            </a:r>
            <a:r>
              <a:rPr lang="en-GB" baseline="30000" dirty="0"/>
              <a:t>th</a:t>
            </a:r>
            <a:r>
              <a:rPr lang="en-GB" dirty="0"/>
              <a:t>-16</a:t>
            </a:r>
            <a:r>
              <a:rPr lang="en-GB" baseline="30000" dirty="0"/>
              <a:t>th</a:t>
            </a:r>
            <a:r>
              <a:rPr lang="en-GB" dirty="0"/>
              <a:t> December 2016, Gran </a:t>
            </a:r>
            <a:r>
              <a:rPr lang="en-GB" dirty="0" err="1"/>
              <a:t>Canaria</a:t>
            </a:r>
            <a:endParaRPr lang="en-US" dirty="0"/>
          </a:p>
        </p:txBody>
      </p:sp>
      <p:sp>
        <p:nvSpPr>
          <p:cNvPr id="3" name="Content Placeholder 2"/>
          <p:cNvSpPr>
            <a:spLocks noGrp="1"/>
          </p:cNvSpPr>
          <p:nvPr>
            <p:ph idx="1"/>
          </p:nvPr>
        </p:nvSpPr>
        <p:spPr/>
        <p:txBody>
          <a:bodyPr/>
          <a:lstStyle/>
          <a:p>
            <a:pPr lvl="0"/>
            <a:r>
              <a:rPr lang="en-GB" sz="1600" dirty="0" smtClean="0"/>
              <a:t>60 </a:t>
            </a:r>
            <a:r>
              <a:rPr lang="en-GB" sz="1600" dirty="0"/>
              <a:t>GHz Liaison Statement to External Organizations: ITU-R WP5A requested input on revision of Recommendation ITU-R M.2003 (general characteristics and radio interface standards for Multiple Gigabit Wireless Systems in frequencies around 60 GHz) and Report ITU-R M.2227 on Multiple Gigabit Wireless Systems for WP5A meeting 22 May–1 June 2017. It was agreed to address the liaison statements at the next ETSI BRAN meeting.</a:t>
            </a:r>
            <a:endParaRPr lang="en-US" sz="1600" dirty="0"/>
          </a:p>
          <a:p>
            <a:pPr lvl="0"/>
            <a:r>
              <a:rPr lang="en-GB" sz="1600" dirty="0"/>
              <a:t>TR 103 319 Technical Report on RLAN sharing with transport systems progresses was updated. Further discussion needed. </a:t>
            </a:r>
            <a:endParaRPr lang="en-US" sz="1600" dirty="0"/>
          </a:p>
          <a:p>
            <a:pPr lvl="0"/>
            <a:r>
              <a:rPr lang="en-GB" sz="1600" dirty="0"/>
              <a:t>EN 303 316 (HS for DA2GC using beamforming (BA): Initial consideration of comments received during ENAP. Comments resolution report uploaded prior to start of BRAN; this is not the formal resolution meeting. Rapporteur to update EN. </a:t>
            </a:r>
            <a:endParaRPr lang="en-US" sz="1600" dirty="0"/>
          </a:p>
          <a:p>
            <a:pPr lvl="0"/>
            <a:r>
              <a:rPr lang="en-GB" sz="1600" dirty="0"/>
              <a:t>Future meetings </a:t>
            </a:r>
            <a:endParaRPr lang="en-US" sz="1600" dirty="0"/>
          </a:p>
          <a:p>
            <a:pPr lvl="1"/>
            <a:r>
              <a:rPr lang="en-GB" sz="1400" dirty="0"/>
              <a:t>BRAN #92: EN 301 893 (5 GHz Wi-Fi/RLAN/LAA) Public Enquiry resolution meeting 6-10th March 2017, ETSI</a:t>
            </a:r>
            <a:endParaRPr lang="en-US" sz="1400" dirty="0"/>
          </a:p>
          <a:p>
            <a:pPr lvl="1"/>
            <a:r>
              <a:rPr lang="en-GB" sz="1400" dirty="0"/>
              <a:t>BRAN #93: 10-13 April 2017 – Sophia Antipolis </a:t>
            </a:r>
            <a:endParaRPr lang="en-US" sz="1400" dirty="0"/>
          </a:p>
          <a:p>
            <a:pPr lvl="1"/>
            <a:r>
              <a:rPr lang="en-GB" sz="1400" dirty="0"/>
              <a:t>BRAN #94: 3-7 July 2017 – Sophia </a:t>
            </a:r>
            <a:r>
              <a:rPr lang="en-GB" sz="1400" dirty="0" smtClean="0"/>
              <a:t>Antipolis</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74946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None</a:t>
            </a:r>
            <a:endParaRPr lang="en-US" altLang="en-US"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January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366790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http://www.ieee802.org/devdocs.shtml</a:t>
            </a:r>
            <a:r>
              <a:rPr lang="en-US" sz="1800" u="sng" kern="1600" spc="-100" dirty="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January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58127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2" y="333375"/>
            <a:ext cx="1512887" cy="276225"/>
          </a:xfrm>
          <a:prstGeom prst="rect">
            <a:avLst/>
          </a:prstGeom>
        </p:spPr>
        <p:txBody>
          <a:bodyPr/>
          <a:lstStyle/>
          <a:p>
            <a:pPr>
              <a:defRPr/>
            </a:pPr>
            <a:r>
              <a:rPr lang="en-US" smtClean="0"/>
              <a:t>January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8163541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ETSI BRAN and ERM TG11 updates</a:t>
            </a:r>
          </a:p>
          <a:p>
            <a:r>
              <a:rPr lang="en-US" altLang="en-US" sz="2000" dirty="0" smtClean="0"/>
              <a:t>EU </a:t>
            </a:r>
            <a:r>
              <a:rPr lang="en-US" altLang="en-US" sz="2000" dirty="0"/>
              <a:t>Radio Equipment </a:t>
            </a:r>
            <a:r>
              <a:rPr lang="en-US" altLang="en-US" sz="2000" dirty="0" smtClean="0"/>
              <a:t>Directive Update</a:t>
            </a:r>
          </a:p>
          <a:p>
            <a:r>
              <a:rPr lang="en-US" altLang="en-US" sz="2000" dirty="0" smtClean="0"/>
              <a:t>NHTSA NPRM</a:t>
            </a:r>
          </a:p>
          <a:p>
            <a:r>
              <a:rPr lang="en-US" altLang="en-US" sz="2000" dirty="0" smtClean="0"/>
              <a:t>ACMA consultation</a:t>
            </a:r>
          </a:p>
          <a:p>
            <a:r>
              <a:rPr lang="en-US" altLang="en-US" sz="2000" dirty="0" smtClean="0"/>
              <a:t>Developing IEEE 802 positions for WRC-19</a:t>
            </a:r>
          </a:p>
          <a:p>
            <a:r>
              <a:rPr lang="en-US" altLang="en-US" sz="2000" dirty="0" smtClean="0"/>
              <a:t>FCC updates</a:t>
            </a:r>
            <a:endParaRPr lang="en-US" altLang="en-US" sz="2000" dirty="0"/>
          </a:p>
        </p:txBody>
      </p:sp>
      <p:sp>
        <p:nvSpPr>
          <p:cNvPr id="4" name="Date Placeholder 3"/>
          <p:cNvSpPr>
            <a:spLocks noGrp="1"/>
          </p:cNvSpPr>
          <p:nvPr>
            <p:ph type="dt" sz="quarter" idx="10"/>
          </p:nvPr>
        </p:nvSpPr>
        <p:spPr/>
        <p:txBody>
          <a:bodyPr/>
          <a:lstStyle/>
          <a:p>
            <a:pPr>
              <a:defRPr/>
            </a:pPr>
            <a:r>
              <a:rPr lang="en-US" smtClean="0"/>
              <a:t>January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ETSI Updates</a:t>
            </a:r>
          </a:p>
        </p:txBody>
      </p:sp>
      <p:sp>
        <p:nvSpPr>
          <p:cNvPr id="18435" name="Content Placeholder 2"/>
          <p:cNvSpPr>
            <a:spLocks noGrp="1"/>
          </p:cNvSpPr>
          <p:nvPr>
            <p:ph idx="1"/>
          </p:nvPr>
        </p:nvSpPr>
        <p:spPr>
          <a:xfrm>
            <a:off x="685800" y="1828800"/>
            <a:ext cx="7772400" cy="4646613"/>
          </a:xfrm>
        </p:spPr>
        <p:txBody>
          <a:bodyPr/>
          <a:lstStyle/>
          <a:p>
            <a:pPr>
              <a:buFont typeface="Arial" panose="020B0604020202020204" pitchFamily="34" charset="0"/>
              <a:buChar char="•"/>
            </a:pPr>
            <a:r>
              <a:rPr lang="en-US" altLang="en-US" dirty="0" smtClean="0"/>
              <a:t>EN 300 328 (2.4 GHz)</a:t>
            </a:r>
          </a:p>
          <a:p>
            <a:pPr marL="800100" lvl="1" indent="-342900">
              <a:buFont typeface="Arial" panose="020B0604020202020204" pitchFamily="34" charset="0"/>
              <a:buChar char="•"/>
            </a:pPr>
            <a:r>
              <a:rPr lang="en-US" altLang="en-US" dirty="0" smtClean="0"/>
              <a:t>V2.1.1 approved in ENAP; will be published </a:t>
            </a:r>
            <a:r>
              <a:rPr lang="en-US" altLang="en-US" dirty="0" smtClean="0"/>
              <a:t>14-Feb-17</a:t>
            </a:r>
            <a:endParaRPr lang="en-US" altLang="en-US" dirty="0" smtClean="0"/>
          </a:p>
          <a:p>
            <a:pPr marL="800100" lvl="1" indent="-342900">
              <a:buFont typeface="Arial" panose="020B0604020202020204" pitchFamily="34" charset="0"/>
              <a:buChar char="•"/>
            </a:pPr>
            <a:r>
              <a:rPr lang="en-US" altLang="en-US" dirty="0" smtClean="0"/>
              <a:t>V2.2.1 in process </a:t>
            </a:r>
          </a:p>
          <a:p>
            <a:pPr marL="800100" lvl="1" indent="-342900">
              <a:buFont typeface="Arial" panose="020B0604020202020204" pitchFamily="34" charset="0"/>
              <a:buChar char="•"/>
            </a:pPr>
            <a:r>
              <a:rPr lang="en-US" altLang="en-US" dirty="0" smtClean="0"/>
              <a:t>Receiver requirements tightening</a:t>
            </a:r>
          </a:p>
          <a:p>
            <a:pPr>
              <a:buFont typeface="Arial" panose="020B0604020202020204" pitchFamily="34" charset="0"/>
              <a:buChar char="•"/>
            </a:pPr>
            <a:r>
              <a:rPr lang="en-US" altLang="en-US" dirty="0" smtClean="0"/>
              <a:t>EN 301 893 (5 GHz)</a:t>
            </a:r>
          </a:p>
          <a:p>
            <a:pPr lvl="1">
              <a:buFont typeface="Arial" panose="020B0604020202020204" pitchFamily="34" charset="0"/>
              <a:buChar char="•"/>
            </a:pPr>
            <a:r>
              <a:rPr lang="en-US" altLang="en-US" dirty="0" smtClean="0"/>
              <a:t>Approved in BRAN</a:t>
            </a:r>
          </a:p>
          <a:p>
            <a:pPr marL="800100" lvl="1" indent="-342900">
              <a:buFont typeface="Arial" panose="020B0604020202020204" pitchFamily="34" charset="0"/>
              <a:buChar char="•"/>
            </a:pPr>
            <a:r>
              <a:rPr lang="en-US" altLang="en-US" dirty="0" smtClean="0"/>
              <a:t>Following ETSI </a:t>
            </a:r>
            <a:r>
              <a:rPr lang="en-US" altLang="en-US" dirty="0" err="1" smtClean="0"/>
              <a:t>EditHelp</a:t>
            </a:r>
            <a:r>
              <a:rPr lang="en-US" altLang="en-US" dirty="0" smtClean="0"/>
              <a:t> review, submitted for public comment</a:t>
            </a:r>
          </a:p>
          <a:p>
            <a:pPr marL="400050">
              <a:buFont typeface="Arial" panose="020B0604020202020204" pitchFamily="34" charset="0"/>
              <a:buChar char="•"/>
            </a:pPr>
            <a:r>
              <a:rPr lang="en-US" altLang="en-US" dirty="0" smtClean="0"/>
              <a:t>EN 302 567 (60 GHz)</a:t>
            </a:r>
          </a:p>
          <a:p>
            <a:pPr marL="800100" lvl="1">
              <a:buFont typeface="Arial" panose="020B0604020202020204" pitchFamily="34" charset="0"/>
              <a:buChar char="•"/>
            </a:pPr>
            <a:r>
              <a:rPr lang="en-US" altLang="en-US" dirty="0" smtClean="0"/>
              <a:t>Ready was approved by BRAN at December meeting (BRAN#91)</a:t>
            </a:r>
          </a:p>
          <a:p>
            <a:pPr>
              <a:buFont typeface="Arial" panose="020B0604020202020204" pitchFamily="34" charset="0"/>
              <a:buChar char="•"/>
            </a:pPr>
            <a:r>
              <a:rPr lang="en-US" altLang="en-US" dirty="0"/>
              <a:t>EN 301 598 (TVWS) </a:t>
            </a:r>
          </a:p>
          <a:p>
            <a:pPr lvl="1">
              <a:buFont typeface="Arial" panose="020B0604020202020204" pitchFamily="34" charset="0"/>
              <a:buChar char="•"/>
            </a:pPr>
            <a:r>
              <a:rPr lang="en-US" altLang="en-US" dirty="0"/>
              <a:t>Completed RED changes; </a:t>
            </a:r>
            <a:r>
              <a:rPr lang="en-US" altLang="en-US" dirty="0" smtClean="0"/>
              <a:t>was approved </a:t>
            </a:r>
            <a:r>
              <a:rPr lang="en-US" altLang="en-US" dirty="0"/>
              <a:t>in December BRAN meeting</a:t>
            </a:r>
          </a:p>
          <a:p>
            <a:pPr marL="400050">
              <a:buFont typeface="Arial" panose="020B0604020202020204" pitchFamily="34" charset="0"/>
              <a:buChar char="•"/>
            </a:pPr>
            <a:endParaRPr lang="en-US" altLang="en-US" dirty="0" smtClean="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January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A9230BD-457E-424A-811D-1AACE35807B2}" type="slidenum">
              <a:rPr lang="en-US" altLang="en-US" sz="1200" b="0" smtClean="0"/>
              <a:pPr>
                <a:spcBef>
                  <a:spcPct val="0"/>
                </a:spcBef>
                <a:buFontTx/>
                <a:buNone/>
              </a:pPr>
              <a:t>6</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ETSI Updates [2]</a:t>
            </a:r>
          </a:p>
        </p:txBody>
      </p:sp>
      <p:sp>
        <p:nvSpPr>
          <p:cNvPr id="19459" name="Content Placeholder 2"/>
          <p:cNvSpPr>
            <a:spLocks noGrp="1"/>
          </p:cNvSpPr>
          <p:nvPr>
            <p:ph idx="1"/>
          </p:nvPr>
        </p:nvSpPr>
        <p:spPr/>
        <p:txBody>
          <a:bodyPr/>
          <a:lstStyle/>
          <a:p>
            <a:pPr>
              <a:buFont typeface="Arial" panose="020B0604020202020204" pitchFamily="34" charset="0"/>
              <a:buChar char="•"/>
            </a:pPr>
            <a:r>
              <a:rPr lang="en-US" altLang="en-US" dirty="0" smtClean="0"/>
              <a:t>Technical 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1200150" lvl="2" indent="-285750">
              <a:buFont typeface="Arial" panose="020B0604020202020204" pitchFamily="34" charset="0"/>
              <a:buChar char="•"/>
            </a:pPr>
            <a:r>
              <a:rPr lang="en-US" altLang="en-US" dirty="0" smtClean="0"/>
              <a:t>Completed “for now”; needs to be ready for January CPG PTD</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a:p>
            <a:pPr marL="1200150" lvl="2" indent="-285750">
              <a:buFont typeface="Arial" panose="020B0604020202020204" pitchFamily="34" charset="0"/>
              <a:buChar char="•"/>
            </a:pPr>
            <a:r>
              <a:rPr lang="en-US" altLang="en-US" dirty="0" smtClean="0"/>
              <a:t>Significant progress; teleconferences set for finalizing in November</a:t>
            </a:r>
          </a:p>
          <a:p>
            <a:endParaRPr lang="en-US" altLang="en-US" dirty="0" smtClean="0"/>
          </a:p>
        </p:txBody>
      </p:sp>
      <p:sp>
        <p:nvSpPr>
          <p:cNvPr id="4" name="Date Placeholder 3"/>
          <p:cNvSpPr>
            <a:spLocks noGrp="1"/>
          </p:cNvSpPr>
          <p:nvPr>
            <p:ph type="dt" sz="quarter" idx="4294967295"/>
          </p:nvPr>
        </p:nvSpPr>
        <p:spPr>
          <a:xfrm>
            <a:off x="696912" y="333375"/>
            <a:ext cx="1589087" cy="276225"/>
          </a:xfrm>
          <a:prstGeom prst="rect">
            <a:avLst/>
          </a:prstGeom>
        </p:spPr>
        <p:txBody>
          <a:bodyPr/>
          <a:lstStyle/>
          <a:p>
            <a:pPr>
              <a:defRPr/>
            </a:pPr>
            <a:r>
              <a:rPr lang="en-US" smtClean="0"/>
              <a:t>January 2017</a:t>
            </a:r>
            <a:endParaRPr lang="en-US" dirty="0"/>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9154632-64DB-4587-86D7-418A5426E56D}" type="slidenum">
              <a:rPr lang="en-US" altLang="en-US" sz="1200" b="0" smtClean="0"/>
              <a:pPr>
                <a:spcBef>
                  <a:spcPct val="0"/>
                </a:spcBef>
                <a:buFontTx/>
                <a:buNone/>
              </a:pPr>
              <a:t>7</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27482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EU Radio Equipment Directive (RED)</a:t>
            </a:r>
            <a:endParaRPr lang="en-US" dirty="0"/>
          </a:p>
        </p:txBody>
      </p:sp>
      <p:sp>
        <p:nvSpPr>
          <p:cNvPr id="3" name="Content Placeholder 2"/>
          <p:cNvSpPr>
            <a:spLocks noGrp="1"/>
          </p:cNvSpPr>
          <p:nvPr>
            <p:ph idx="1"/>
          </p:nvPr>
        </p:nvSpPr>
        <p:spPr>
          <a:xfrm>
            <a:off x="685800" y="1981199"/>
            <a:ext cx="7772400" cy="4494213"/>
          </a:xfrm>
        </p:spPr>
        <p:txBody>
          <a:bodyPr/>
          <a:lstStyle/>
          <a:p>
            <a:pPr>
              <a:buFont typeface="Arial" panose="020B0604020202020204" pitchFamily="34" charset="0"/>
              <a:buChar char="•"/>
            </a:pPr>
            <a:r>
              <a:rPr lang="en-US" dirty="0" smtClean="0"/>
              <a:t>The transition has already started</a:t>
            </a:r>
          </a:p>
          <a:p>
            <a:pPr lvl="1">
              <a:buFont typeface="Arial" panose="020B0604020202020204" pitchFamily="34" charset="0"/>
              <a:buChar char="•"/>
            </a:pPr>
            <a:r>
              <a:rPr lang="en-US" sz="1800" dirty="0" smtClean="0"/>
              <a:t>RED in </a:t>
            </a:r>
            <a:r>
              <a:rPr lang="en-US" sz="1800" b="1" dirty="0" smtClean="0"/>
              <a:t>THE LAW </a:t>
            </a:r>
            <a:r>
              <a:rPr lang="en-US" sz="1800" dirty="0" smtClean="0"/>
              <a:t>as of June 13, 2016</a:t>
            </a:r>
          </a:p>
          <a:p>
            <a:pPr lvl="1">
              <a:buFont typeface="Arial" panose="020B0604020202020204" pitchFamily="34" charset="0"/>
              <a:buChar char="•"/>
            </a:pPr>
            <a:r>
              <a:rPr lang="en-US" sz="1800" dirty="0" smtClean="0"/>
              <a:t>R&amp;TTE expires June 12, 2017</a:t>
            </a:r>
          </a:p>
          <a:p>
            <a:pPr lvl="1">
              <a:buFont typeface="Arial" panose="020B0604020202020204" pitchFamily="34" charset="0"/>
              <a:buChar char="•"/>
            </a:pPr>
            <a:r>
              <a:rPr lang="en-US" sz="1800" dirty="0" smtClean="0"/>
              <a:t>After June 2017, all devices must meet the RED requirements, i.e. R&amp;TTE certifications during the transition must be re-certified</a:t>
            </a:r>
            <a:endParaRPr lang="en-US" dirty="0" smtClean="0"/>
          </a:p>
          <a:p>
            <a:pPr>
              <a:buFont typeface="Arial" panose="020B0604020202020204" pitchFamily="34" charset="0"/>
              <a:buChar char="•"/>
            </a:pPr>
            <a:r>
              <a:rPr lang="en-US" sz="2200" dirty="0" smtClean="0"/>
              <a:t>Following the deadline, ALL equipment to be placed on the EU market must meet the RED provisions</a:t>
            </a:r>
          </a:p>
          <a:p>
            <a:pPr>
              <a:buFont typeface="Arial" panose="020B0604020202020204" pitchFamily="34" charset="0"/>
              <a:buChar char="•"/>
            </a:pPr>
            <a:r>
              <a:rPr lang="en-US" sz="2200" dirty="0" smtClean="0"/>
              <a:t>It appears that EN 301 893 will not be not published in time</a:t>
            </a:r>
          </a:p>
          <a:p>
            <a:pPr lvl="1">
              <a:buFont typeface="Arial" panose="020B0604020202020204" pitchFamily="34" charset="0"/>
              <a:buChar char="•"/>
            </a:pPr>
            <a:r>
              <a:rPr lang="en-US" sz="1800" dirty="0" smtClean="0"/>
              <a:t>Process requires Notified Bodies be employed to enable shipment</a:t>
            </a:r>
          </a:p>
          <a:p>
            <a:pPr lvl="1">
              <a:buFont typeface="Arial" panose="020B0604020202020204" pitchFamily="34" charset="0"/>
              <a:buChar char="•"/>
            </a:pPr>
            <a:r>
              <a:rPr lang="en-US" sz="1800" dirty="0" smtClean="0"/>
              <a:t>Current situation will overwhelm the process</a:t>
            </a:r>
          </a:p>
          <a:p>
            <a:pPr lvl="1">
              <a:buFont typeface="Arial" panose="020B0604020202020204" pitchFamily="34" charset="0"/>
              <a:buChar char="•"/>
            </a:pPr>
            <a:r>
              <a:rPr lang="en-US" sz="1800" dirty="0" smtClean="0"/>
              <a:t>Multiple efforts underway to mitigate the situation</a:t>
            </a:r>
          </a:p>
          <a:p>
            <a:pPr lvl="2">
              <a:buFont typeface="Arial" panose="020B0604020202020204" pitchFamily="34" charset="0"/>
              <a:buChar char="•"/>
            </a:pPr>
            <a:r>
              <a:rPr lang="en-US" sz="1600" dirty="0" smtClean="0"/>
              <a:t>Digital Europe proposes legal solution</a:t>
            </a:r>
          </a:p>
          <a:p>
            <a:pPr lvl="2">
              <a:buFont typeface="Arial" panose="020B0604020202020204" pitchFamily="34" charset="0"/>
              <a:buChar char="•"/>
            </a:pPr>
            <a:r>
              <a:rPr lang="en-US" sz="1600" dirty="0" smtClean="0"/>
              <a:t>Discussion at next TCAM meeting on extending R&amp;TTE (11/3/16)</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January 2017</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6702A296-7DC2-4C91-AC22-EA9F80E89DF9}" type="slidenum">
              <a:rPr lang="en-US" altLang="en-US" smtClean="0"/>
              <a:pPr>
                <a:defRPr/>
              </a:pPr>
              <a:t>8</a:t>
            </a:fld>
            <a:endParaRPr lang="en-US" altLang="en-US"/>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NHTSA NPRM</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National Highway Traffic Safety Administration </a:t>
            </a:r>
          </a:p>
          <a:p>
            <a:pPr>
              <a:buFont typeface="Arial" panose="020B0604020202020204" pitchFamily="34" charset="0"/>
              <a:buChar char="•"/>
            </a:pPr>
            <a:r>
              <a:rPr lang="en-US" dirty="0"/>
              <a:t>U.S. DOT advances deployment of Connected Vehicle Technology to prevent hundreds of thousands of </a:t>
            </a:r>
            <a:r>
              <a:rPr lang="en-US" dirty="0" smtClean="0"/>
              <a:t>crashes</a:t>
            </a:r>
          </a:p>
          <a:p>
            <a:pPr lvl="1">
              <a:buFont typeface="Arial" panose="020B0604020202020204" pitchFamily="34" charset="0"/>
              <a:buChar char="•"/>
            </a:pPr>
            <a:r>
              <a:rPr lang="en-US" u="sng" dirty="0">
                <a:hlinkClick r:id="rId2"/>
              </a:rPr>
              <a:t>NHTSA Notice of Proposed Rulemaking on V2V </a:t>
            </a:r>
            <a:r>
              <a:rPr lang="en-US" u="sng" dirty="0" smtClean="0">
                <a:hlinkClick r:id="rId2"/>
              </a:rPr>
              <a:t>Communications</a:t>
            </a:r>
            <a:endParaRPr lang="en-US" u="sng" dirty="0" smtClean="0"/>
          </a:p>
          <a:p>
            <a:pPr lvl="1">
              <a:buFont typeface="Arial" panose="020B0604020202020204" pitchFamily="34" charset="0"/>
              <a:buChar char="•"/>
            </a:pPr>
            <a:r>
              <a:rPr lang="en-US" dirty="0">
                <a:hlinkClick r:id="rId3"/>
              </a:rPr>
              <a:t>https://</a:t>
            </a:r>
            <a:r>
              <a:rPr lang="en-US" dirty="0" smtClean="0">
                <a:hlinkClick r:id="rId3"/>
              </a:rPr>
              <a:t>mentor.ieee.org/802.18/dcn/16/18-16-0096-00-0000-nhtsa-nprm-on-v2v.pdf</a:t>
            </a:r>
            <a:endParaRPr lang="en-US" dirty="0" smtClean="0"/>
          </a:p>
          <a:p>
            <a:pPr lvl="1">
              <a:buFont typeface="Arial" panose="020B0604020202020204" pitchFamily="34" charset="0"/>
              <a:buChar char="•"/>
            </a:pPr>
            <a:r>
              <a:rPr lang="en-US">
                <a:hlinkClick r:id="rId4"/>
              </a:rPr>
              <a:t>https</a:t>
            </a:r>
            <a:r>
              <a:rPr lang="en-US">
                <a:hlinkClick r:id="rId4"/>
              </a:rPr>
              <a:t>://</a:t>
            </a:r>
            <a:r>
              <a:rPr lang="en-US" smtClean="0">
                <a:hlinkClick r:id="rId4"/>
              </a:rPr>
              <a:t>mentor.ieee.org/802.18/dcn/16/18-16-0097-00-0000-nhsta-v2v-nprm-toc.doc</a:t>
            </a:r>
            <a:endParaRPr lang="en-US" smtClean="0"/>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44594498"/>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32063</TotalTime>
  <Words>1195</Words>
  <Application>Microsoft Office PowerPoint</Application>
  <PresentationFormat>On-screen Show (4:3)</PresentationFormat>
  <Paragraphs>180</Paragraphs>
  <Slides>15</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6"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Discussion Items</vt:lpstr>
      <vt:lpstr>ETSI Updates</vt:lpstr>
      <vt:lpstr>ETSI Updates [2]</vt:lpstr>
      <vt:lpstr>EU Radio Equipment Directive (RED)</vt:lpstr>
      <vt:lpstr>NHTSA NPRM</vt:lpstr>
      <vt:lpstr>ACMA Consultation</vt:lpstr>
      <vt:lpstr>IEEE 802 positions for WRC-19</vt:lpstr>
      <vt:lpstr>FCC Updates</vt:lpstr>
      <vt:lpstr>Any Other Business</vt:lpstr>
      <vt:lpstr>Executive Summary ETSI BRAN #91, 13th-16th December 2016, Gran Canaria</vt:lpstr>
      <vt:lpstr>Executive Summary ETSI BRAN #91, 13th-16th December 2016, Gran Canaria</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182</cp:revision>
  <cp:lastPrinted>1601-01-01T00:00:00Z</cp:lastPrinted>
  <dcterms:created xsi:type="dcterms:W3CDTF">2016-03-03T14:54:45Z</dcterms:created>
  <dcterms:modified xsi:type="dcterms:W3CDTF">2017-01-04T22:44:12Z</dcterms:modified>
</cp:coreProperties>
</file>