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2" r:id="rId2"/>
    <p:sldId id="353" r:id="rId3"/>
    <p:sldId id="354" r:id="rId4"/>
    <p:sldId id="355" r:id="rId5"/>
    <p:sldId id="329" r:id="rId6"/>
    <p:sldId id="288" r:id="rId7"/>
    <p:sldId id="338" r:id="rId8"/>
    <p:sldId id="339" r:id="rId9"/>
    <p:sldId id="345" r:id="rId10"/>
    <p:sldId id="347" r:id="rId11"/>
    <p:sldId id="356" r:id="rId12"/>
    <p:sldId id="276" r:id="rId13"/>
    <p:sldId id="351"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88" d="100"/>
          <a:sy n="88" d="100"/>
        </p:scale>
        <p:origin x="1746"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7619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1984907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802.18-16/0095r0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2016-10-27</a:t>
            </a:r>
            <a:endParaRPr lang="en-GB" sz="2000" b="0" dirty="0"/>
          </a:p>
        </p:txBody>
      </p:sp>
      <p:graphicFrame>
        <p:nvGraphicFramePr>
          <p:cNvPr id="3075" name="Object 3"/>
          <p:cNvGraphicFramePr>
            <a:graphicFrameLocks noChangeAspect="1"/>
          </p:cNvGraphicFramePr>
          <p:nvPr>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4100" name="Document" r:id="rId4" imgW="8253180" imgH="2531134" progId="Word.Document.8">
                  <p:embed/>
                </p:oleObj>
              </mc:Choice>
              <mc:Fallback>
                <p:oleObj name="Document" r:id="rId4" imgW="8253180" imgH="2531134" progId="Word.Document.8">
                  <p:embed/>
                  <p:pic>
                    <p:nvPicPr>
                      <p:cNvPr id="0" name=""/>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841209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IEEE 802 positions for WRC-19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Regulators in developing countries are interested in the IEEE 802 positions, to help them formulate their inputs</a:t>
            </a:r>
          </a:p>
          <a:p>
            <a:pPr>
              <a:buFont typeface="Arial" panose="020B0604020202020204" pitchFamily="34" charset="0"/>
              <a:buChar char="•"/>
            </a:pPr>
            <a:r>
              <a:rPr lang="en-US" dirty="0" smtClean="0"/>
              <a:t>Applicable agenda items</a:t>
            </a:r>
          </a:p>
          <a:p>
            <a:pPr lvl="1">
              <a:buFont typeface="Arial" panose="020B0604020202020204" pitchFamily="34" charset="0"/>
              <a:buChar char="•"/>
            </a:pPr>
            <a:r>
              <a:rPr lang="en-US" dirty="0" smtClean="0"/>
              <a:t>1.12 ITS harmonization</a:t>
            </a:r>
          </a:p>
          <a:p>
            <a:pPr lvl="1">
              <a:buFont typeface="Arial" panose="020B0604020202020204" pitchFamily="34" charset="0"/>
              <a:buChar char="•"/>
            </a:pPr>
            <a:r>
              <a:rPr lang="en-US" dirty="0" smtClean="0"/>
              <a:t>1.13 IMT </a:t>
            </a:r>
          </a:p>
          <a:p>
            <a:pPr lvl="1">
              <a:buFont typeface="Arial" panose="020B0604020202020204" pitchFamily="34" charset="0"/>
              <a:buChar char="•"/>
            </a:pPr>
            <a:r>
              <a:rPr lang="en-US" dirty="0" smtClean="0"/>
              <a:t>1.14 HAPS</a:t>
            </a:r>
          </a:p>
          <a:p>
            <a:pPr lvl="1">
              <a:buFont typeface="Arial" panose="020B0604020202020204" pitchFamily="34" charset="0"/>
              <a:buChar char="•"/>
            </a:pPr>
            <a:r>
              <a:rPr lang="en-US" dirty="0" smtClean="0"/>
              <a:t>1.15 275 GHz</a:t>
            </a:r>
          </a:p>
          <a:p>
            <a:pPr lvl="1">
              <a:buFont typeface="Arial" panose="020B0604020202020204" pitchFamily="34" charset="0"/>
              <a:buChar char="•"/>
            </a:pPr>
            <a:r>
              <a:rPr lang="en-US" dirty="0" smtClean="0"/>
              <a:t>1.16 5 GHz</a:t>
            </a:r>
          </a:p>
          <a:p>
            <a:pPr lvl="1">
              <a:buFont typeface="Arial" panose="020B0604020202020204" pitchFamily="34" charset="0"/>
              <a:buChar char="•"/>
            </a:pPr>
            <a:r>
              <a:rPr lang="en-US" dirty="0" smtClean="0"/>
              <a:t>Issue 9.1.5</a:t>
            </a:r>
          </a:p>
          <a:p>
            <a:pPr>
              <a:buFont typeface="Arial" panose="020B0604020202020204" pitchFamily="34" charset="0"/>
              <a:buChar char="•"/>
            </a:pPr>
            <a:r>
              <a:rPr lang="en-US" dirty="0" smtClean="0"/>
              <a:t>Formal “Position Paper”</a:t>
            </a:r>
          </a:p>
          <a:p>
            <a:pPr>
              <a:buFont typeface="Arial" panose="020B0604020202020204" pitchFamily="34" charset="0"/>
              <a:buChar char="•"/>
            </a:pPr>
            <a:r>
              <a:rPr lang="en-US" dirty="0" smtClean="0"/>
              <a:t>Do we want to submit as a sector member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4235213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Updates</a:t>
            </a:r>
            <a:endParaRPr lang="en-US" dirty="0"/>
          </a:p>
        </p:txBody>
      </p:sp>
      <p:sp>
        <p:nvSpPr>
          <p:cNvPr id="3" name="Content Placeholder 2"/>
          <p:cNvSpPr>
            <a:spLocks noGrp="1"/>
          </p:cNvSpPr>
          <p:nvPr>
            <p:ph idx="1"/>
          </p:nvPr>
        </p:nvSpPr>
        <p:spPr>
          <a:xfrm>
            <a:off x="685800" y="1752600"/>
            <a:ext cx="7770813" cy="4722813"/>
          </a:xfrm>
        </p:spPr>
        <p:txBody>
          <a:bodyPr/>
          <a:lstStyle/>
          <a:p>
            <a:pPr>
              <a:buFont typeface="Arial" panose="020B0604020202020204" pitchFamily="34" charset="0"/>
              <a:buChar char="•"/>
            </a:pPr>
            <a:r>
              <a:rPr lang="en-US" sz="2000" dirty="0" smtClean="0"/>
              <a:t>January 2017 will bring a new regime</a:t>
            </a:r>
          </a:p>
          <a:p>
            <a:pPr lvl="1">
              <a:buFont typeface="Arial" panose="020B0604020202020204" pitchFamily="34" charset="0"/>
              <a:buChar char="•"/>
            </a:pPr>
            <a:r>
              <a:rPr lang="en-US" sz="1800" dirty="0" smtClean="0"/>
              <a:t>Chairman Wheeler stepping down</a:t>
            </a:r>
          </a:p>
          <a:p>
            <a:pPr lvl="1">
              <a:buFont typeface="Arial" panose="020B0604020202020204" pitchFamily="34" charset="0"/>
              <a:buChar char="•"/>
            </a:pPr>
            <a:r>
              <a:rPr lang="en-US" sz="1800" dirty="0" smtClean="0"/>
              <a:t>Commissioner </a:t>
            </a:r>
            <a:r>
              <a:rPr lang="en-US" sz="1800" dirty="0" err="1" smtClean="0"/>
              <a:t>Rosenworcel</a:t>
            </a:r>
            <a:r>
              <a:rPr lang="en-US" sz="1800" dirty="0" smtClean="0"/>
              <a:t> will either be the new Chair or out</a:t>
            </a:r>
          </a:p>
          <a:p>
            <a:pPr lvl="2">
              <a:buFont typeface="Arial" panose="020B0604020202020204" pitchFamily="34" charset="0"/>
              <a:buChar char="•"/>
            </a:pPr>
            <a:r>
              <a:rPr lang="en-US" sz="1600" dirty="0" smtClean="0"/>
              <a:t>Senate leaders to approve or remain quiet</a:t>
            </a:r>
          </a:p>
          <a:p>
            <a:pPr lvl="1">
              <a:buFont typeface="Arial" panose="020B0604020202020204" pitchFamily="34" charset="0"/>
              <a:buChar char="•"/>
            </a:pPr>
            <a:r>
              <a:rPr lang="en-US" dirty="0" smtClean="0"/>
              <a:t>Republicans will be the majority</a:t>
            </a:r>
          </a:p>
          <a:p>
            <a:pPr>
              <a:buFont typeface="Arial" panose="020B0604020202020204" pitchFamily="34" charset="0"/>
              <a:buChar char="•"/>
            </a:pPr>
            <a:r>
              <a:rPr lang="en-US" sz="2000" dirty="0" smtClean="0"/>
              <a:t>DSRC going forward</a:t>
            </a:r>
          </a:p>
          <a:p>
            <a:pPr lvl="1">
              <a:buFont typeface="Arial" panose="020B0604020202020204" pitchFamily="34" charset="0"/>
              <a:buChar char="•"/>
            </a:pPr>
            <a:r>
              <a:rPr lang="en-US" sz="1800" dirty="0" smtClean="0"/>
              <a:t>Testing to be complete by mid-January</a:t>
            </a:r>
          </a:p>
          <a:p>
            <a:pPr lvl="1">
              <a:buFont typeface="Arial" panose="020B0604020202020204" pitchFamily="34" charset="0"/>
              <a:buChar char="•"/>
            </a:pPr>
            <a:r>
              <a:rPr lang="en-US" sz="1800" b="1" dirty="0" smtClean="0"/>
              <a:t>Commissioner O’Reilly</a:t>
            </a:r>
            <a:r>
              <a:rPr lang="en-US" sz="1800" dirty="0" smtClean="0"/>
              <a:t>: </a:t>
            </a:r>
            <a:r>
              <a:rPr lang="en-US" sz="1800" dirty="0"/>
              <a:t>“Although I question whether DSRC will ever live up to expectations, DOT’s proposal to mandate DSRC standards should not, and must not, delay or impact the FCC’s work to test and potentially approve spectrum sharing in the 5.9 GHz band. The Commission must ensure that this band is used as efficiently as possible, including allowing unlicensed operations, for such purposes as Wi-Fi, without causing harmful interference to DSRC safety-of-life technologies.”</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3805580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Regulatory </a:t>
            </a:r>
            <a:r>
              <a:rPr lang="en-US" altLang="en-US" dirty="0" smtClean="0"/>
              <a:t>calendar</a:t>
            </a:r>
          </a:p>
          <a:p>
            <a:pPr>
              <a:buFont typeface="Arial" panose="020B0604020202020204" pitchFamily="34" charset="0"/>
              <a:buChar char="•"/>
            </a:pPr>
            <a:r>
              <a:rPr lang="en-US" dirty="0" smtClean="0"/>
              <a:t>Next </a:t>
            </a:r>
            <a:r>
              <a:rPr lang="en-US" dirty="0" smtClean="0"/>
              <a:t>meeting: </a:t>
            </a:r>
            <a:r>
              <a:rPr lang="en-US" b="0" dirty="0" smtClean="0"/>
              <a:t>January 5, 2017</a:t>
            </a:r>
          </a:p>
          <a:p>
            <a:pPr>
              <a:buFont typeface="Arial" panose="020B0604020202020204" pitchFamily="34" charset="0"/>
              <a:buChar char="•"/>
            </a:pPr>
            <a:endParaRPr lang="en-US" b="0" dirty="0"/>
          </a:p>
          <a:p>
            <a:pPr>
              <a:buFont typeface="Arial" panose="020B0604020202020204" pitchFamily="34" charset="0"/>
              <a:buChar char="•"/>
            </a:pPr>
            <a:r>
              <a:rPr lang="en-US" sz="2800" b="0" i="1" dirty="0" smtClean="0"/>
              <a:t>Happy Holidays!</a:t>
            </a:r>
            <a:endParaRPr lang="en-US" sz="2800" i="1"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December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Chair is directed to conduct, as necessary, teleconferences on Thursdays </a:t>
            </a:r>
            <a:r>
              <a:rPr lang="en-US" dirty="0"/>
              <a:t>at 2:30pm ET </a:t>
            </a:r>
            <a:r>
              <a:rPr lang="en-US" dirty="0" smtClean="0"/>
              <a:t>through May 4, 2017.</a:t>
            </a:r>
          </a:p>
          <a:p>
            <a:pPr>
              <a:buFont typeface="Arial" panose="020B0604020202020204" pitchFamily="34" charset="0"/>
              <a:buChar char="•"/>
            </a:pPr>
            <a:endParaRPr lang="en-US" dirty="0"/>
          </a:p>
          <a:p>
            <a:pPr>
              <a:buFont typeface="Arial" panose="020B0604020202020204" pitchFamily="34" charset="0"/>
              <a:buChar char="•"/>
            </a:pPr>
            <a:r>
              <a:rPr lang="en-US" dirty="0" smtClean="0"/>
              <a:t>Moved: John </a:t>
            </a:r>
            <a:r>
              <a:rPr lang="en-US" dirty="0" err="1" smtClean="0"/>
              <a:t>Notor</a:t>
            </a:r>
            <a:endParaRPr lang="en-US" dirty="0" smtClean="0"/>
          </a:p>
          <a:p>
            <a:pPr>
              <a:buFont typeface="Arial" panose="020B0604020202020204" pitchFamily="34" charset="0"/>
              <a:buChar char="•"/>
            </a:pPr>
            <a:r>
              <a:rPr lang="en-US" dirty="0" smtClean="0"/>
              <a:t>Seconded: MJ Lynch</a:t>
            </a:r>
          </a:p>
          <a:p>
            <a:pPr>
              <a:buFont typeface="Arial" panose="020B0604020202020204" pitchFamily="34" charset="0"/>
              <a:buChar char="•"/>
            </a:pPr>
            <a:r>
              <a:rPr lang="en-US" dirty="0" smtClean="0"/>
              <a:t>Discussion?</a:t>
            </a:r>
          </a:p>
          <a:p>
            <a:pPr>
              <a:buFont typeface="Arial" panose="020B0604020202020204" pitchFamily="34" charset="0"/>
              <a:buChar char="•"/>
            </a:pPr>
            <a:r>
              <a:rPr lang="en-US" dirty="0" smtClean="0"/>
              <a:t>Vote: Unanimous consent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2016</a:t>
            </a:r>
            <a:endParaRPr lang="en-GB" dirty="0"/>
          </a:p>
        </p:txBody>
      </p:sp>
    </p:spTree>
    <p:extLst>
      <p:ext uri="{BB962C8B-B14F-4D97-AF65-F5344CB8AC3E}">
        <p14:creationId xmlns:p14="http://schemas.microsoft.com/office/powerpoint/2010/main" val="609879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lvl="1">
              <a:buFont typeface="Arial" panose="020B0604020202020204" pitchFamily="34" charset="0"/>
              <a:buChar char="•"/>
            </a:pPr>
            <a:r>
              <a:rPr lang="en-US" dirty="0"/>
              <a:t>IMF WEO and current internet penetration</a:t>
            </a:r>
            <a:endParaRPr lang="en-US" altLang="en-US" dirty="0"/>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None</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December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36679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December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58127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December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816354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Approve the Warsaw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smtClean="0"/>
              <a:t>Motion:</a:t>
            </a:r>
            <a:r>
              <a:rPr lang="en-US" altLang="en-US" dirty="0" smtClean="0"/>
              <a:t> To approve the minutes from the </a:t>
            </a:r>
            <a:r>
              <a:rPr lang="en-US" altLang="en-US" dirty="0" smtClean="0"/>
              <a:t>October 27, 2016 IEEE </a:t>
            </a:r>
            <a:r>
              <a:rPr lang="en-US" altLang="en-US" dirty="0" smtClean="0"/>
              <a:t>802.18 </a:t>
            </a:r>
            <a:r>
              <a:rPr lang="en-US" altLang="en-US" dirty="0" smtClean="0"/>
              <a:t>teleconference in </a:t>
            </a:r>
            <a:r>
              <a:rPr lang="en-US" altLang="en-US" dirty="0" smtClean="0"/>
              <a:t>document </a:t>
            </a:r>
            <a:r>
              <a:rPr lang="en-US" altLang="en-US" dirty="0" smtClean="0"/>
              <a:t>18-16/0087r0</a:t>
            </a:r>
            <a:endParaRPr lang="en-US" altLang="en-US" dirty="0" smtClean="0"/>
          </a:p>
          <a:p>
            <a:pPr lvl="1"/>
            <a:r>
              <a:rPr lang="en-US" altLang="en-US" sz="2400" b="1" dirty="0" smtClean="0"/>
              <a:t>Posted: </a:t>
            </a:r>
            <a:r>
              <a:rPr lang="en-US" sz="2400" dirty="0"/>
              <a:t>28-Oct-2016 10:29:54 ET</a:t>
            </a:r>
            <a:endParaRPr lang="en-US" altLang="en-US" sz="2400" b="1" dirty="0" smtClean="0"/>
          </a:p>
          <a:p>
            <a:pPr lvl="1"/>
            <a:endParaRPr lang="en-US" altLang="en-US" sz="2400" b="1" dirty="0" smtClean="0"/>
          </a:p>
          <a:p>
            <a:pPr lvl="1"/>
            <a:r>
              <a:rPr lang="en-US" altLang="en-US" sz="2400" b="1" dirty="0" smtClean="0"/>
              <a:t>Moved by:  	</a:t>
            </a:r>
          </a:p>
          <a:p>
            <a:pPr lvl="1"/>
            <a:r>
              <a:rPr lang="en-US" altLang="en-US" sz="2400" b="1" dirty="0" smtClean="0"/>
              <a:t>Seconded by: </a:t>
            </a:r>
          </a:p>
          <a:p>
            <a:pPr lvl="1"/>
            <a:r>
              <a:rPr lang="en-US" altLang="en-US" sz="2400" b="1" dirty="0" smtClean="0"/>
              <a:t>Discussion?</a:t>
            </a:r>
          </a:p>
          <a:p>
            <a:pPr lvl="1"/>
            <a:r>
              <a:rPr lang="en-US" altLang="en-US" sz="2400" b="1" dirty="0" smtClean="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05F356B-740E-4A28-9E01-F63036BF4BB0}"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idx="15"/>
          </p:nvPr>
        </p:nvSpPr>
        <p:spPr/>
        <p:txBody>
          <a:bodyPr/>
          <a:lstStyle/>
          <a:p>
            <a:r>
              <a:rPr lang="en-US" smtClean="0"/>
              <a:t>December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83550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ETSI BRAN and ERM TG11 updates</a:t>
            </a:r>
          </a:p>
          <a:p>
            <a:r>
              <a:rPr lang="en-US" altLang="en-US" sz="2000" dirty="0" smtClean="0"/>
              <a:t>EU </a:t>
            </a:r>
            <a:r>
              <a:rPr lang="en-US" altLang="en-US" sz="2000" dirty="0"/>
              <a:t>Radio Equipment </a:t>
            </a:r>
            <a:r>
              <a:rPr lang="en-US" altLang="en-US" sz="2000" dirty="0" smtClean="0"/>
              <a:t>Directive Update</a:t>
            </a:r>
            <a:endParaRPr lang="en-US" altLang="en-US" sz="2000" dirty="0" smtClean="0"/>
          </a:p>
          <a:p>
            <a:r>
              <a:rPr lang="en-US" altLang="en-US" sz="2000" dirty="0" smtClean="0"/>
              <a:t>Developing </a:t>
            </a:r>
            <a:r>
              <a:rPr lang="en-US" altLang="en-US" sz="2000" dirty="0" smtClean="0"/>
              <a:t>IEEE 802 positions for WRC-19</a:t>
            </a:r>
          </a:p>
          <a:p>
            <a:r>
              <a:rPr lang="en-US" altLang="en-US" sz="2000" dirty="0" smtClean="0"/>
              <a:t>FCC updates</a:t>
            </a:r>
            <a:endParaRPr lang="en-US" altLang="en-US" sz="2000" dirty="0"/>
          </a:p>
        </p:txBody>
      </p:sp>
      <p:sp>
        <p:nvSpPr>
          <p:cNvPr id="4" name="Date Placeholder 3"/>
          <p:cNvSpPr>
            <a:spLocks noGrp="1"/>
          </p:cNvSpPr>
          <p:nvPr>
            <p:ph type="dt" sz="quarter" idx="10"/>
          </p:nvPr>
        </p:nvSpPr>
        <p:spPr/>
        <p:txBody>
          <a:bodyPr/>
          <a:lstStyle/>
          <a:p>
            <a:pPr>
              <a:defRPr/>
            </a:pPr>
            <a:r>
              <a:rPr lang="en-US" smtClean="0"/>
              <a:t>December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ETSI Updates</a:t>
            </a:r>
          </a:p>
        </p:txBody>
      </p:sp>
      <p:sp>
        <p:nvSpPr>
          <p:cNvPr id="18435" name="Content Placeholder 2"/>
          <p:cNvSpPr>
            <a:spLocks noGrp="1"/>
          </p:cNvSpPr>
          <p:nvPr>
            <p:ph idx="1"/>
          </p:nvPr>
        </p:nvSpPr>
        <p:spPr>
          <a:xfrm>
            <a:off x="685800" y="1828800"/>
            <a:ext cx="7772400" cy="4646613"/>
          </a:xfrm>
        </p:spPr>
        <p:txBody>
          <a:bodyPr/>
          <a:lstStyle/>
          <a:p>
            <a:pPr>
              <a:buFont typeface="Arial" panose="020B0604020202020204" pitchFamily="34" charset="0"/>
              <a:buChar char="•"/>
            </a:pPr>
            <a:r>
              <a:rPr lang="en-US" altLang="en-US" dirty="0" smtClean="0"/>
              <a:t>EN 300 328 </a:t>
            </a:r>
            <a:r>
              <a:rPr lang="en-US" altLang="en-US" dirty="0" smtClean="0"/>
              <a:t>(2.4 GHz)</a:t>
            </a:r>
            <a:endParaRPr lang="en-US" altLang="en-US" dirty="0" smtClean="0"/>
          </a:p>
          <a:p>
            <a:pPr marL="800100" lvl="1" indent="-342900">
              <a:buFont typeface="Arial" panose="020B0604020202020204" pitchFamily="34" charset="0"/>
              <a:buChar char="•"/>
            </a:pPr>
            <a:r>
              <a:rPr lang="en-US" altLang="en-US" dirty="0" smtClean="0"/>
              <a:t>V2.1.1 approved in ENAP; will be published prior to July 2017</a:t>
            </a:r>
          </a:p>
          <a:p>
            <a:pPr marL="800100" lvl="1" indent="-342900">
              <a:buFont typeface="Arial" panose="020B0604020202020204" pitchFamily="34" charset="0"/>
              <a:buChar char="•"/>
            </a:pPr>
            <a:r>
              <a:rPr lang="en-US" altLang="en-US" dirty="0" smtClean="0"/>
              <a:t>V2.2.1 </a:t>
            </a:r>
            <a:r>
              <a:rPr lang="en-US" altLang="en-US" dirty="0" smtClean="0"/>
              <a:t>in process </a:t>
            </a:r>
            <a:endParaRPr lang="en-US" altLang="en-US" dirty="0" smtClean="0"/>
          </a:p>
          <a:p>
            <a:pPr marL="800100" lvl="1" indent="-342900">
              <a:buFont typeface="Arial" panose="020B0604020202020204" pitchFamily="34" charset="0"/>
              <a:buChar char="•"/>
            </a:pPr>
            <a:r>
              <a:rPr lang="en-US" altLang="en-US" dirty="0" smtClean="0"/>
              <a:t>Receiver </a:t>
            </a:r>
            <a:r>
              <a:rPr lang="en-US" altLang="en-US" dirty="0" smtClean="0"/>
              <a:t>requirements tightening</a:t>
            </a:r>
          </a:p>
          <a:p>
            <a:pPr>
              <a:buFont typeface="Arial" panose="020B0604020202020204" pitchFamily="34" charset="0"/>
              <a:buChar char="•"/>
            </a:pPr>
            <a:r>
              <a:rPr lang="en-US" altLang="en-US" dirty="0" smtClean="0"/>
              <a:t>EN 301 893 </a:t>
            </a:r>
            <a:r>
              <a:rPr lang="en-US" altLang="en-US" dirty="0" smtClean="0"/>
              <a:t>(5 GHz)</a:t>
            </a:r>
          </a:p>
          <a:p>
            <a:pPr lvl="1">
              <a:buFont typeface="Arial" panose="020B0604020202020204" pitchFamily="34" charset="0"/>
              <a:buChar char="•"/>
            </a:pPr>
            <a:r>
              <a:rPr lang="en-US" altLang="en-US" dirty="0" smtClean="0"/>
              <a:t>Approved in BRAN</a:t>
            </a:r>
            <a:endParaRPr lang="en-US" altLang="en-US" dirty="0" smtClean="0"/>
          </a:p>
          <a:p>
            <a:pPr marL="800100" lvl="1" indent="-342900">
              <a:buFont typeface="Arial" panose="020B0604020202020204" pitchFamily="34" charset="0"/>
              <a:buChar char="•"/>
            </a:pPr>
            <a:r>
              <a:rPr lang="en-US" altLang="en-US" dirty="0" smtClean="0"/>
              <a:t>Following ETSI </a:t>
            </a:r>
            <a:r>
              <a:rPr lang="en-US" altLang="en-US" dirty="0" err="1" smtClean="0"/>
              <a:t>EditHelp</a:t>
            </a:r>
            <a:r>
              <a:rPr lang="en-US" altLang="en-US" dirty="0" smtClean="0"/>
              <a:t> review, submitted for public comment</a:t>
            </a:r>
          </a:p>
          <a:p>
            <a:pPr marL="400050">
              <a:buFont typeface="Arial" panose="020B0604020202020204" pitchFamily="34" charset="0"/>
              <a:buChar char="•"/>
            </a:pPr>
            <a:r>
              <a:rPr lang="en-US" altLang="en-US" dirty="0" smtClean="0"/>
              <a:t>EN 302 567 (60 GHz)</a:t>
            </a:r>
          </a:p>
          <a:p>
            <a:pPr marL="800100" lvl="1">
              <a:buFont typeface="Arial" panose="020B0604020202020204" pitchFamily="34" charset="0"/>
              <a:buChar char="•"/>
            </a:pPr>
            <a:r>
              <a:rPr lang="en-US" altLang="en-US" dirty="0" smtClean="0"/>
              <a:t>Ready for approval by BRAN at December meeting</a:t>
            </a:r>
          </a:p>
          <a:p>
            <a:pPr>
              <a:buFont typeface="Arial" panose="020B0604020202020204" pitchFamily="34" charset="0"/>
              <a:buChar char="•"/>
            </a:pPr>
            <a:r>
              <a:rPr lang="en-US" altLang="en-US" dirty="0"/>
              <a:t>EN 301 598 (TVWS) </a:t>
            </a:r>
          </a:p>
          <a:p>
            <a:pPr lvl="1">
              <a:buFont typeface="Arial" panose="020B0604020202020204" pitchFamily="34" charset="0"/>
              <a:buChar char="•"/>
            </a:pPr>
            <a:r>
              <a:rPr lang="en-US" altLang="en-US" dirty="0"/>
              <a:t>Completed RED changes; will approve in December BRAN meeting</a:t>
            </a:r>
          </a:p>
          <a:p>
            <a:pPr marL="400050">
              <a:buFont typeface="Arial" panose="020B0604020202020204" pitchFamily="34" charset="0"/>
              <a:buChar char="•"/>
            </a:pPr>
            <a:endParaRPr lang="en-US" altLang="en-US" dirty="0" smtClean="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December 2016</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A9230BD-457E-424A-811D-1AACE35807B2}" type="slidenum">
              <a:rPr lang="en-US" altLang="en-US" sz="1200" b="0" smtClean="0"/>
              <a:pPr>
                <a:spcBef>
                  <a:spcPct val="0"/>
                </a:spcBef>
                <a:buFontTx/>
                <a:buNone/>
              </a:pPr>
              <a:t>7</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ETSI Updates [2]</a:t>
            </a:r>
          </a:p>
        </p:txBody>
      </p:sp>
      <p:sp>
        <p:nvSpPr>
          <p:cNvPr id="19459" name="Content Placeholder 2"/>
          <p:cNvSpPr>
            <a:spLocks noGrp="1"/>
          </p:cNvSpPr>
          <p:nvPr>
            <p:ph idx="1"/>
          </p:nvPr>
        </p:nvSpPr>
        <p:spPr/>
        <p:txBody>
          <a:bodyPr/>
          <a:lstStyle/>
          <a:p>
            <a:pPr>
              <a:buFont typeface="Arial" panose="020B0604020202020204" pitchFamily="34" charset="0"/>
              <a:buChar char="•"/>
            </a:pPr>
            <a:r>
              <a:rPr lang="en-US" altLang="en-US" dirty="0" smtClean="0"/>
              <a:t>Technical </a:t>
            </a:r>
            <a:r>
              <a:rPr lang="en-US" altLang="en-US" dirty="0" smtClean="0"/>
              <a:t>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1200150" lvl="2" indent="-285750">
              <a:buFont typeface="Arial" panose="020B0604020202020204" pitchFamily="34" charset="0"/>
              <a:buChar char="•"/>
            </a:pPr>
            <a:r>
              <a:rPr lang="en-US" altLang="en-US" dirty="0" smtClean="0"/>
              <a:t>Completed “for now”; needs to be ready for January CPG PTD</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a:p>
            <a:pPr marL="1200150" lvl="2" indent="-285750">
              <a:buFont typeface="Arial" panose="020B0604020202020204" pitchFamily="34" charset="0"/>
              <a:buChar char="•"/>
            </a:pPr>
            <a:r>
              <a:rPr lang="en-US" altLang="en-US" dirty="0" smtClean="0"/>
              <a:t>Significant progress; teleconferences set for finalizing in November</a:t>
            </a:r>
          </a:p>
          <a:p>
            <a:endParaRPr lang="en-US" altLang="en-US" dirty="0" smtClean="0"/>
          </a:p>
        </p:txBody>
      </p:sp>
      <p:sp>
        <p:nvSpPr>
          <p:cNvPr id="4" name="Date Placeholder 3"/>
          <p:cNvSpPr>
            <a:spLocks noGrp="1"/>
          </p:cNvSpPr>
          <p:nvPr>
            <p:ph type="dt" sz="quarter" idx="4294967295"/>
          </p:nvPr>
        </p:nvSpPr>
        <p:spPr>
          <a:xfrm>
            <a:off x="696912" y="333375"/>
            <a:ext cx="1589087" cy="276225"/>
          </a:xfrm>
          <a:prstGeom prst="rect">
            <a:avLst/>
          </a:prstGeom>
        </p:spPr>
        <p:txBody>
          <a:bodyPr/>
          <a:lstStyle/>
          <a:p>
            <a:pPr>
              <a:defRPr/>
            </a:pPr>
            <a:r>
              <a:rPr lang="en-US" smtClean="0"/>
              <a:t>December 2016</a:t>
            </a:r>
            <a:endParaRPr lang="en-US" dirty="0"/>
          </a:p>
        </p:txBody>
      </p:sp>
      <p:sp>
        <p:nvSpPr>
          <p:cNvPr id="194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154632-64DB-4587-86D7-418A5426E56D}" type="slidenum">
              <a:rPr lang="en-US" altLang="en-US" sz="1200" b="0" smtClean="0"/>
              <a:pPr>
                <a:spcBef>
                  <a:spcPct val="0"/>
                </a:spcBef>
                <a:buFontTx/>
                <a:buNone/>
              </a:pPr>
              <a:t>8</a:t>
            </a:fld>
            <a:endParaRPr lang="en-US" altLang="en-US" sz="1200" b="0" smtClean="0"/>
          </a:p>
        </p:txBody>
      </p:sp>
      <p:sp>
        <p:nvSpPr>
          <p:cNvPr id="2" name="Footer Placeholder 1"/>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02748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EU Radio Equipment Directive (RED)</a:t>
            </a:r>
            <a:endParaRPr lang="en-US" dirty="0"/>
          </a:p>
        </p:txBody>
      </p:sp>
      <p:sp>
        <p:nvSpPr>
          <p:cNvPr id="3" name="Content Placeholder 2"/>
          <p:cNvSpPr>
            <a:spLocks noGrp="1"/>
          </p:cNvSpPr>
          <p:nvPr>
            <p:ph idx="1"/>
          </p:nvPr>
        </p:nvSpPr>
        <p:spPr>
          <a:xfrm>
            <a:off x="685800" y="1981199"/>
            <a:ext cx="7772400" cy="4494213"/>
          </a:xfrm>
        </p:spPr>
        <p:txBody>
          <a:bodyPr/>
          <a:lstStyle/>
          <a:p>
            <a:pPr>
              <a:buFont typeface="Arial" panose="020B0604020202020204" pitchFamily="34" charset="0"/>
              <a:buChar char="•"/>
            </a:pPr>
            <a:r>
              <a:rPr lang="en-US" dirty="0" smtClean="0"/>
              <a:t>The transition has already started</a:t>
            </a:r>
          </a:p>
          <a:p>
            <a:pPr lvl="1">
              <a:buFont typeface="Arial" panose="020B0604020202020204" pitchFamily="34" charset="0"/>
              <a:buChar char="•"/>
            </a:pPr>
            <a:r>
              <a:rPr lang="en-US" sz="1800" dirty="0" smtClean="0"/>
              <a:t>RED in </a:t>
            </a:r>
            <a:r>
              <a:rPr lang="en-US" sz="1800" b="1" dirty="0" smtClean="0"/>
              <a:t>THE LAW </a:t>
            </a:r>
            <a:r>
              <a:rPr lang="en-US" sz="1800" dirty="0" smtClean="0"/>
              <a:t>as of June 13, 2016</a:t>
            </a:r>
          </a:p>
          <a:p>
            <a:pPr lvl="1">
              <a:buFont typeface="Arial" panose="020B0604020202020204" pitchFamily="34" charset="0"/>
              <a:buChar char="•"/>
            </a:pPr>
            <a:r>
              <a:rPr lang="en-US" sz="1800" dirty="0" smtClean="0"/>
              <a:t>R&amp;TTE expires June 12, 2017</a:t>
            </a:r>
          </a:p>
          <a:p>
            <a:pPr lvl="1">
              <a:buFont typeface="Arial" panose="020B0604020202020204" pitchFamily="34" charset="0"/>
              <a:buChar char="•"/>
            </a:pPr>
            <a:r>
              <a:rPr lang="en-US" sz="1800" dirty="0" smtClean="0"/>
              <a:t>After June 2017, all devices must meet the RED requirements, i.e. R&amp;TTE certifications during the transition must be 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It appears that EN 301 893 will not be not published in time</a:t>
            </a:r>
          </a:p>
          <a:p>
            <a:pPr lvl="1">
              <a:buFont typeface="Arial" panose="020B0604020202020204" pitchFamily="34" charset="0"/>
              <a:buChar char="•"/>
            </a:pPr>
            <a:r>
              <a:rPr lang="en-US" sz="1800" dirty="0" smtClean="0"/>
              <a:t>Process requires Notified Bodies be employed to enable shipment</a:t>
            </a:r>
          </a:p>
          <a:p>
            <a:pPr lvl="1">
              <a:buFont typeface="Arial" panose="020B0604020202020204" pitchFamily="34" charset="0"/>
              <a:buChar char="•"/>
            </a:pPr>
            <a:r>
              <a:rPr lang="en-US" sz="1800" dirty="0" smtClean="0"/>
              <a:t>Current situation will overwhelm the process</a:t>
            </a:r>
          </a:p>
          <a:p>
            <a:pPr lvl="1">
              <a:buFont typeface="Arial" panose="020B0604020202020204" pitchFamily="34" charset="0"/>
              <a:buChar char="•"/>
            </a:pPr>
            <a:r>
              <a:rPr lang="en-US" sz="1800" dirty="0" smtClean="0"/>
              <a:t>Multiple efforts underway to mitigate the situation</a:t>
            </a:r>
          </a:p>
          <a:p>
            <a:pPr lvl="2">
              <a:buFont typeface="Arial" panose="020B0604020202020204" pitchFamily="34" charset="0"/>
              <a:buChar char="•"/>
            </a:pPr>
            <a:r>
              <a:rPr lang="en-US" sz="1600" dirty="0" smtClean="0"/>
              <a:t>Digital Europe proposes legal solution</a:t>
            </a:r>
          </a:p>
          <a:p>
            <a:pPr lvl="2">
              <a:buFont typeface="Arial" panose="020B0604020202020204" pitchFamily="34" charset="0"/>
              <a:buChar char="•"/>
            </a:pPr>
            <a:r>
              <a:rPr lang="en-US" sz="1600" dirty="0" smtClean="0"/>
              <a:t>Discussion at next TCAM meeting on extending R&amp;TTE (11/3/16)</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December 2016</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6702A296-7DC2-4C91-AC22-EA9F80E89DF9}" type="slidenum">
              <a:rPr lang="en-US" altLang="en-US" smtClean="0"/>
              <a:pPr>
                <a:defRPr/>
              </a:pPr>
              <a:t>9</a:t>
            </a:fld>
            <a:endParaRPr lang="en-US" altLang="en-US"/>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0319463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30409</TotalTime>
  <Words>986</Words>
  <Application>Microsoft Office PowerPoint</Application>
  <PresentationFormat>On-screen Show (4:3)</PresentationFormat>
  <Paragraphs>160</Paragraphs>
  <Slides>13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Approve the Warsaw Minutes</vt:lpstr>
      <vt:lpstr>Discussion Items</vt:lpstr>
      <vt:lpstr>ETSI Updates</vt:lpstr>
      <vt:lpstr>ETSI Updates [2]</vt:lpstr>
      <vt:lpstr>EU Radio Equipment Directive (RED)</vt:lpstr>
      <vt:lpstr>IEEE 802 positions for WRC-19</vt:lpstr>
      <vt:lpstr>FCC Updates</vt:lpstr>
      <vt:lpstr>Any Other Business</vt:lpstr>
      <vt:lpstr>Motion</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171</cp:revision>
  <cp:lastPrinted>1601-01-01T00:00:00Z</cp:lastPrinted>
  <dcterms:created xsi:type="dcterms:W3CDTF">2016-03-03T14:54:45Z</dcterms:created>
  <dcterms:modified xsi:type="dcterms:W3CDTF">2016-12-14T17:59:14Z</dcterms:modified>
</cp:coreProperties>
</file>