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6" r:id="rId3"/>
    <p:sldId id="267" r:id="rId4"/>
    <p:sldId id="331" r:id="rId5"/>
    <p:sldId id="329" r:id="rId6"/>
    <p:sldId id="288" r:id="rId7"/>
    <p:sldId id="338" r:id="rId8"/>
    <p:sldId id="339" r:id="rId9"/>
    <p:sldId id="340" r:id="rId10"/>
    <p:sldId id="341" r:id="rId11"/>
    <p:sldId id="342" r:id="rId12"/>
    <p:sldId id="343" r:id="rId13"/>
    <p:sldId id="344" r:id="rId14"/>
    <p:sldId id="345" r:id="rId15"/>
    <p:sldId id="318" r:id="rId16"/>
    <p:sldId id="320" r:id="rId17"/>
    <p:sldId id="27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88" d="100"/>
          <a:sy n="88" d="100"/>
        </p:scale>
        <p:origin x="174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802.11-16/1124r0</a:t>
            </a:r>
            <a:endParaRPr lang="en-US"/>
          </a:p>
        </p:txBody>
      </p:sp>
      <p:sp>
        <p:nvSpPr>
          <p:cNvPr id="13315" name="Rectangle 3"/>
          <p:cNvSpPr>
            <a:spLocks noGrp="1" noChangeArrowheads="1"/>
          </p:cNvSpPr>
          <p:nvPr>
            <p:ph type="dt" sz="quarter" idx="1"/>
          </p:nvPr>
        </p:nvSpPr>
        <p:spPr>
          <a:noFill/>
        </p:spPr>
        <p:txBody>
          <a:bodyPr/>
          <a:lstStyle/>
          <a:p>
            <a:r>
              <a:rPr lang="en-US" smtClean="0"/>
              <a:t>September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802.18-16/0088r0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etsi.org/news-events/events/1102-53-shades-of-re-d-six-months-to-g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6/18-16-0084-00-0000-fcc-wac-pvs-october-201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San Antonio </a:t>
            </a:r>
            <a:r>
              <a:rPr lang="en-US" dirty="0" smtClean="0">
                <a:latin typeface="Times New Roman" charset="0"/>
              </a:rPr>
              <a:t>Meeting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95"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CEPT CPG PT-D</a:t>
            </a:r>
            <a:endParaRPr lang="en-US" dirty="0"/>
          </a:p>
        </p:txBody>
      </p:sp>
      <p:sp>
        <p:nvSpPr>
          <p:cNvPr id="3" name="Content Placeholder 2"/>
          <p:cNvSpPr>
            <a:spLocks noGrp="1"/>
          </p:cNvSpPr>
          <p:nvPr>
            <p:ph idx="1"/>
          </p:nvPr>
        </p:nvSpPr>
        <p:spPr>
          <a:xfrm>
            <a:off x="685800" y="1676400"/>
            <a:ext cx="7772400" cy="4799013"/>
          </a:xfrm>
        </p:spPr>
        <p:txBody>
          <a:bodyPr/>
          <a:lstStyle/>
          <a:p>
            <a:r>
              <a:rPr lang="en-US" dirty="0" smtClean="0"/>
              <a:t>Expected Outcomes from the First CPG-19 PT-D</a:t>
            </a:r>
          </a:p>
          <a:p>
            <a:pPr lvl="1">
              <a:buFont typeface="Arial" panose="020B0604020202020204" pitchFamily="34" charset="0"/>
              <a:buChar char="•"/>
            </a:pPr>
            <a:r>
              <a:rPr lang="en-US" sz="1800" dirty="0" smtClean="0"/>
              <a:t>Tangible</a:t>
            </a:r>
          </a:p>
          <a:p>
            <a:pPr marL="1143000" lvl="2" indent="-342900">
              <a:buFont typeface="Arial" panose="020B0604020202020204" pitchFamily="34" charset="0"/>
              <a:buChar char="•"/>
            </a:pPr>
            <a:r>
              <a:rPr lang="en-US" sz="2000" dirty="0" smtClean="0">
                <a:solidFill>
                  <a:schemeClr val="tx1"/>
                </a:solidFill>
              </a:rPr>
              <a:t>PT-D Chairman’s Report to WP5A</a:t>
            </a:r>
          </a:p>
          <a:p>
            <a:pPr marL="1143000" lvl="2" indent="-342900">
              <a:buFont typeface="Arial" panose="020B0604020202020204" pitchFamily="34" charset="0"/>
              <a:buChar char="•"/>
            </a:pPr>
            <a:r>
              <a:rPr lang="en-US" sz="2000" dirty="0" smtClean="0">
                <a:solidFill>
                  <a:schemeClr val="tx1"/>
                </a:solidFill>
              </a:rPr>
              <a:t>“CEPT Briefs” for each of the agenda items</a:t>
            </a:r>
          </a:p>
          <a:p>
            <a:pPr marL="1543050" lvl="3" indent="-285750">
              <a:buFont typeface="Arial" panose="020B0604020202020204" pitchFamily="34" charset="0"/>
              <a:buChar char="•"/>
            </a:pPr>
            <a:r>
              <a:rPr lang="en-US" sz="1800" dirty="0" smtClean="0">
                <a:solidFill>
                  <a:schemeClr val="tx1"/>
                </a:solidFill>
              </a:rPr>
              <a:t>Preliminary positions</a:t>
            </a:r>
          </a:p>
          <a:p>
            <a:pPr lvl="1">
              <a:buFont typeface="Arial" panose="020B0604020202020204" pitchFamily="34" charset="0"/>
              <a:buChar char="•"/>
            </a:pPr>
            <a:r>
              <a:rPr lang="en-US" sz="1800" dirty="0" smtClean="0"/>
              <a:t>Intangible</a:t>
            </a:r>
          </a:p>
          <a:p>
            <a:pPr lvl="2">
              <a:buFont typeface="Arial" panose="020B0604020202020204" pitchFamily="34" charset="0"/>
              <a:buChar char="•"/>
            </a:pPr>
            <a:r>
              <a:rPr lang="en-US" dirty="0" smtClean="0">
                <a:solidFill>
                  <a:schemeClr val="tx1"/>
                </a:solidFill>
              </a:rPr>
              <a:t>An understanding of the National Administrations’ positions</a:t>
            </a:r>
          </a:p>
          <a:p>
            <a:pPr lvl="2">
              <a:buFont typeface="Arial" panose="020B0604020202020204" pitchFamily="34" charset="0"/>
              <a:buChar char="•"/>
            </a:pPr>
            <a:r>
              <a:rPr lang="en-US" dirty="0" smtClean="0">
                <a:solidFill>
                  <a:schemeClr val="tx1"/>
                </a:solidFill>
              </a:rPr>
              <a:t>Alignment of sides on the issues</a:t>
            </a:r>
          </a:p>
          <a:p>
            <a:pPr marL="1543050" lvl="3" indent="-285750">
              <a:buFont typeface="Arial" panose="020B0604020202020204" pitchFamily="34" charset="0"/>
              <a:buChar char="•"/>
            </a:pPr>
            <a:r>
              <a:rPr lang="en-US" sz="1800" dirty="0" smtClean="0">
                <a:solidFill>
                  <a:schemeClr val="tx1"/>
                </a:solidFill>
              </a:rPr>
              <a:t>Anti-RLAN</a:t>
            </a:r>
          </a:p>
          <a:p>
            <a:pPr marL="1543050" lvl="3" indent="-285750">
              <a:buFont typeface="Arial" panose="020B0604020202020204" pitchFamily="34" charset="0"/>
              <a:buChar char="•"/>
            </a:pPr>
            <a:r>
              <a:rPr lang="en-US" sz="1800" dirty="0" smtClean="0">
                <a:solidFill>
                  <a:schemeClr val="tx1"/>
                </a:solidFill>
              </a:rPr>
              <a:t>Pro-RLAN</a:t>
            </a:r>
          </a:p>
          <a:p>
            <a:pPr marL="1543050" lvl="3" indent="-285750">
              <a:buFont typeface="Arial" panose="020B0604020202020204" pitchFamily="34" charset="0"/>
              <a:buChar char="•"/>
            </a:pPr>
            <a:r>
              <a:rPr lang="en-US" sz="1800" dirty="0" smtClean="0">
                <a:solidFill>
                  <a:schemeClr val="tx1"/>
                </a:solidFill>
              </a:rPr>
              <a:t>Apparent neutrals</a:t>
            </a:r>
          </a:p>
          <a:p>
            <a:pPr lvl="2">
              <a:buFont typeface="Arial" panose="020B0604020202020204" pitchFamily="34" charset="0"/>
              <a:buChar char="•"/>
            </a:pPr>
            <a:r>
              <a:rPr lang="en-US" dirty="0" smtClean="0">
                <a:solidFill>
                  <a:schemeClr val="tx1"/>
                </a:solidFill>
              </a:rPr>
              <a:t>Introduction of the debating points that we will have to be able to counter</a:t>
            </a:r>
          </a:p>
          <a:p>
            <a:pPr lvl="2">
              <a:buFont typeface="Arial" panose="020B0604020202020204" pitchFamily="34" charset="0"/>
              <a:buChar char="•"/>
            </a:pPr>
            <a:r>
              <a:rPr lang="en-US" dirty="0" smtClean="0">
                <a:solidFill>
                  <a:schemeClr val="tx1"/>
                </a:solidFill>
              </a:rPr>
              <a:t>Basis for preparation for the next meetings</a:t>
            </a:r>
          </a:p>
          <a:p>
            <a:endParaRPr lang="en-US" dirty="0"/>
          </a:p>
        </p:txBody>
      </p:sp>
      <p:sp>
        <p:nvSpPr>
          <p:cNvPr id="4" name="Date Placeholder 3"/>
          <p:cNvSpPr>
            <a:spLocks noGrp="1"/>
          </p:cNvSpPr>
          <p:nvPr>
            <p:ph type="dt" sz="half" idx="4294967295"/>
          </p:nvPr>
        </p:nvSpPr>
        <p:spPr>
          <a:xfrm>
            <a:off x="696913" y="333375"/>
            <a:ext cx="1339850" cy="276225"/>
          </a:xfrm>
          <a:prstGeom prst="rect">
            <a:avLst/>
          </a:prstGeom>
        </p:spPr>
        <p:txBody>
          <a:bodyPr/>
          <a:lstStyle/>
          <a:p>
            <a:pPr>
              <a:defRPr/>
            </a:pPr>
            <a:r>
              <a:rPr lang="en-US" smtClean="0"/>
              <a:t>November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10</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02062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 1.16 Preliminary Positions Adopted</a:t>
            </a:r>
            <a:endParaRPr lang="en-US" dirty="0"/>
          </a:p>
        </p:txBody>
      </p:sp>
      <p:sp>
        <p:nvSpPr>
          <p:cNvPr id="3" name="Content Placeholder 2"/>
          <p:cNvSpPr>
            <a:spLocks noGrp="1"/>
          </p:cNvSpPr>
          <p:nvPr>
            <p:ph idx="1"/>
          </p:nvPr>
        </p:nvSpPr>
        <p:spPr>
          <a:xfrm>
            <a:off x="501041" y="1894563"/>
            <a:ext cx="8229600" cy="4506237"/>
          </a:xfrm>
        </p:spPr>
        <p:txBody>
          <a:bodyPr/>
          <a:lstStyle/>
          <a:p>
            <a:pPr>
              <a:buFont typeface="Arial" panose="020B0604020202020204" pitchFamily="34" charset="0"/>
              <a:buChar char="•"/>
            </a:pPr>
            <a:r>
              <a:rPr lang="en-GB" sz="1600" dirty="0">
                <a:solidFill>
                  <a:schemeClr val="tx1"/>
                </a:solidFill>
              </a:rPr>
              <a:t>5150-5350 MHz band: </a:t>
            </a:r>
            <a:r>
              <a:rPr lang="en-GB" sz="1600" b="0" dirty="0">
                <a:solidFill>
                  <a:schemeClr val="tx1"/>
                </a:solidFill>
              </a:rPr>
              <a:t>“CEPT would support relaxing the access conditions applicable to WAS/RLANs, if results of studies show that sharing and compatibility can be achieved with EESS, radars, MSS feeder links, aeronautical </a:t>
            </a:r>
            <a:r>
              <a:rPr lang="en-GB" sz="1600" b="0" dirty="0" err="1">
                <a:solidFill>
                  <a:schemeClr val="tx1"/>
                </a:solidFill>
              </a:rPr>
              <a:t>radionavigation</a:t>
            </a:r>
            <a:r>
              <a:rPr lang="en-GB" sz="1600" b="0" dirty="0">
                <a:solidFill>
                  <a:schemeClr val="tx1"/>
                </a:solidFill>
              </a:rPr>
              <a:t> and aeronautical telemetry (see RR footnote 5.446C)”</a:t>
            </a:r>
          </a:p>
          <a:p>
            <a:pPr>
              <a:buFont typeface="Arial" panose="020B0604020202020204" pitchFamily="34" charset="0"/>
              <a:buChar char="•"/>
            </a:pPr>
            <a:r>
              <a:rPr lang="en-GB" sz="1600" dirty="0">
                <a:solidFill>
                  <a:schemeClr val="tx1"/>
                </a:solidFill>
              </a:rPr>
              <a:t>5350-5470 MHz band</a:t>
            </a:r>
            <a:r>
              <a:rPr lang="en-GB" sz="1600" b="0" dirty="0">
                <a:solidFill>
                  <a:schemeClr val="tx1"/>
                </a:solidFill>
              </a:rPr>
              <a:t>: “CEPT opposes any new allocation to the mobile service with a view to accommodating WAS/RLAN use unless the mitigation techniques (such as DFS for radars) can be shown to provide co-existence with EESS (all types of sensors) and compatibility with all radio determination systems (including Meteorological Radars), taking into account their feasibility (including real implementation at international level) and effectiveness”</a:t>
            </a:r>
          </a:p>
          <a:p>
            <a:pPr>
              <a:buFont typeface="Arial" panose="020B0604020202020204" pitchFamily="34" charset="0"/>
              <a:buChar char="•"/>
            </a:pPr>
            <a:r>
              <a:rPr lang="en-GB" sz="1600" dirty="0">
                <a:solidFill>
                  <a:schemeClr val="tx1"/>
                </a:solidFill>
                <a:ea typeface="Calibri" panose="020F0502020204030204" pitchFamily="34" charset="0"/>
                <a:cs typeface="Times New Roman" panose="02020603050405020304" pitchFamily="18" charset="0"/>
              </a:rPr>
              <a:t>5725-5850 MHz band: </a:t>
            </a:r>
            <a:r>
              <a:rPr lang="en-GB" sz="1600" b="0" dirty="0">
                <a:solidFill>
                  <a:schemeClr val="tx1"/>
                </a:solidFill>
                <a:ea typeface="Calibri" panose="020F0502020204030204" pitchFamily="34" charset="0"/>
                <a:cs typeface="Times New Roman" panose="02020603050405020304" pitchFamily="18" charset="0"/>
              </a:rPr>
              <a:t>“CEPT would support a new mobile allocation to accommodate WAS/RLANs use if sharing and compatibility studies can demonstrate the effectiveness of new proposed interference mitigation techniques to ensure the protection of radars, fixed service (see RR footnote 5.455) [road-tolling systems] and FSS uplinks”</a:t>
            </a:r>
          </a:p>
          <a:p>
            <a:pPr>
              <a:buFont typeface="Arial" panose="020B0604020202020204" pitchFamily="34" charset="0"/>
              <a:buChar char="•"/>
            </a:pPr>
            <a:r>
              <a:rPr lang="en-GB" sz="1600" dirty="0">
                <a:solidFill>
                  <a:schemeClr val="tx1"/>
                </a:solidFill>
              </a:rPr>
              <a:t>5850-5925 MHz band: </a:t>
            </a:r>
            <a:r>
              <a:rPr lang="en-GB" sz="1600" b="0" dirty="0">
                <a:solidFill>
                  <a:schemeClr val="tx1"/>
                </a:solidFill>
              </a:rPr>
              <a:t>“CEPT is still in discussion over its initial preliminary position for this band, taking into account the need to not impose any additional constraints on existing services such as FSS and mobile service and its applications”</a:t>
            </a:r>
          </a:p>
          <a:p>
            <a:endParaRPr lang="en-US" dirty="0"/>
          </a:p>
        </p:txBody>
      </p:sp>
      <p:sp>
        <p:nvSpPr>
          <p:cNvPr id="4" name="Date Placeholder 3"/>
          <p:cNvSpPr>
            <a:spLocks noGrp="1"/>
          </p:cNvSpPr>
          <p:nvPr>
            <p:ph type="dt" idx="4294967295"/>
          </p:nvPr>
        </p:nvSpPr>
        <p:spPr>
          <a:xfrm>
            <a:off x="696912" y="333375"/>
            <a:ext cx="1874823" cy="273050"/>
          </a:xfrm>
          <a:prstGeom prst="rect">
            <a:avLst/>
          </a:prstGeom>
        </p:spPr>
        <p:txBody>
          <a:bodyPr/>
          <a:lstStyle/>
          <a:p>
            <a:r>
              <a:rPr lang="en-US" smtClean="0"/>
              <a:t>November 2016</a:t>
            </a:r>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49966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Pertinent Agenda Items</a:t>
            </a:r>
            <a:endParaRPr lang="en-US" dirty="0"/>
          </a:p>
        </p:txBody>
      </p:sp>
      <p:sp>
        <p:nvSpPr>
          <p:cNvPr id="3" name="Content Placeholder 2"/>
          <p:cNvSpPr>
            <a:spLocks noGrp="1"/>
          </p:cNvSpPr>
          <p:nvPr>
            <p:ph idx="1"/>
          </p:nvPr>
        </p:nvSpPr>
        <p:spPr>
          <a:xfrm>
            <a:off x="685800" y="1981200"/>
            <a:ext cx="7770813" cy="4343400"/>
          </a:xfrm>
        </p:spPr>
        <p:txBody>
          <a:bodyPr/>
          <a:lstStyle/>
          <a:p>
            <a:pPr>
              <a:buFont typeface="Arial" panose="020B0604020202020204" pitchFamily="34" charset="0"/>
              <a:buChar char="•"/>
            </a:pPr>
            <a:r>
              <a:rPr lang="en-US" sz="1800" dirty="0"/>
              <a:t>On WRC-19 Agenda item 1.12 (spectrum for ITS), CEPT CPG PT-D adopted following preliminary positions:</a:t>
            </a:r>
          </a:p>
          <a:p>
            <a:pPr lvl="1">
              <a:buFont typeface="Arial" panose="020B0604020202020204" pitchFamily="34" charset="0"/>
              <a:buChar char="•"/>
            </a:pPr>
            <a:r>
              <a:rPr lang="en-GB" sz="1600" dirty="0">
                <a:solidFill>
                  <a:schemeClr val="tx1"/>
                </a:solidFill>
              </a:rPr>
              <a:t>use of the bands 5855 - 5925 MHz for ITS should be investigated further with the view to a possible harmonization measure at ITU level, noting that ITS is allocated under the primary mobile service within CEPT on a non-exclusive basis and ITS devices cannot claim protection from FSS earth stations; </a:t>
            </a:r>
            <a:endParaRPr lang="en-US" sz="1600" dirty="0">
              <a:solidFill>
                <a:schemeClr val="tx1"/>
              </a:solidFill>
            </a:endParaRPr>
          </a:p>
          <a:p>
            <a:pPr lvl="1">
              <a:buFont typeface="Arial" panose="020B0604020202020204" pitchFamily="34" charset="0"/>
              <a:buChar char="•"/>
            </a:pPr>
            <a:r>
              <a:rPr lang="en-GB" sz="1600" dirty="0">
                <a:solidFill>
                  <a:schemeClr val="tx1"/>
                </a:solidFill>
              </a:rPr>
              <a:t>use of the bands 63 - 64 GHz for ITS should be investigated further with the view to a possible harmonization measure at ITU level, noting that ITS is allocated under the primary mobile service within CEPT and that ITS devices cannot claim protection from Radiolocation systems</a:t>
            </a:r>
          </a:p>
          <a:p>
            <a:pPr lvl="1">
              <a:buFont typeface="Arial" panose="020B0604020202020204" pitchFamily="34" charset="0"/>
              <a:buChar char="•"/>
            </a:pPr>
            <a:r>
              <a:rPr lang="en-GB" sz="1600" dirty="0">
                <a:solidFill>
                  <a:schemeClr val="tx1"/>
                </a:solidFill>
              </a:rPr>
              <a:t>development of ITS should not impose additional constraints on incumbent services to which these bands of radio frequencies have been allocated</a:t>
            </a:r>
          </a:p>
          <a:p>
            <a:pPr>
              <a:buFont typeface="Arial" panose="020B0604020202020204" pitchFamily="34" charset="0"/>
              <a:buChar char="•"/>
            </a:pPr>
            <a:r>
              <a:rPr lang="en-US" sz="1800" dirty="0"/>
              <a:t>On WRC-19 Agenda item 9.1.5, CEPT CPG PT-D adopted following preliminary positions:</a:t>
            </a:r>
          </a:p>
          <a:p>
            <a:pPr lvl="1">
              <a:buFont typeface="Arial" panose="020B0604020202020204" pitchFamily="34" charset="0"/>
              <a:buChar char="•"/>
            </a:pPr>
            <a:r>
              <a:rPr lang="en-US" sz="1600" dirty="0">
                <a:solidFill>
                  <a:schemeClr val="tx1"/>
                </a:solidFill>
              </a:rPr>
              <a:t>no substantive agreement towards CEPT position</a:t>
            </a:r>
          </a:p>
          <a:p>
            <a:endParaRPr lang="en-US" dirty="0"/>
          </a:p>
        </p:txBody>
      </p:sp>
      <p:sp>
        <p:nvSpPr>
          <p:cNvPr id="4" name="Date Placeholder 3"/>
          <p:cNvSpPr>
            <a:spLocks noGrp="1"/>
          </p:cNvSpPr>
          <p:nvPr>
            <p:ph type="dt" idx="4294967295"/>
          </p:nvPr>
        </p:nvSpPr>
        <p:spPr>
          <a:xfrm>
            <a:off x="696912" y="333375"/>
            <a:ext cx="1874823" cy="273050"/>
          </a:xfrm>
          <a:prstGeom prst="rect">
            <a:avLst/>
          </a:prstGeom>
        </p:spPr>
        <p:txBody>
          <a:bodyPr/>
          <a:lstStyle/>
          <a:p>
            <a:r>
              <a:rPr lang="en-US" smtClean="0"/>
              <a:t>November 2016</a:t>
            </a:r>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38041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Observations</a:t>
            </a:r>
            <a:endParaRPr lang="en-US" dirty="0"/>
          </a:p>
        </p:txBody>
      </p:sp>
      <p:sp>
        <p:nvSpPr>
          <p:cNvPr id="3" name="Content Placeholder 2"/>
          <p:cNvSpPr>
            <a:spLocks noGrp="1"/>
          </p:cNvSpPr>
          <p:nvPr>
            <p:ph idx="1"/>
          </p:nvPr>
        </p:nvSpPr>
        <p:spPr>
          <a:xfrm>
            <a:off x="501041" y="1767818"/>
            <a:ext cx="8229600" cy="4556781"/>
          </a:xfrm>
        </p:spPr>
        <p:txBody>
          <a:bodyPr/>
          <a:lstStyle/>
          <a:p>
            <a:pPr>
              <a:buFont typeface="Arial" panose="020B0604020202020204" pitchFamily="34" charset="0"/>
              <a:buChar char="•"/>
            </a:pPr>
            <a:r>
              <a:rPr lang="en-US" sz="1600" dirty="0"/>
              <a:t>The UK input for 1.16 was argued vociferously for most of the Wednesday session, and heavily edited, led by the Russian Federation, Luxembourg, France, Germany, Netherlands, Austria, Sweden, Switzerland and others, careful to ensure that none of it would have any impact on the satellite interests status quo</a:t>
            </a:r>
          </a:p>
          <a:p>
            <a:pPr>
              <a:buFont typeface="Arial" panose="020B0604020202020204" pitchFamily="34" charset="0"/>
              <a:buChar char="•"/>
            </a:pPr>
            <a:r>
              <a:rPr lang="en-US" sz="1600" dirty="0"/>
              <a:t>The Russian delegate specifically said, “With all due respect to my RLAN colleagues, we would be very happy if you just went away.” He quoted Karl Marx in regards to what he called the RLAN community’s capitalistic aims (ignoring our value for the proletariat)</a:t>
            </a:r>
          </a:p>
          <a:p>
            <a:pPr>
              <a:buFont typeface="Arial" panose="020B0604020202020204" pitchFamily="34" charset="0"/>
              <a:buChar char="•"/>
            </a:pPr>
            <a:r>
              <a:rPr lang="en-US" sz="1600" dirty="0"/>
              <a:t>It is clear to me that the National Administrations currently hold all (or at least most of) the cards. Working in concert with EUMETNET, EUMETSAT, ESA and Bosch, they are in a position to dominate the consensus-driven organization</a:t>
            </a:r>
          </a:p>
          <a:p>
            <a:pPr>
              <a:buFont typeface="Arial" panose="020B0604020202020204" pitchFamily="34" charset="0"/>
              <a:buChar char="•"/>
            </a:pPr>
            <a:r>
              <a:rPr lang="en-US" sz="1600" dirty="0"/>
              <a:t>UK is clearly trying to help the RLAN community, and Germany seems to be mostly neutral, but we are in the minority. However, as a consensus-driven organization, a vocal enough minority can still force some degree of compromise</a:t>
            </a:r>
          </a:p>
          <a:p>
            <a:pPr>
              <a:buFont typeface="Arial" panose="020B0604020202020204" pitchFamily="34" charset="0"/>
              <a:buChar char="•"/>
            </a:pPr>
            <a:r>
              <a:rPr lang="en-US" sz="1600" dirty="0"/>
              <a:t>The Transfinite satellite studies were not discussed (yet), and the satellite folks reacted noisily to the characterization of their studies of potential impact of RLANs as overly conservative, prompting a statement that interference will cause airplanes to crash, blood to be spilled</a:t>
            </a:r>
          </a:p>
          <a:p>
            <a:endParaRPr lang="en-US" sz="1600" dirty="0"/>
          </a:p>
        </p:txBody>
      </p:sp>
      <p:sp>
        <p:nvSpPr>
          <p:cNvPr id="4" name="Date Placeholder 3"/>
          <p:cNvSpPr>
            <a:spLocks noGrp="1"/>
          </p:cNvSpPr>
          <p:nvPr>
            <p:ph type="dt" idx="4294967295"/>
          </p:nvPr>
        </p:nvSpPr>
        <p:spPr>
          <a:xfrm>
            <a:off x="696912" y="333375"/>
            <a:ext cx="1874823" cy="273050"/>
          </a:xfrm>
          <a:prstGeom prst="rect">
            <a:avLst/>
          </a:prstGeom>
        </p:spPr>
        <p:txBody>
          <a:bodyPr/>
          <a:lstStyle/>
          <a:p>
            <a:r>
              <a:rPr lang="en-US" smtClean="0"/>
              <a:t>November 2016</a:t>
            </a:r>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434447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EU Radio Equipment Directive (RED)</a:t>
            </a:r>
            <a:endParaRPr lang="en-US" dirty="0"/>
          </a:p>
        </p:txBody>
      </p:sp>
      <p:sp>
        <p:nvSpPr>
          <p:cNvPr id="3" name="Content Placeholder 2"/>
          <p:cNvSpPr>
            <a:spLocks noGrp="1"/>
          </p:cNvSpPr>
          <p:nvPr>
            <p:ph idx="1"/>
          </p:nvPr>
        </p:nvSpPr>
        <p:spPr>
          <a:xfrm>
            <a:off x="685800" y="1981199"/>
            <a:ext cx="7772400" cy="4494213"/>
          </a:xfrm>
        </p:spPr>
        <p:txBody>
          <a:bodyPr/>
          <a:lstStyle/>
          <a:p>
            <a:pPr>
              <a:buFont typeface="Arial" panose="020B0604020202020204" pitchFamily="34" charset="0"/>
              <a:buChar char="•"/>
            </a:pPr>
            <a:r>
              <a:rPr lang="en-US" dirty="0" smtClean="0"/>
              <a:t>The transition has already started</a:t>
            </a:r>
          </a:p>
          <a:p>
            <a:pPr lvl="1">
              <a:buFont typeface="Arial" panose="020B0604020202020204" pitchFamily="34" charset="0"/>
              <a:buChar char="•"/>
            </a:pPr>
            <a:r>
              <a:rPr lang="en-US" sz="1800" dirty="0" smtClean="0"/>
              <a:t>RED in </a:t>
            </a:r>
            <a:r>
              <a:rPr lang="en-US" sz="1800" b="1" dirty="0" smtClean="0"/>
              <a:t>THE LAW </a:t>
            </a:r>
            <a:r>
              <a:rPr lang="en-US" sz="1800" dirty="0" smtClean="0"/>
              <a:t>as of June 13, 2016</a:t>
            </a:r>
          </a:p>
          <a:p>
            <a:pPr lvl="1">
              <a:buFont typeface="Arial" panose="020B0604020202020204" pitchFamily="34" charset="0"/>
              <a:buChar char="•"/>
            </a:pPr>
            <a:r>
              <a:rPr lang="en-US" sz="1800" dirty="0" smtClean="0"/>
              <a:t>R&amp;TTE expires June 12, 2017</a:t>
            </a:r>
          </a:p>
          <a:p>
            <a:pPr lvl="1">
              <a:buFont typeface="Arial" panose="020B0604020202020204" pitchFamily="34" charset="0"/>
              <a:buChar char="•"/>
            </a:pPr>
            <a:r>
              <a:rPr lang="en-US" sz="1800" dirty="0" smtClean="0"/>
              <a:t>After June 2017, all devices must meet the RED requirements, i.e. R&amp;TTE certifications during the transition must be re-certified</a:t>
            </a:r>
            <a:endParaRPr lang="en-US" dirty="0" smtClean="0"/>
          </a:p>
          <a:p>
            <a:pPr>
              <a:buFont typeface="Arial" panose="020B0604020202020204" pitchFamily="34" charset="0"/>
              <a:buChar char="•"/>
            </a:pPr>
            <a:r>
              <a:rPr lang="en-US" sz="2200" dirty="0" smtClean="0"/>
              <a:t>Following the deadline, ALL equipment to be placed on the EU market must meet the RED provisions</a:t>
            </a:r>
          </a:p>
          <a:p>
            <a:pPr>
              <a:buFont typeface="Arial" panose="020B0604020202020204" pitchFamily="34" charset="0"/>
              <a:buChar char="•"/>
            </a:pPr>
            <a:r>
              <a:rPr lang="en-US" sz="2200" dirty="0" smtClean="0"/>
              <a:t>It appears that EN 301 893 will not be not published in time</a:t>
            </a:r>
          </a:p>
          <a:p>
            <a:pPr lvl="1">
              <a:buFont typeface="Arial" panose="020B0604020202020204" pitchFamily="34" charset="0"/>
              <a:buChar char="•"/>
            </a:pPr>
            <a:r>
              <a:rPr lang="en-US" sz="1800" dirty="0" smtClean="0"/>
              <a:t>Process requires Notified Bodies be employed to enable shipment</a:t>
            </a:r>
          </a:p>
          <a:p>
            <a:pPr lvl="1">
              <a:buFont typeface="Arial" panose="020B0604020202020204" pitchFamily="34" charset="0"/>
              <a:buChar char="•"/>
            </a:pPr>
            <a:r>
              <a:rPr lang="en-US" sz="1800" dirty="0" smtClean="0"/>
              <a:t>Current situation will overwhelm the process</a:t>
            </a:r>
          </a:p>
          <a:p>
            <a:pPr lvl="1">
              <a:buFont typeface="Arial" panose="020B0604020202020204" pitchFamily="34" charset="0"/>
              <a:buChar char="•"/>
            </a:pPr>
            <a:r>
              <a:rPr lang="en-US" sz="1800" dirty="0" smtClean="0"/>
              <a:t>Multiple efforts underway to mitigate the situation</a:t>
            </a:r>
          </a:p>
          <a:p>
            <a:pPr lvl="2">
              <a:buFont typeface="Arial" panose="020B0604020202020204" pitchFamily="34" charset="0"/>
              <a:buChar char="•"/>
            </a:pPr>
            <a:r>
              <a:rPr lang="en-US" sz="1600" dirty="0" smtClean="0"/>
              <a:t>Digital Europe proposes legal solution</a:t>
            </a:r>
          </a:p>
          <a:p>
            <a:pPr lvl="2">
              <a:buFont typeface="Arial" panose="020B0604020202020204" pitchFamily="34" charset="0"/>
              <a:buChar char="•"/>
            </a:pPr>
            <a:r>
              <a:rPr lang="en-US" sz="1600" dirty="0" smtClean="0"/>
              <a:t>Discussion at next TCAM meeting on extending R&amp;TTE (11/3/16)</a:t>
            </a:r>
          </a:p>
          <a:p>
            <a:endParaRPr lang="en-US" dirty="0"/>
          </a:p>
        </p:txBody>
      </p:sp>
      <p:sp>
        <p:nvSpPr>
          <p:cNvPr id="4" name="Date Placeholder 3"/>
          <p:cNvSpPr>
            <a:spLocks noGrp="1"/>
          </p:cNvSpPr>
          <p:nvPr>
            <p:ph type="dt" sz="half" idx="4294967295"/>
          </p:nvPr>
        </p:nvSpPr>
        <p:spPr>
          <a:xfrm>
            <a:off x="696913" y="333375"/>
            <a:ext cx="1339850" cy="276225"/>
          </a:xfrm>
          <a:prstGeom prst="rect">
            <a:avLst/>
          </a:prstGeom>
        </p:spPr>
        <p:txBody>
          <a:bodyPr/>
          <a:lstStyle/>
          <a:p>
            <a:pPr>
              <a:defRPr/>
            </a:pPr>
            <a:r>
              <a:rPr lang="en-US" smtClean="0"/>
              <a:t>November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14</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marL="0" indent="0" eaLnBrk="1" hangingPunct="1"/>
            <a:endParaRPr lang="en-US" altLang="en-US" dirty="0" smtClean="0"/>
          </a:p>
          <a:p>
            <a:pPr marL="0" indent="0" eaLnBrk="1" hangingPunct="1"/>
            <a:endParaRPr lang="en-US" alt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15</a:t>
            </a:fld>
            <a:endParaRPr lang="en-US" altLang="en-US"/>
          </a:p>
        </p:txBody>
      </p:sp>
      <p:sp>
        <p:nvSpPr>
          <p:cNvPr id="7" name="Date Placeholder 6"/>
          <p:cNvSpPr>
            <a:spLocks noGrp="1"/>
          </p:cNvSpPr>
          <p:nvPr>
            <p:ph type="dt" idx="15"/>
          </p:nvPr>
        </p:nvSpPr>
        <p:spPr/>
        <p:txBody>
          <a:bodyPr/>
          <a:lstStyle/>
          <a:p>
            <a:r>
              <a:rPr lang="en-US" smtClean="0"/>
              <a:t>November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 Agenda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smtClean="0"/>
              <a:t>Review the week</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a:t>
            </a:r>
            <a:endParaRPr lang="en-US" altLang="en-US" dirty="0"/>
          </a:p>
          <a:p>
            <a:pPr>
              <a:buFont typeface="Arial" panose="020B0604020202020204" pitchFamily="34" charset="0"/>
              <a:buChar char="•"/>
            </a:pPr>
            <a:r>
              <a:rPr lang="en-US" altLang="en-US" dirty="0" smtClean="0"/>
              <a:t>AOB </a:t>
            </a:r>
            <a:r>
              <a:rPr lang="en-US" altLang="en-US" dirty="0"/>
              <a:t>and 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ETSI RED workshop December 1</a:t>
            </a:r>
            <a:r>
              <a:rPr lang="en-US" altLang="en-US" baseline="30000" dirty="0"/>
              <a:t>st</a:t>
            </a:r>
            <a:endParaRPr lang="en-US" altLang="en-US" dirty="0"/>
          </a:p>
          <a:p>
            <a:pPr lvl="1"/>
            <a:r>
              <a:rPr lang="en-US" altLang="en-US" dirty="0">
                <a:hlinkClick r:id="rId2"/>
              </a:rPr>
              <a:t>http://www.etsi.org/news-events/events/1102-53-shades-of-re-d-six-months-to-go</a:t>
            </a:r>
            <a:r>
              <a:rPr lang="en-US" altLang="en-US" dirty="0"/>
              <a:t> </a:t>
            </a:r>
          </a:p>
          <a:p>
            <a:pPr>
              <a:buFont typeface="Arial" panose="020B0604020202020204" pitchFamily="34" charset="0"/>
              <a:buChar char="•"/>
            </a:pPr>
            <a:r>
              <a:rPr lang="en-US" dirty="0" smtClean="0"/>
              <a:t>Teleconferences</a:t>
            </a:r>
            <a:r>
              <a:rPr lang="en-US" dirty="0" smtClean="0"/>
              <a:t>: Thursdays at 2:30pm ET</a:t>
            </a:r>
          </a:p>
          <a:p>
            <a:pPr>
              <a:buFont typeface="Arial" panose="020B0604020202020204" pitchFamily="34" charset="0"/>
              <a:buChar char="•"/>
            </a:pPr>
            <a:r>
              <a:rPr lang="en-US" dirty="0" smtClean="0"/>
              <a:t>Next meeting: </a:t>
            </a:r>
            <a:r>
              <a:rPr lang="en-US" b="0" dirty="0" smtClean="0"/>
              <a:t>November 24</a:t>
            </a:r>
            <a:r>
              <a:rPr lang="en-US" b="0" baseline="30000" dirty="0" smtClean="0"/>
              <a:t>th</a:t>
            </a:r>
            <a:r>
              <a:rPr lang="en-US" b="0" dirty="0" smtClean="0"/>
              <a:t> </a:t>
            </a: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November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eaLnBrk="1" hangingPunct="1">
              <a:buFont typeface="Arial" panose="020B0604020202020204" pitchFamily="34" charset="0"/>
              <a:buChar char="•"/>
            </a:pPr>
            <a:r>
              <a:rPr lang="en-US" altLang="en-US" dirty="0" smtClean="0"/>
              <a:t>Approve </a:t>
            </a:r>
            <a:r>
              <a:rPr lang="en-US" altLang="en-US" dirty="0" smtClean="0"/>
              <a:t>Warsaw </a:t>
            </a:r>
            <a:r>
              <a:rPr lang="en-US" altLang="en-US" dirty="0" smtClean="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November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a:p>
            <a:pPr lvl="1" eaLnBrk="1" hangingPunct="1">
              <a:defRPr/>
            </a:pPr>
            <a:r>
              <a:rPr lang="en-US" sz="1800" dirty="0" smtClean="0"/>
              <a:t>Secretary: Allan Zhu (Huawei)</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November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2016</a:t>
            </a:r>
            <a:endParaRPr lang="en-US"/>
          </a:p>
        </p:txBody>
      </p:sp>
      <p:sp>
        <p:nvSpPr>
          <p:cNvPr id="7171" name="Footer Placeholder 2"/>
          <p:cNvSpPr>
            <a:spLocks noGrp="1"/>
          </p:cNvSpPr>
          <p:nvPr>
            <p:ph type="ftr" sz="quarter" idx="11"/>
          </p:nvPr>
        </p:nvSpPr>
        <p:spPr>
          <a:noFill/>
        </p:spPr>
        <p:txBody>
          <a:bodyPr/>
          <a:lstStyle/>
          <a:p>
            <a:r>
              <a:rPr lang="en-US" smtClean="0"/>
              <a:t>Rich Kennedy,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Approve the </a:t>
            </a:r>
            <a:r>
              <a:rPr lang="en-US" altLang="en-US" dirty="0" smtClean="0"/>
              <a:t>Warsaw Minutes</a:t>
            </a:r>
            <a:endParaRPr lang="en-US" altLang="en-US" dirty="0" smtClean="0"/>
          </a:p>
        </p:txBody>
      </p:sp>
      <p:sp>
        <p:nvSpPr>
          <p:cNvPr id="16387" name="Content Placeholder 2"/>
          <p:cNvSpPr>
            <a:spLocks noGrp="1"/>
          </p:cNvSpPr>
          <p:nvPr>
            <p:ph idx="1"/>
          </p:nvPr>
        </p:nvSpPr>
        <p:spPr>
          <a:xfrm>
            <a:off x="685800" y="1752600"/>
            <a:ext cx="7772400" cy="4572000"/>
          </a:xfrm>
        </p:spPr>
        <p:txBody>
          <a:bodyPr/>
          <a:lstStyle/>
          <a:p>
            <a:r>
              <a:rPr lang="en-US" altLang="en-US" u="sng" dirty="0" smtClean="0"/>
              <a:t>Motion:</a:t>
            </a:r>
            <a:r>
              <a:rPr lang="en-US" altLang="en-US" dirty="0" smtClean="0"/>
              <a:t> To approve the minutes from the IEEE 802.18 meeting at the </a:t>
            </a:r>
            <a:r>
              <a:rPr lang="en-US" altLang="en-US" dirty="0" smtClean="0"/>
              <a:t>Warsaw Interim </a:t>
            </a:r>
            <a:r>
              <a:rPr lang="en-US" altLang="en-US" dirty="0" smtClean="0"/>
              <a:t>in document </a:t>
            </a:r>
            <a:r>
              <a:rPr lang="en-US" altLang="en-US" dirty="0" smtClean="0"/>
              <a:t>18-16/00xxr0</a:t>
            </a:r>
            <a:endParaRPr lang="en-US" altLang="en-US" dirty="0" smtClean="0"/>
          </a:p>
          <a:p>
            <a:pPr lvl="1"/>
            <a:r>
              <a:rPr lang="en-US" altLang="en-US" sz="2400" b="1" dirty="0" smtClean="0"/>
              <a:t>Posted</a:t>
            </a:r>
            <a:r>
              <a:rPr lang="en-US" altLang="en-US" sz="2400" b="1" dirty="0" smtClean="0"/>
              <a:t>:</a:t>
            </a:r>
          </a:p>
          <a:p>
            <a:pPr lvl="1"/>
            <a:endParaRPr lang="en-US" altLang="en-US" sz="2400" b="1" dirty="0" smtClean="0"/>
          </a:p>
          <a:p>
            <a:pPr lvl="1"/>
            <a:r>
              <a:rPr lang="en-US" altLang="en-US" sz="2400" b="1" dirty="0" smtClean="0"/>
              <a:t>Moved by:  	</a:t>
            </a:r>
          </a:p>
          <a:p>
            <a:pPr lvl="1"/>
            <a:r>
              <a:rPr lang="en-US" altLang="en-US" sz="2400" b="1" dirty="0" smtClean="0"/>
              <a:t>Seconded by</a:t>
            </a:r>
            <a:r>
              <a:rPr lang="en-US" altLang="en-US" sz="2400" b="1" dirty="0" smtClean="0"/>
              <a:t>: </a:t>
            </a:r>
            <a:endParaRPr lang="en-US" altLang="en-US" sz="2400" b="1" dirty="0" smtClean="0"/>
          </a:p>
          <a:p>
            <a:pPr lvl="1"/>
            <a:r>
              <a:rPr lang="en-US" altLang="en-US" sz="2400" b="1" dirty="0" smtClean="0"/>
              <a:t>Discussion?</a:t>
            </a:r>
          </a:p>
          <a:p>
            <a:pPr lvl="1"/>
            <a:r>
              <a:rPr lang="en-US" altLang="en-US" sz="2400" b="1" dirty="0" smtClean="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05F356B-740E-4A28-9E01-F63036BF4BB0}"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idx="15"/>
          </p:nvPr>
        </p:nvSpPr>
        <p:spPr/>
        <p:txBody>
          <a:bodyPr/>
          <a:lstStyle/>
          <a:p>
            <a:r>
              <a:rPr lang="en-US" smtClean="0"/>
              <a:t>November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dirty="0"/>
              <a:t>ETSI BRAN and ERM TG11 updates</a:t>
            </a:r>
          </a:p>
          <a:p>
            <a:r>
              <a:rPr lang="en-US" altLang="en-US" sz="2000" dirty="0"/>
              <a:t>FCC WRC-19 Advisory Committee (WAC)</a:t>
            </a:r>
          </a:p>
          <a:p>
            <a:r>
              <a:rPr lang="en-US" altLang="en-US" sz="2000" dirty="0"/>
              <a:t>CEPT CPG PT-D</a:t>
            </a:r>
          </a:p>
          <a:p>
            <a:r>
              <a:rPr lang="en-US" altLang="en-US" sz="2000" dirty="0"/>
              <a:t>EU Radio Equipment Directive </a:t>
            </a:r>
            <a:r>
              <a:rPr lang="en-US" altLang="en-US" sz="2000" dirty="0" smtClean="0"/>
              <a:t>Implications</a:t>
            </a:r>
            <a:endParaRPr lang="en-US" altLang="en-US" sz="2000" dirty="0"/>
          </a:p>
          <a:p>
            <a:endParaRPr lang="en-US" altLang="en-US" sz="2000" b="0" dirty="0"/>
          </a:p>
        </p:txBody>
      </p:sp>
      <p:sp>
        <p:nvSpPr>
          <p:cNvPr id="4" name="Date Placeholder 3"/>
          <p:cNvSpPr>
            <a:spLocks noGrp="1"/>
          </p:cNvSpPr>
          <p:nvPr>
            <p:ph type="dt" sz="quarter"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981200"/>
            <a:ext cx="7772400" cy="4494213"/>
          </a:xfrm>
        </p:spPr>
        <p:txBody>
          <a:bodyPr/>
          <a:lstStyle/>
          <a:p>
            <a:r>
              <a:rPr lang="en-US" altLang="en-US" dirty="0" smtClean="0"/>
              <a:t>EN 300 328 </a:t>
            </a:r>
          </a:p>
          <a:p>
            <a:pPr lvl="1"/>
            <a:r>
              <a:rPr lang="en-US" altLang="en-US" dirty="0" smtClean="0"/>
              <a:t>V2.2.1 </a:t>
            </a:r>
            <a:r>
              <a:rPr lang="en-US" altLang="en-US" dirty="0" smtClean="0"/>
              <a:t>in </a:t>
            </a:r>
            <a:r>
              <a:rPr lang="en-US" altLang="en-US" dirty="0" smtClean="0"/>
              <a:t>process (v2.1.1 ENAP complete next week)</a:t>
            </a:r>
            <a:endParaRPr lang="en-US" altLang="en-US" dirty="0" smtClean="0"/>
          </a:p>
          <a:p>
            <a:pPr lvl="1"/>
            <a:r>
              <a:rPr lang="en-US" altLang="en-US" dirty="0" smtClean="0"/>
              <a:t>Receiver requirements tightening</a:t>
            </a:r>
          </a:p>
          <a:p>
            <a:r>
              <a:rPr lang="en-US" altLang="en-US" dirty="0" smtClean="0"/>
              <a:t>EN 301 893 still resolving issues</a:t>
            </a:r>
          </a:p>
          <a:p>
            <a:pPr lvl="1"/>
            <a:r>
              <a:rPr lang="en-US" altLang="en-US" dirty="0" smtClean="0"/>
              <a:t>Clause 4 </a:t>
            </a:r>
            <a:r>
              <a:rPr lang="en-GB" altLang="en-US" dirty="0" smtClean="0"/>
              <a:t>Technical requirements specifications </a:t>
            </a:r>
            <a:r>
              <a:rPr lang="en-US" altLang="en-US" dirty="0" smtClean="0"/>
              <a:t>completed</a:t>
            </a:r>
          </a:p>
          <a:p>
            <a:pPr lvl="1"/>
            <a:r>
              <a:rPr lang="en-US" altLang="en-US" dirty="0" smtClean="0"/>
              <a:t>Clause 5 </a:t>
            </a:r>
            <a:r>
              <a:rPr lang="en-GB" altLang="en-US" dirty="0" smtClean="0"/>
              <a:t>Testing for compliance with technical requirements addressed at BRAN #</a:t>
            </a:r>
            <a:r>
              <a:rPr lang="en-GB" altLang="en-US" dirty="0" smtClean="0"/>
              <a:t>89</a:t>
            </a:r>
          </a:p>
          <a:p>
            <a:pPr lvl="2"/>
            <a:r>
              <a:rPr lang="en-GB" altLang="en-US" sz="2000" dirty="0" smtClean="0"/>
              <a:t>Frame Based Equipment test to be added </a:t>
            </a:r>
            <a:endParaRPr lang="en-GB" altLang="en-US" sz="2000" dirty="0" smtClean="0"/>
          </a:p>
          <a:p>
            <a:pPr lvl="1"/>
            <a:r>
              <a:rPr lang="en-US" altLang="en-US" dirty="0" smtClean="0"/>
              <a:t>Approval in November </a:t>
            </a:r>
            <a:r>
              <a:rPr lang="en-US" altLang="en-US" dirty="0" smtClean="0"/>
              <a:t>will not </a:t>
            </a:r>
            <a:r>
              <a:rPr lang="en-US" altLang="en-US" dirty="0" smtClean="0"/>
              <a:t>have standard in place for June 12, 2017 RED deadline</a:t>
            </a:r>
          </a:p>
        </p:txBody>
      </p:sp>
      <p:sp>
        <p:nvSpPr>
          <p:cNvPr id="4" name="Date Placeholder 3"/>
          <p:cNvSpPr>
            <a:spLocks noGrp="1"/>
          </p:cNvSpPr>
          <p:nvPr>
            <p:ph type="dt" sz="quarter" idx="4294967295"/>
          </p:nvPr>
        </p:nvSpPr>
        <p:spPr>
          <a:xfrm>
            <a:off x="696913" y="333375"/>
            <a:ext cx="1339850" cy="276225"/>
          </a:xfrm>
          <a:prstGeom prst="rect">
            <a:avLst/>
          </a:prstGeom>
        </p:spPr>
        <p:txBody>
          <a:bodyPr/>
          <a:lstStyle/>
          <a:p>
            <a:pPr>
              <a:defRPr/>
            </a:pPr>
            <a:r>
              <a:rPr lang="en-US" smtClean="0"/>
              <a:t>November 2016</a:t>
            </a:r>
            <a:endParaRPr lang="en-US"/>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r>
              <a:rPr lang="en-US" altLang="en-US" dirty="0" smtClean="0"/>
              <a:t>EN 301 598 (TVWS) – new rapporteur same as the old rapporteur</a:t>
            </a:r>
          </a:p>
          <a:p>
            <a:pPr lvl="1"/>
            <a:r>
              <a:rPr lang="en-US" altLang="en-US" dirty="0" smtClean="0"/>
              <a:t>Completed RED changes; will approve in </a:t>
            </a:r>
            <a:r>
              <a:rPr lang="en-US" altLang="en-US" dirty="0" smtClean="0"/>
              <a:t>December</a:t>
            </a:r>
            <a:endParaRPr lang="en-US" altLang="en-US" dirty="0" smtClean="0"/>
          </a:p>
          <a:p>
            <a:r>
              <a:rPr lang="en-US" altLang="en-US" dirty="0" smtClean="0"/>
              <a:t>Technical Reports on 5 GHz band sharing</a:t>
            </a:r>
          </a:p>
          <a:p>
            <a:pPr lvl="1"/>
            <a:r>
              <a:rPr lang="en-US" altLang="en-US" dirty="0" smtClean="0"/>
              <a:t>TR 103 317 EESS in the 5 350 MHz to 5 470 MHz band</a:t>
            </a:r>
          </a:p>
          <a:p>
            <a:pPr lvl="1"/>
            <a:r>
              <a:rPr lang="en-US" altLang="en-US" dirty="0" smtClean="0"/>
              <a:t>TR 103 318 Radiolocation Systems in the 5 350 MHz to 5 470 MHz and 5 725 MHz to 5 850 MHz bands</a:t>
            </a:r>
          </a:p>
          <a:p>
            <a:pPr lvl="2"/>
            <a:r>
              <a:rPr lang="en-US" altLang="en-US" dirty="0" smtClean="0"/>
              <a:t>Completed “for now”; needs to be ready for January CPG PTD</a:t>
            </a:r>
          </a:p>
          <a:p>
            <a:pPr lvl="1"/>
            <a:r>
              <a:rPr lang="en-US" altLang="en-US" dirty="0" smtClean="0"/>
              <a:t>TR 103 319 Road Tolling and Intelligent Transport systems in the 5 725 MHz to 5 925 MHz band</a:t>
            </a:r>
          </a:p>
          <a:p>
            <a:pPr lvl="2"/>
            <a:r>
              <a:rPr lang="en-US" altLang="en-US" dirty="0" smtClean="0"/>
              <a:t>Significant progress; teleconferences set for finalizing in November</a:t>
            </a:r>
          </a:p>
          <a:p>
            <a:endParaRPr lang="en-US" altLang="en-US" dirty="0" smtClean="0"/>
          </a:p>
        </p:txBody>
      </p:sp>
      <p:sp>
        <p:nvSpPr>
          <p:cNvPr id="4" name="Date Placeholder 3"/>
          <p:cNvSpPr>
            <a:spLocks noGrp="1"/>
          </p:cNvSpPr>
          <p:nvPr>
            <p:ph type="dt" sz="quarter" idx="4294967295"/>
          </p:nvPr>
        </p:nvSpPr>
        <p:spPr>
          <a:xfrm>
            <a:off x="696913" y="333375"/>
            <a:ext cx="1339850" cy="276225"/>
          </a:xfrm>
          <a:prstGeom prst="rect">
            <a:avLst/>
          </a:prstGeom>
        </p:spPr>
        <p:txBody>
          <a:bodyPr/>
          <a:lstStyle/>
          <a:p>
            <a:pPr>
              <a:defRPr/>
            </a:pPr>
            <a:r>
              <a:rPr lang="en-US" smtClean="0"/>
              <a:t>November 2016</a:t>
            </a:r>
            <a:endParaRPr lang="en-US"/>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8</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FCC WRC-19 Advisory Committee (WAC)</a:t>
            </a:r>
            <a:endParaRPr lang="en-US" dirty="0"/>
          </a:p>
        </p:txBody>
      </p:sp>
      <p:sp>
        <p:nvSpPr>
          <p:cNvPr id="3" name="Content Placeholder 2"/>
          <p:cNvSpPr>
            <a:spLocks noGrp="1"/>
          </p:cNvSpPr>
          <p:nvPr>
            <p:ph idx="1"/>
          </p:nvPr>
        </p:nvSpPr>
        <p:spPr>
          <a:xfrm>
            <a:off x="685800" y="1981200"/>
            <a:ext cx="7772400" cy="4267200"/>
          </a:xfrm>
        </p:spPr>
        <p:txBody>
          <a:bodyPr/>
          <a:lstStyle/>
          <a:p>
            <a:r>
              <a:rPr lang="en-US" dirty="0" smtClean="0"/>
              <a:t>Second meeting October 24</a:t>
            </a:r>
            <a:r>
              <a:rPr lang="en-US" baseline="30000" dirty="0" smtClean="0"/>
              <a:t>th</a:t>
            </a:r>
            <a:endParaRPr lang="en-US" dirty="0" smtClean="0"/>
          </a:p>
          <a:p>
            <a:r>
              <a:rPr lang="en-US" dirty="0" smtClean="0"/>
              <a:t>Some Preliminary Views approved</a:t>
            </a:r>
          </a:p>
          <a:p>
            <a:pPr marL="800100" lvl="1" indent="-342900">
              <a:buFont typeface="Arial" panose="020B0604020202020204" pitchFamily="34" charset="0"/>
              <a:buChar char="•"/>
            </a:pPr>
            <a:r>
              <a:rPr lang="en-US" dirty="0" smtClean="0">
                <a:hlinkClick r:id="rId2"/>
              </a:rPr>
              <a:t>https://mentor.ieee.org/802.18/dcn/16/18-16-0084-00-0000-fcc-wac-pvs-october-2016.pdf</a:t>
            </a:r>
            <a:r>
              <a:rPr lang="en-US" dirty="0" smtClean="0"/>
              <a:t> </a:t>
            </a:r>
          </a:p>
          <a:p>
            <a:pPr lvl="1"/>
            <a:r>
              <a:rPr lang="en-US" dirty="0" smtClean="0"/>
              <a:t>Agenda Item 1.16 (5 GHz bands) not presented yet</a:t>
            </a:r>
          </a:p>
          <a:p>
            <a:pPr lvl="1"/>
            <a:r>
              <a:rPr lang="en-US" b="1" dirty="0" smtClean="0"/>
              <a:t>1.16 </a:t>
            </a:r>
            <a:r>
              <a:rPr lang="en-GB" i="1" dirty="0" smtClean="0"/>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a:t>
            </a:r>
            <a:r>
              <a:rPr lang="en-GB" b="1" i="1" dirty="0" smtClean="0"/>
              <a:t>COM6/22 (WRC‑15).</a:t>
            </a:r>
            <a:endParaRPr lang="en-US" b="1" dirty="0" smtClean="0"/>
          </a:p>
          <a:p>
            <a:r>
              <a:rPr lang="en-US" dirty="0" smtClean="0"/>
              <a:t>Next meeting February 24, 2017</a:t>
            </a:r>
          </a:p>
        </p:txBody>
      </p:sp>
      <p:sp>
        <p:nvSpPr>
          <p:cNvPr id="4" name="Date Placeholder 3"/>
          <p:cNvSpPr>
            <a:spLocks noGrp="1"/>
          </p:cNvSpPr>
          <p:nvPr>
            <p:ph type="dt" sz="half" idx="4294967295"/>
          </p:nvPr>
        </p:nvSpPr>
        <p:spPr>
          <a:xfrm>
            <a:off x="696913" y="333375"/>
            <a:ext cx="1339850" cy="276225"/>
          </a:xfrm>
          <a:prstGeom prst="rect">
            <a:avLst/>
          </a:prstGeom>
        </p:spPr>
        <p:txBody>
          <a:bodyPr/>
          <a:lstStyle/>
          <a:p>
            <a:pPr>
              <a:defRPr/>
            </a:pPr>
            <a:r>
              <a:rPr lang="en-US" smtClean="0"/>
              <a:t>November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63720791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25638</TotalTime>
  <Words>1596</Words>
  <Application>Microsoft Office PowerPoint</Application>
  <PresentationFormat>On-screen Show (4:3)</PresentationFormat>
  <Paragraphs>199</Paragraphs>
  <Slides>17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MS Gothic</vt:lpstr>
      <vt:lpstr>MS PGothic</vt:lpstr>
      <vt:lpstr>Arial</vt:lpstr>
      <vt:lpstr>Calibri</vt:lpstr>
      <vt:lpstr>Helvetica</vt:lpstr>
      <vt:lpstr>Monotype Sorts</vt:lpstr>
      <vt:lpstr>Times New Roman</vt:lpstr>
      <vt:lpstr>Office Theme</vt:lpstr>
      <vt:lpstr>Document</vt:lpstr>
      <vt:lpstr>IEEE 802.18 RR-TAG San Antonio Meeting Agenda</vt:lpstr>
      <vt:lpstr>Agenda</vt:lpstr>
      <vt:lpstr>Administrative Items</vt:lpstr>
      <vt:lpstr>Other Guidelines for IEEE WG Meetings</vt:lpstr>
      <vt:lpstr>Approve the Warsaw Minutes</vt:lpstr>
      <vt:lpstr>Discussion Items</vt:lpstr>
      <vt:lpstr>ETSI Updates</vt:lpstr>
      <vt:lpstr>ETSI Updates [2]</vt:lpstr>
      <vt:lpstr>FCC WRC-19 Advisory Committee (WAC)</vt:lpstr>
      <vt:lpstr>CEPT CPG PT-D</vt:lpstr>
      <vt:lpstr>Agenda Item 1.16 Preliminary Positions Adopted</vt:lpstr>
      <vt:lpstr>Other Pertinent Agenda Items</vt:lpstr>
      <vt:lpstr>Other Observations</vt:lpstr>
      <vt:lpstr>EU Radio Equipment Directive (RED)</vt:lpstr>
      <vt:lpstr>Actions Required</vt:lpstr>
      <vt:lpstr>Thursday Agenda</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145</cp:revision>
  <cp:lastPrinted>1601-01-01T00:00:00Z</cp:lastPrinted>
  <dcterms:created xsi:type="dcterms:W3CDTF">2016-03-03T14:54:45Z</dcterms:created>
  <dcterms:modified xsi:type="dcterms:W3CDTF">2016-11-04T15:13:03Z</dcterms:modified>
</cp:coreProperties>
</file>