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66" r:id="rId3"/>
    <p:sldId id="267" r:id="rId4"/>
    <p:sldId id="269" r:id="rId5"/>
    <p:sldId id="288" r:id="rId6"/>
    <p:sldId id="305" r:id="rId7"/>
    <p:sldId id="323" r:id="rId8"/>
    <p:sldId id="324" r:id="rId9"/>
    <p:sldId id="325" r:id="rId10"/>
    <p:sldId id="326" r:id="rId11"/>
    <p:sldId id="322" r:id="rId12"/>
    <p:sldId id="318" r:id="rId13"/>
    <p:sldId id="276" r:id="rId1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61" autoAdjust="0"/>
    <p:restoredTop sz="94660"/>
  </p:normalViewPr>
  <p:slideViewPr>
    <p:cSldViewPr>
      <p:cViewPr varScale="1">
        <p:scale>
          <a:sx n="92" d="100"/>
          <a:sy n="92" d="100"/>
        </p:scale>
        <p:origin x="1632"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10/5/2016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a:spLocks noGrp="1" noChangeArrowheads="1"/>
          </p:cNvSpPr>
          <p:nvPr>
            <p:ph type="sldNum" sz="quarter" idx="5"/>
          </p:nvPr>
        </p:nvSpPr>
        <p:spPr>
          <a:xfrm>
            <a:off x="3659188" y="8985250"/>
            <a:ext cx="76200" cy="18415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C01AFAD5-CDC2-DB40-B20A-75D0C86F2D8D}" type="slidenum">
              <a:rPr lang="en-US"/>
              <a:pPr/>
              <a:t>4</a:t>
            </a:fld>
            <a:endParaRPr lang="en-US"/>
          </a:p>
        </p:txBody>
      </p:sp>
      <p:sp>
        <p:nvSpPr>
          <p:cNvPr id="36866" name="Rectangle 2"/>
          <p:cNvSpPr>
            <a:spLocks noGrp="1" noRot="1" noChangeAspect="1" noChangeArrowheads="1" noTextEdit="1"/>
          </p:cNvSpPr>
          <p:nvPr>
            <p:ph type="sldImg"/>
          </p:nvPr>
        </p:nvSpPr>
        <p:spPr>
          <a:xfrm>
            <a:off x="1154113" y="701675"/>
            <a:ext cx="4625975" cy="3468688"/>
          </a:xfrm>
          <a:ln/>
        </p:spPr>
      </p:sp>
      <p:sp>
        <p:nvSpPr>
          <p:cNvPr id="3686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atin typeface="Times New Roman" charset="0"/>
            </a:endParaRPr>
          </a:p>
        </p:txBody>
      </p:sp>
    </p:spTree>
    <p:extLst>
      <p:ext uri="{BB962C8B-B14F-4D97-AF65-F5344CB8AC3E}">
        <p14:creationId xmlns:p14="http://schemas.microsoft.com/office/powerpoint/2010/main" val="29786911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3422241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October 2016</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Rich Kennedy,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October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October 2016</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October 2016</a:t>
            </a:r>
            <a:endParaRPr lang="en-GB"/>
          </a:p>
        </p:txBody>
      </p:sp>
      <p:sp>
        <p:nvSpPr>
          <p:cNvPr id="6" name="Footer Placeholder 5"/>
          <p:cNvSpPr>
            <a:spLocks noGrp="1"/>
          </p:cNvSpPr>
          <p:nvPr>
            <p:ph type="ftr" idx="11"/>
          </p:nvPr>
        </p:nvSpPr>
        <p:spPr/>
        <p:txBody>
          <a:bodyPr/>
          <a:lstStyle>
            <a:lvl1pPr>
              <a:defRPr/>
            </a:lvl1pPr>
          </a:lstStyle>
          <a:p>
            <a:r>
              <a:rPr lang="en-GB" smtClean="0"/>
              <a:t>Rich Kennedy, HP Enterprise</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October 2016</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Rich Kennedy,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October 2016</a:t>
            </a:r>
            <a:endParaRPr lang="en-GB"/>
          </a:p>
        </p:txBody>
      </p:sp>
      <p:sp>
        <p:nvSpPr>
          <p:cNvPr id="4" name="Footer Placeholder 3"/>
          <p:cNvSpPr>
            <a:spLocks noGrp="1"/>
          </p:cNvSpPr>
          <p:nvPr>
            <p:ph type="ftr" idx="11"/>
          </p:nvPr>
        </p:nvSpPr>
        <p:spPr/>
        <p:txBody>
          <a:bodyPr/>
          <a:lstStyle>
            <a:lvl1pPr>
              <a:defRPr/>
            </a:lvl1pPr>
          </a:lstStyle>
          <a:p>
            <a:r>
              <a:rPr lang="en-GB" smtClean="0"/>
              <a:t>Rich Kennedy, HP Enterprise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October 2016</a:t>
            </a:r>
            <a:endParaRPr lang="en-GB"/>
          </a:p>
        </p:txBody>
      </p:sp>
      <p:sp>
        <p:nvSpPr>
          <p:cNvPr id="3" name="Footer Placeholder 2"/>
          <p:cNvSpPr>
            <a:spLocks noGrp="1"/>
          </p:cNvSpPr>
          <p:nvPr>
            <p:ph type="ftr" idx="11"/>
          </p:nvPr>
        </p:nvSpPr>
        <p:spPr/>
        <p:txBody>
          <a:bodyPr/>
          <a:lstStyle>
            <a:lvl1pPr>
              <a:defRPr/>
            </a:lvl1pPr>
          </a:lstStyle>
          <a:p>
            <a:r>
              <a:rPr lang="en-GB" smtClean="0"/>
              <a:t>Rich Kennedy, HP Enterprise</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October 2016</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October 2016</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October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Rich Kennedy,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Agenda</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802.18-16/0082r0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October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Rich Kennedy,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a:t>
            </a:r>
            <a:r>
              <a:rPr lang="en-US" dirty="0" smtClean="0">
                <a:latin typeface="Times New Roman" charset="0"/>
              </a:rPr>
              <a:t>802.18 RR-TAG</a:t>
            </a:r>
            <a:r>
              <a:rPr lang="en-US" dirty="0">
                <a:latin typeface="Times New Roman" charset="0"/>
              </a:rPr>
              <a:t/>
            </a:r>
            <a:br>
              <a:rPr lang="en-US" dirty="0">
                <a:latin typeface="Times New Roman" charset="0"/>
              </a:rPr>
            </a:br>
            <a:r>
              <a:rPr lang="en-US" dirty="0" smtClean="0">
                <a:latin typeface="Times New Roman" charset="0"/>
              </a:rPr>
              <a:t>Teleconference Plan and Agenda</a:t>
            </a:r>
            <a:endParaRPr lang="en-GB" dirty="0"/>
          </a:p>
        </p:txBody>
      </p:sp>
      <p:sp>
        <p:nvSpPr>
          <p:cNvPr id="3074" name="Rectangle 2"/>
          <p:cNvSpPr>
            <a:spLocks noGrp="1" noChangeArrowheads="1"/>
          </p:cNvSpPr>
          <p:nvPr>
            <p:ph type="body" idx="1"/>
          </p:nvPr>
        </p:nvSpPr>
        <p:spPr>
          <a:xfrm>
            <a:off x="685800" y="1889125"/>
            <a:ext cx="7772400" cy="3968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2016-10-06</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70041994"/>
              </p:ext>
            </p:extLst>
          </p:nvPr>
        </p:nvGraphicFramePr>
        <p:xfrm>
          <a:off x="518319" y="3609975"/>
          <a:ext cx="8107362" cy="2486025"/>
        </p:xfrm>
        <a:graphic>
          <a:graphicData uri="http://schemas.openxmlformats.org/presentationml/2006/ole">
            <mc:AlternateContent xmlns:mc="http://schemas.openxmlformats.org/markup-compatibility/2006">
              <mc:Choice xmlns:v="urn:schemas-microsoft-com:vml" Requires="v">
                <p:oleObj spid="_x0000_s3178" name="Document" r:id="rId4" imgW="8253180" imgH="2531134" progId="Word.Document.8">
                  <p:embed/>
                </p:oleObj>
              </mc:Choice>
              <mc:Fallback>
                <p:oleObj name="Document" r:id="rId4" imgW="8253180" imgH="2531134" progId="Word.Document.8">
                  <p:embed/>
                  <p:pic>
                    <p:nvPicPr>
                      <p:cNvPr id="0" name="Picture 3"/>
                      <p:cNvPicPr>
                        <a:picLocks noChangeAspect="1" noChangeArrowheads="1"/>
                      </p:cNvPicPr>
                      <p:nvPr/>
                    </p:nvPicPr>
                    <p:blipFill>
                      <a:blip r:embed="rId5"/>
                      <a:srcRect/>
                      <a:stretch>
                        <a:fillRect/>
                      </a:stretch>
                    </p:blipFill>
                    <p:spPr bwMode="auto">
                      <a:xfrm>
                        <a:off x="518319" y="3609975"/>
                        <a:ext cx="8107362" cy="24860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Observations</a:t>
            </a:r>
            <a:endParaRPr lang="en-US" dirty="0"/>
          </a:p>
        </p:txBody>
      </p:sp>
      <p:sp>
        <p:nvSpPr>
          <p:cNvPr id="3" name="Content Placeholder 2"/>
          <p:cNvSpPr>
            <a:spLocks noGrp="1"/>
          </p:cNvSpPr>
          <p:nvPr>
            <p:ph idx="1"/>
          </p:nvPr>
        </p:nvSpPr>
        <p:spPr>
          <a:xfrm>
            <a:off x="501041" y="1767818"/>
            <a:ext cx="8229600" cy="4556781"/>
          </a:xfrm>
        </p:spPr>
        <p:txBody>
          <a:bodyPr/>
          <a:lstStyle/>
          <a:p>
            <a:pPr>
              <a:buFont typeface="Arial" panose="020B0604020202020204" pitchFamily="34" charset="0"/>
              <a:buChar char="•"/>
            </a:pPr>
            <a:r>
              <a:rPr lang="en-US" sz="1600" dirty="0"/>
              <a:t>The UK input for 1.16 was </a:t>
            </a:r>
            <a:r>
              <a:rPr lang="en-US" sz="1600" dirty="0"/>
              <a:t>argued </a:t>
            </a:r>
            <a:r>
              <a:rPr lang="en-US" sz="1600" dirty="0"/>
              <a:t>vociferously for most </a:t>
            </a:r>
            <a:r>
              <a:rPr lang="en-US" sz="1600" dirty="0"/>
              <a:t>of the Wednesday session, </a:t>
            </a:r>
            <a:r>
              <a:rPr lang="en-US" sz="1600" dirty="0"/>
              <a:t>and heavily edited, led by the Russian Federation, Luxembourg, France, Germany, Netherlands, Austria, Sweden, Switzerland and others, careful to ensure that none of it would have any impact on the satellite interests status </a:t>
            </a:r>
            <a:r>
              <a:rPr lang="en-US" sz="1600" dirty="0"/>
              <a:t>quo</a:t>
            </a:r>
          </a:p>
          <a:p>
            <a:pPr>
              <a:buFont typeface="Arial" panose="020B0604020202020204" pitchFamily="34" charset="0"/>
              <a:buChar char="•"/>
            </a:pPr>
            <a:r>
              <a:rPr lang="en-US" sz="1600" dirty="0"/>
              <a:t>The </a:t>
            </a:r>
            <a:r>
              <a:rPr lang="en-US" sz="1600" dirty="0"/>
              <a:t>Russian delegate specifically said, </a:t>
            </a:r>
            <a:r>
              <a:rPr lang="en-US" sz="1600" dirty="0"/>
              <a:t>“With </a:t>
            </a:r>
            <a:r>
              <a:rPr lang="en-US" sz="1600" dirty="0"/>
              <a:t>all due respect to my RLAN colleagues, we would be very happy if you just went away</a:t>
            </a:r>
            <a:r>
              <a:rPr lang="en-US" sz="1600" dirty="0"/>
              <a:t>.” He quoted </a:t>
            </a:r>
            <a:r>
              <a:rPr lang="en-US" sz="1600" dirty="0"/>
              <a:t>Karl Marx </a:t>
            </a:r>
            <a:r>
              <a:rPr lang="en-US" sz="1600" dirty="0"/>
              <a:t>in regards to what he called the RLAN community’s capitalistic aims (ignoring our value for the proletariat)</a:t>
            </a:r>
          </a:p>
          <a:p>
            <a:pPr>
              <a:buFont typeface="Arial" panose="020B0604020202020204" pitchFamily="34" charset="0"/>
              <a:buChar char="•"/>
            </a:pPr>
            <a:r>
              <a:rPr lang="en-US" sz="1600" dirty="0"/>
              <a:t>It is clear to me that the </a:t>
            </a:r>
            <a:r>
              <a:rPr lang="en-US" sz="1600" dirty="0"/>
              <a:t>National Administrations </a:t>
            </a:r>
            <a:r>
              <a:rPr lang="en-US" sz="1600" dirty="0"/>
              <a:t>currently hold all (or at least most of) the cards. Working in concert with EUMETNET, EUMETSAT, ESA and Bosch, they are in a position to dominate the consensus-driven </a:t>
            </a:r>
            <a:r>
              <a:rPr lang="en-US" sz="1600" dirty="0"/>
              <a:t>organization</a:t>
            </a:r>
          </a:p>
          <a:p>
            <a:pPr>
              <a:buFont typeface="Arial" panose="020B0604020202020204" pitchFamily="34" charset="0"/>
              <a:buChar char="•"/>
            </a:pPr>
            <a:r>
              <a:rPr lang="en-US" sz="1600" dirty="0"/>
              <a:t>UK </a:t>
            </a:r>
            <a:r>
              <a:rPr lang="en-US" sz="1600" dirty="0"/>
              <a:t>is clearly trying to help the RLAN community, and Germany seems to be mostly neutral, but </a:t>
            </a:r>
            <a:r>
              <a:rPr lang="en-US" sz="1600" dirty="0"/>
              <a:t>we </a:t>
            </a:r>
            <a:r>
              <a:rPr lang="en-US" sz="1600" dirty="0"/>
              <a:t>are in the minority. However, as a consensus-driven </a:t>
            </a:r>
            <a:r>
              <a:rPr lang="en-US" sz="1600" dirty="0"/>
              <a:t>organization</a:t>
            </a:r>
            <a:r>
              <a:rPr lang="en-US" sz="1600" dirty="0"/>
              <a:t>,</a:t>
            </a:r>
            <a:r>
              <a:rPr lang="en-US" sz="1600" dirty="0"/>
              <a:t> </a:t>
            </a:r>
            <a:r>
              <a:rPr lang="en-US" sz="1600" dirty="0"/>
              <a:t>a vocal enough minority can still force some degree of </a:t>
            </a:r>
            <a:r>
              <a:rPr lang="en-US" sz="1600" dirty="0"/>
              <a:t>compromise</a:t>
            </a:r>
          </a:p>
          <a:p>
            <a:pPr>
              <a:buFont typeface="Arial" panose="020B0604020202020204" pitchFamily="34" charset="0"/>
              <a:buChar char="•"/>
            </a:pPr>
            <a:r>
              <a:rPr lang="en-US" sz="1600" dirty="0"/>
              <a:t>The Transfinite satellite studies were not discussed (yet), and the satellite folks reacted noisily to the characterization of their studies of potential impact of RLANs as overly conservative, prompting a statement that interference will cause airplanes to crash, blood to be spilled</a:t>
            </a:r>
            <a:endParaRPr lang="en-US" sz="1600" dirty="0"/>
          </a:p>
          <a:p>
            <a:endParaRPr lang="en-US" sz="1600" dirty="0"/>
          </a:p>
        </p:txBody>
      </p:sp>
      <p:sp>
        <p:nvSpPr>
          <p:cNvPr id="4" name="Date Placeholder 3"/>
          <p:cNvSpPr>
            <a:spLocks noGrp="1"/>
          </p:cNvSpPr>
          <p:nvPr>
            <p:ph type="dt" idx="15"/>
          </p:nvPr>
        </p:nvSpPr>
        <p:spPr/>
        <p:txBody>
          <a:bodyPr/>
          <a:lstStyle/>
          <a:p>
            <a:r>
              <a:rPr lang="en-US" smtClean="0"/>
              <a:t>October 2016</a:t>
            </a:r>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654790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 Directive Concerns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transition has already started</a:t>
            </a:r>
          </a:p>
          <a:p>
            <a:pPr lvl="1">
              <a:buFont typeface="Arial" panose="020B0604020202020204" pitchFamily="34" charset="0"/>
              <a:buChar char="•"/>
            </a:pPr>
            <a:r>
              <a:rPr lang="en-US" sz="1800" dirty="0"/>
              <a:t>RED in effect as of June 13, 2016</a:t>
            </a:r>
          </a:p>
          <a:p>
            <a:pPr lvl="1">
              <a:buFont typeface="Arial" panose="020B0604020202020204" pitchFamily="34" charset="0"/>
              <a:buChar char="•"/>
            </a:pPr>
            <a:r>
              <a:rPr lang="en-US" sz="1800" dirty="0"/>
              <a:t>R&amp;TTE expires June 12, 2017</a:t>
            </a:r>
          </a:p>
          <a:p>
            <a:pPr lvl="1">
              <a:buFont typeface="Arial" panose="020B0604020202020204" pitchFamily="34" charset="0"/>
              <a:buChar char="•"/>
            </a:pPr>
            <a:r>
              <a:rPr lang="en-US" sz="1800" dirty="0"/>
              <a:t>After June 2017, all devices must meet the RED requirements, i.e. R&amp;TTE certifications during the transition must be </a:t>
            </a:r>
            <a:r>
              <a:rPr lang="en-US" sz="1800" dirty="0" smtClean="0"/>
              <a:t>re-certified</a:t>
            </a:r>
            <a:endParaRPr lang="en-US" dirty="0" smtClean="0"/>
          </a:p>
          <a:p>
            <a:pPr>
              <a:buFont typeface="Arial" panose="020B0604020202020204" pitchFamily="34" charset="0"/>
              <a:buChar char="•"/>
            </a:pPr>
            <a:r>
              <a:rPr lang="en-US" sz="2200" dirty="0" smtClean="0"/>
              <a:t>Following the deadline, ALL equipment to be placed on the EU market must meet the RED provisions</a:t>
            </a:r>
          </a:p>
          <a:p>
            <a:pPr>
              <a:buFont typeface="Arial" panose="020B0604020202020204" pitchFamily="34" charset="0"/>
              <a:buChar char="•"/>
            </a:pPr>
            <a:r>
              <a:rPr lang="en-US" sz="2200" dirty="0" smtClean="0"/>
              <a:t>If EN 301 893 is not published in time, Notified Bodies will be employed to </a:t>
            </a:r>
            <a:r>
              <a:rPr lang="en-US" sz="2200" smtClean="0"/>
              <a:t>enable shipment</a:t>
            </a:r>
            <a:endParaRPr lang="en-US" sz="2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October 2016</a:t>
            </a:r>
            <a:endParaRPr lang="en-GB" dirty="0"/>
          </a:p>
        </p:txBody>
      </p:sp>
    </p:spTree>
    <p:extLst>
      <p:ext uri="{BB962C8B-B14F-4D97-AF65-F5344CB8AC3E}">
        <p14:creationId xmlns:p14="http://schemas.microsoft.com/office/powerpoint/2010/main" val="25041828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Actions Required</a:t>
            </a:r>
            <a:endParaRPr lang="en-US" dirty="0"/>
          </a:p>
        </p:txBody>
      </p:sp>
      <p:sp>
        <p:nvSpPr>
          <p:cNvPr id="3" name="Content Placeholder 2"/>
          <p:cNvSpPr>
            <a:spLocks noGrp="1"/>
          </p:cNvSpPr>
          <p:nvPr>
            <p:ph idx="1"/>
          </p:nvPr>
        </p:nvSpPr>
        <p:spPr/>
        <p:txBody>
          <a:bodyPr/>
          <a:lstStyle/>
          <a:p>
            <a:pPr eaLnBrk="1" hangingPunct="1">
              <a:buFont typeface="Arial" panose="020B0604020202020204" pitchFamily="34" charset="0"/>
              <a:buChar char="•"/>
            </a:pPr>
            <a:r>
              <a:rPr lang="en-US" altLang="en-US" dirty="0" smtClean="0"/>
              <a:t>None this week</a:t>
            </a:r>
            <a:endParaRPr lang="en-US" altLang="en-US" dirty="0" smtClean="0"/>
          </a:p>
        </p:txBody>
      </p:sp>
      <p:sp>
        <p:nvSpPr>
          <p:cNvPr id="6" name="Slide Number Placeholder 5"/>
          <p:cNvSpPr>
            <a:spLocks noGrp="1"/>
          </p:cNvSpPr>
          <p:nvPr>
            <p:ph type="sldNum" sz="quarter" idx="12"/>
          </p:nvPr>
        </p:nvSpPr>
        <p:spPr/>
        <p:txBody>
          <a:bodyPr/>
          <a:lstStyle/>
          <a:p>
            <a:pPr>
              <a:defRPr/>
            </a:pPr>
            <a:r>
              <a:rPr lang="en-US" altLang="en-US" smtClean="0"/>
              <a:t>Slide </a:t>
            </a:r>
            <a:fld id="{2BB90ECF-03D6-4833-9AEB-C6122C9F4DEF}" type="slidenum">
              <a:rPr lang="en-US" altLang="en-US" smtClean="0"/>
              <a:pPr>
                <a:defRPr/>
              </a:pPr>
              <a:t>12</a:t>
            </a:fld>
            <a:endParaRPr lang="en-US" altLang="en-US"/>
          </a:p>
        </p:txBody>
      </p:sp>
      <p:sp>
        <p:nvSpPr>
          <p:cNvPr id="7" name="Date Placeholder 6"/>
          <p:cNvSpPr>
            <a:spLocks noGrp="1"/>
          </p:cNvSpPr>
          <p:nvPr>
            <p:ph type="dt" idx="15"/>
          </p:nvPr>
        </p:nvSpPr>
        <p:spPr/>
        <p:txBody>
          <a:bodyPr/>
          <a:lstStyle/>
          <a:p>
            <a:r>
              <a:rPr lang="en-US" smtClean="0"/>
              <a:t>October 2016</a:t>
            </a:r>
            <a:endParaRPr lang="en-GB" dirty="0"/>
          </a:p>
        </p:txBody>
      </p:sp>
      <p:sp>
        <p:nvSpPr>
          <p:cNvPr id="8" name="Footer Placeholder 7"/>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41772569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Any Other Business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Next meeting: </a:t>
            </a:r>
            <a:r>
              <a:rPr lang="en-US" b="0" dirty="0" smtClean="0"/>
              <a:t>October 28</a:t>
            </a:r>
            <a:r>
              <a:rPr lang="en-US" b="0" baseline="30000" dirty="0" smtClean="0"/>
              <a:t>th</a:t>
            </a:r>
            <a:r>
              <a:rPr lang="en-US" b="0" dirty="0" smtClean="0"/>
              <a:t> at </a:t>
            </a:r>
            <a:r>
              <a:rPr lang="en-US" b="0" dirty="0" smtClean="0"/>
              <a:t>3:00pm ET</a:t>
            </a:r>
            <a:r>
              <a:rPr lang="en-US" b="0" dirty="0" smtClean="0"/>
              <a:t>.</a:t>
            </a:r>
          </a:p>
          <a:p>
            <a:pPr lvl="1">
              <a:buFont typeface="Arial" panose="020B0604020202020204" pitchFamily="34" charset="0"/>
              <a:buChar char="•"/>
            </a:pPr>
            <a:r>
              <a:rPr lang="en-US" dirty="0" smtClean="0"/>
              <a:t>I am traveling to Madrid for WFA next week</a:t>
            </a:r>
          </a:p>
          <a:p>
            <a:pPr lvl="1">
              <a:buFont typeface="Arial" panose="020B0604020202020204" pitchFamily="34" charset="0"/>
              <a:buChar char="•"/>
            </a:pPr>
            <a:r>
              <a:rPr lang="en-US" b="0" dirty="0" smtClean="0"/>
              <a:t>WFA meeting the week after</a:t>
            </a:r>
            <a:endParaRPr lang="en-US" b="0" dirty="0" smtClean="0"/>
          </a:p>
          <a:p>
            <a:pPr>
              <a:buFont typeface="Arial" panose="020B0604020202020204" pitchFamily="34" charset="0"/>
              <a:buChar char="•"/>
            </a:pPr>
            <a:endParaRPr lang="en-US" dirty="0" smtClean="0"/>
          </a:p>
          <a:p>
            <a:pPr>
              <a:buFont typeface="Arial" panose="020B0604020202020204" pitchFamily="34" charset="0"/>
              <a:buChar char="•"/>
            </a:pPr>
            <a:endParaRPr lang="en-US" b="0" dirty="0" smtClean="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12887" cy="276225"/>
          </a:xfrm>
          <a:prstGeom prst="rect">
            <a:avLst/>
          </a:prstGeom>
        </p:spPr>
        <p:txBody>
          <a:bodyPr/>
          <a:lstStyle/>
          <a:p>
            <a:pPr>
              <a:defRPr/>
            </a:pPr>
            <a:r>
              <a:rPr lang="en-US" dirty="0" smtClean="0"/>
              <a:t>October 2016</a:t>
            </a:r>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7" name="Footer Placeholder 6"/>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14237669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400"/>
            <a:ext cx="7772400" cy="4267200"/>
          </a:xfrm>
        </p:spPr>
        <p:txBody>
          <a:bodyPr/>
          <a:lstStyle/>
          <a:p>
            <a:pPr eaLnBrk="1" hangingPunct="1">
              <a:buFont typeface="Arial" panose="020B0604020202020204" pitchFamily="34" charset="0"/>
              <a:buChar char="•"/>
            </a:pPr>
            <a:r>
              <a:rPr lang="en-US" altLang="en-US" dirty="0" smtClean="0"/>
              <a:t>Review </a:t>
            </a:r>
            <a:r>
              <a:rPr lang="en-US" altLang="en-US" dirty="0"/>
              <a:t>and approve the </a:t>
            </a:r>
            <a:r>
              <a:rPr lang="en-US" altLang="en-US" dirty="0" smtClean="0"/>
              <a:t>agenda</a:t>
            </a:r>
          </a:p>
          <a:p>
            <a:pPr>
              <a:buFont typeface="Arial" panose="020B0604020202020204" pitchFamily="34" charset="0"/>
              <a:buChar char="•"/>
            </a:pPr>
            <a:r>
              <a:rPr lang="en-US" altLang="en-US" dirty="0"/>
              <a:t>Discussion items</a:t>
            </a:r>
          </a:p>
          <a:p>
            <a:pPr lvl="1">
              <a:buFont typeface="Arial" panose="020B0604020202020204" pitchFamily="34" charset="0"/>
              <a:buChar char="•"/>
            </a:pPr>
            <a:r>
              <a:rPr lang="en-US" altLang="en-US" dirty="0"/>
              <a:t>Regulatory work in progress</a:t>
            </a:r>
          </a:p>
          <a:p>
            <a:pPr lvl="1">
              <a:buFont typeface="Arial" panose="020B0604020202020204" pitchFamily="34" charset="0"/>
              <a:buChar char="•"/>
            </a:pPr>
            <a:r>
              <a:rPr lang="en-US" altLang="en-US" dirty="0"/>
              <a:t>Status of completed work</a:t>
            </a:r>
          </a:p>
          <a:p>
            <a:pPr>
              <a:buFont typeface="Arial" panose="020B0604020202020204" pitchFamily="34" charset="0"/>
              <a:buChar char="•"/>
            </a:pPr>
            <a:r>
              <a:rPr lang="en-US" altLang="en-US" dirty="0"/>
              <a:t>Actions required</a:t>
            </a:r>
          </a:p>
          <a:p>
            <a:pPr lvl="1">
              <a:buFont typeface="Arial" panose="020B0604020202020204" pitchFamily="34" charset="0"/>
              <a:buChar char="•"/>
            </a:pPr>
            <a:r>
              <a:rPr lang="en-US" altLang="en-US" dirty="0" smtClean="0"/>
              <a:t>None</a:t>
            </a:r>
            <a:endParaRPr lang="en-US" altLang="en-US" dirty="0"/>
          </a:p>
          <a:p>
            <a:pPr eaLnBrk="1" hangingPunct="1">
              <a:buFont typeface="Arial" panose="020B0604020202020204" pitchFamily="34" charset="0"/>
              <a:buChar char="•"/>
            </a:pPr>
            <a:r>
              <a:rPr lang="en-US" altLang="en-US" dirty="0" smtClean="0"/>
              <a:t>AOB </a:t>
            </a:r>
            <a:r>
              <a:rPr lang="en-US" altLang="en-US" dirty="0"/>
              <a:t>and </a:t>
            </a:r>
            <a:r>
              <a:rPr lang="en-US" altLang="en-US" dirty="0" smtClean="0"/>
              <a:t>Adjourn</a:t>
            </a:r>
          </a:p>
        </p:txBody>
      </p:sp>
      <p:sp>
        <p:nvSpPr>
          <p:cNvPr id="7" name="Date Placeholder 6"/>
          <p:cNvSpPr>
            <a:spLocks noGrp="1"/>
          </p:cNvSpPr>
          <p:nvPr>
            <p:ph type="dt" sz="quarter" idx="4294967295"/>
          </p:nvPr>
        </p:nvSpPr>
        <p:spPr>
          <a:xfrm>
            <a:off x="696912" y="333375"/>
            <a:ext cx="1512887" cy="276225"/>
          </a:xfrm>
          <a:prstGeom prst="rect">
            <a:avLst/>
          </a:prstGeom>
        </p:spPr>
        <p:txBody>
          <a:bodyPr/>
          <a:lstStyle/>
          <a:p>
            <a:pPr>
              <a:defRPr/>
            </a:pPr>
            <a:r>
              <a:rPr lang="en-US" smtClean="0"/>
              <a:t>October 2016</a:t>
            </a:r>
            <a:endParaRPr lang="en-US"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smtClean="0">
                <a:solidFill>
                  <a:schemeClr val="tx1"/>
                </a:solidFill>
              </a:rPr>
              <a:t>Agenda</a:t>
            </a:r>
            <a:endParaRPr lang="en-US" sz="1200" dirty="0">
              <a:solidFill>
                <a:schemeClr val="tx1"/>
              </a:solidFill>
            </a:endParaRPr>
          </a:p>
        </p:txBody>
      </p:sp>
    </p:spTree>
    <p:extLst>
      <p:ext uri="{BB962C8B-B14F-4D97-AF65-F5344CB8AC3E}">
        <p14:creationId xmlns:p14="http://schemas.microsoft.com/office/powerpoint/2010/main" val="19471039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1600200"/>
            <a:ext cx="7772400" cy="4724400"/>
          </a:xfrm>
        </p:spPr>
        <p:txBody>
          <a:bodyPr/>
          <a:lstStyle/>
          <a:p>
            <a:pPr eaLnBrk="1" hangingPunct="1">
              <a:defRPr/>
            </a:pPr>
            <a:r>
              <a:rPr lang="en-US" sz="2000" dirty="0" smtClean="0">
                <a:ea typeface="+mn-ea"/>
                <a:cs typeface="+mn-cs"/>
              </a:rPr>
              <a:t>Required notices</a:t>
            </a:r>
          </a:p>
          <a:p>
            <a:pPr lvl="1">
              <a:defRPr/>
            </a:pPr>
            <a:r>
              <a:rPr lang="en-US" sz="1800" kern="1600" spc="-100" dirty="0" smtClean="0"/>
              <a:t>Affiliation FAQ - </a:t>
            </a:r>
            <a:r>
              <a:rPr lang="en-US" sz="1800" u="sng" kern="1600" spc="-100" dirty="0">
                <a:hlinkClick r:id="rId2"/>
              </a:rPr>
              <a:t>http://standards.ieee.org/faqs/affiliationFAQ.html</a:t>
            </a:r>
            <a:endParaRPr lang="en-US" sz="1800" kern="1600" spc="-100" dirty="0" smtClean="0"/>
          </a:p>
          <a:p>
            <a:pPr lvl="1">
              <a:defRPr/>
            </a:pPr>
            <a:r>
              <a:rPr lang="en-US" sz="1800" kern="1600" spc="-100" dirty="0" smtClean="0"/>
              <a:t>Anti-Trust FAQ - </a:t>
            </a:r>
            <a:r>
              <a:rPr lang="en-US" sz="1800" u="sng" kern="1600" spc="-100" dirty="0" smtClean="0">
                <a:hlinkClick r:id="rId3"/>
              </a:rPr>
              <a:t>http://standards.ieee.org/resources/antitrust-guidelines.pdf</a:t>
            </a:r>
            <a:endParaRPr lang="en-US" sz="1800" kern="1600" spc="-100" dirty="0" smtClean="0"/>
          </a:p>
          <a:p>
            <a:pPr lvl="1">
              <a:defRPr/>
            </a:pPr>
            <a:r>
              <a:rPr lang="en-US" sz="1800" kern="1600" spc="-100" dirty="0" smtClean="0"/>
              <a:t>Ethics - </a:t>
            </a:r>
            <a:r>
              <a:rPr lang="en-US" sz="1800" u="sng" kern="1600" spc="-100" dirty="0" smtClean="0">
                <a:hlinkClick r:id="rId4"/>
              </a:rPr>
              <a:t>http://www.ieee.org/portal/cms_docs/about/CoE_poster.pdf</a:t>
            </a:r>
            <a:endParaRPr lang="en-US" sz="1800" kern="1600" spc="-100" dirty="0" smtClean="0"/>
          </a:p>
          <a:p>
            <a:pPr lvl="1">
              <a:defRPr/>
            </a:pPr>
            <a:r>
              <a:rPr lang="en-US" sz="1800" kern="1600" spc="-100" dirty="0" smtClean="0"/>
              <a:t>IEEE 802 Policies and Procedures - </a:t>
            </a:r>
            <a:r>
              <a:rPr lang="en-US" sz="1800" u="sng" kern="1600" spc="-100" dirty="0">
                <a:hlinkClick r:id="rId5"/>
              </a:rPr>
              <a:t>http://www.ieee802.org/devdocs.shtml</a:t>
            </a:r>
            <a:r>
              <a:rPr lang="en-US" sz="1800" u="sng" kern="1600" spc="-100" dirty="0"/>
              <a:t> </a:t>
            </a:r>
            <a:endParaRPr lang="en-US" sz="1800" b="1" spc="-100" dirty="0" smtClean="0"/>
          </a:p>
          <a:p>
            <a:pPr eaLnBrk="1" hangingPunct="1">
              <a:defRPr/>
            </a:pPr>
            <a:r>
              <a:rPr lang="en-US" sz="2000" dirty="0" smtClean="0">
                <a:ea typeface="+mn-ea"/>
                <a:cs typeface="+mn-cs"/>
              </a:rPr>
              <a:t>Officers</a:t>
            </a:r>
          </a:p>
          <a:p>
            <a:pPr lvl="1" eaLnBrk="1" hangingPunct="1">
              <a:defRPr/>
            </a:pPr>
            <a:r>
              <a:rPr lang="en-US" sz="1800" dirty="0" smtClean="0"/>
              <a:t>Chair is Rich Kennedy (HP Enterprise)</a:t>
            </a:r>
          </a:p>
          <a:p>
            <a:pPr lvl="1" eaLnBrk="1" hangingPunct="1">
              <a:defRPr/>
            </a:pPr>
            <a:r>
              <a:rPr lang="en-US" sz="1800" dirty="0" smtClean="0"/>
              <a:t>Vice-chair is Jay Holcomb (</a:t>
            </a:r>
            <a:r>
              <a:rPr lang="en-US" sz="1800" dirty="0" err="1" smtClean="0"/>
              <a:t>Itron</a:t>
            </a:r>
            <a:r>
              <a:rPr lang="en-US" sz="1800" dirty="0" smtClean="0"/>
              <a:t>)</a:t>
            </a:r>
          </a:p>
        </p:txBody>
      </p:sp>
      <p:sp>
        <p:nvSpPr>
          <p:cNvPr id="7" name="Date Placeholder 6"/>
          <p:cNvSpPr>
            <a:spLocks noGrp="1"/>
          </p:cNvSpPr>
          <p:nvPr>
            <p:ph type="dt" sz="quarter" idx="4294967295"/>
          </p:nvPr>
        </p:nvSpPr>
        <p:spPr>
          <a:xfrm>
            <a:off x="696912" y="333375"/>
            <a:ext cx="1512887" cy="276225"/>
          </a:xfrm>
          <a:prstGeom prst="rect">
            <a:avLst/>
          </a:prstGeom>
        </p:spPr>
        <p:txBody>
          <a:bodyPr/>
          <a:lstStyle/>
          <a:p>
            <a:pPr>
              <a:defRPr/>
            </a:pPr>
            <a:r>
              <a:rPr lang="en-US" smtClean="0"/>
              <a:t>October 2016</a:t>
            </a:r>
            <a:endParaRPr lang="en-US"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4018662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a:xfrm>
            <a:off x="365125" y="609600"/>
            <a:ext cx="8458200" cy="990600"/>
          </a:xfrm>
        </p:spPr>
        <p:txBody>
          <a:bodyPr/>
          <a:lstStyle/>
          <a:p>
            <a:r>
              <a:rPr lang="en-US" sz="3600" dirty="0">
                <a:latin typeface="Times New Roman" charset="0"/>
              </a:rPr>
              <a:t>Other Guidelines for IEEE WG Meetings</a:t>
            </a:r>
          </a:p>
        </p:txBody>
      </p:sp>
      <p:sp>
        <p:nvSpPr>
          <p:cNvPr id="35842"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35843" name="Rectangle 4"/>
          <p:cNvSpPr>
            <a:spLocks noChangeArrowheads="1"/>
          </p:cNvSpPr>
          <p:nvPr/>
        </p:nvSpPr>
        <p:spPr bwMode="auto">
          <a:xfrm>
            <a:off x="479425" y="1752600"/>
            <a:ext cx="8229600" cy="4343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dirty="0" smtClean="0">
              <a:solidFill>
                <a:srgbClr val="FF0000"/>
              </a:solidFill>
              <a:latin typeface="Arial" charset="0"/>
            </a:endParaRP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q"/>
            </a:pPr>
            <a:r>
              <a:rPr lang="en-US" sz="1600" b="1" dirty="0">
                <a:solidFill>
                  <a:srgbClr val="000099"/>
                </a:solidFill>
                <a:latin typeface="Arial" charset="0"/>
              </a:rPr>
              <a:t>All IEEE-SA standards meetings shall be conducted in compliance with all </a:t>
            </a:r>
            <a:r>
              <a:rPr lang="en-US" sz="1600" b="1" dirty="0" smtClean="0">
                <a:solidFill>
                  <a:srgbClr val="000099"/>
                </a:solidFill>
                <a:latin typeface="Arial" charset="0"/>
              </a:rPr>
              <a:t>applicable </a:t>
            </a:r>
            <a:r>
              <a:rPr lang="en-US" sz="1600" b="1" dirty="0">
                <a:solidFill>
                  <a:srgbClr val="000099"/>
                </a:solidFill>
                <a:latin typeface="Arial" charset="0"/>
              </a:rPr>
              <a:t>laws, including antitrust and competition laws.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discuss the interpretation, validity, or essentiality of patents/patent claims. </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discuss specific license rates, terms, or conditions.</a:t>
            </a:r>
          </a:p>
          <a:p>
            <a:pPr marL="742950" lvl="1"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200" b="1" dirty="0" smtClean="0">
                <a:solidFill>
                  <a:srgbClr val="000099"/>
                </a:solidFill>
                <a:latin typeface="Arial" charset="0"/>
              </a:rPr>
              <a:t>Relative </a:t>
            </a:r>
            <a:r>
              <a:rPr lang="en-US" sz="1200" b="1" dirty="0">
                <a:solidFill>
                  <a:srgbClr val="000099"/>
                </a:solidFill>
                <a:latin typeface="Arial" charset="0"/>
              </a:rPr>
              <a:t>costs, including licensing costs of essential patent claims, of different technical approaches </a:t>
            </a:r>
            <a:r>
              <a:rPr lang="en-US" sz="1200" b="1" dirty="0" smtClean="0">
                <a:solidFill>
                  <a:srgbClr val="000099"/>
                </a:solidFill>
                <a:latin typeface="Arial" charset="0"/>
              </a:rPr>
              <a:t>may </a:t>
            </a:r>
            <a:r>
              <a:rPr lang="en-US" sz="1200" b="1" dirty="0">
                <a:solidFill>
                  <a:srgbClr val="000099"/>
                </a:solidFill>
                <a:latin typeface="Arial" charset="0"/>
              </a:rPr>
              <a:t>be discussed in standards development meetings. </a:t>
            </a:r>
          </a:p>
          <a:p>
            <a:pPr marL="1200150" lvl="2"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200" b="1" dirty="0" smtClean="0">
                <a:solidFill>
                  <a:srgbClr val="000099"/>
                </a:solidFill>
                <a:latin typeface="Arial" charset="0"/>
              </a:rPr>
              <a:t>Technical </a:t>
            </a:r>
            <a:r>
              <a:rPr lang="en-US" sz="1200" b="1" dirty="0">
                <a:solidFill>
                  <a:srgbClr val="000099"/>
                </a:solidFill>
                <a:latin typeface="Arial" charset="0"/>
              </a:rPr>
              <a:t>considerations remain primary focus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a:t>
            </a:r>
            <a:r>
              <a:rPr lang="en-US" sz="1400" b="1" dirty="0">
                <a:solidFill>
                  <a:srgbClr val="000099"/>
                </a:solidFill>
                <a:latin typeface="Arial" charset="0"/>
              </a:rPr>
              <a:t>discuss or engage in the fixing of product prices, allocation of customers, </a:t>
            </a:r>
            <a:r>
              <a:rPr lang="en-US" sz="1400" b="1" dirty="0" smtClean="0">
                <a:solidFill>
                  <a:srgbClr val="000099"/>
                </a:solidFill>
                <a:latin typeface="Arial" charset="0"/>
              </a:rPr>
              <a:t>or </a:t>
            </a:r>
            <a:r>
              <a:rPr lang="en-US" sz="1400" b="1" dirty="0">
                <a:solidFill>
                  <a:srgbClr val="000099"/>
                </a:solidFill>
                <a:latin typeface="Arial" charset="0"/>
              </a:rPr>
              <a:t>division of sales markets.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a:t>
            </a:r>
            <a:r>
              <a:rPr lang="en-US" sz="1400" b="1" dirty="0">
                <a:solidFill>
                  <a:srgbClr val="000099"/>
                </a:solidFill>
                <a:latin typeface="Arial" charset="0"/>
              </a:rPr>
              <a:t>discuss the status or substance of ongoing or threatened litigation.</a:t>
            </a:r>
          </a:p>
          <a:p>
            <a:pPr marL="285750" indent="-285750" eaLnBrk="0" hangingPunct="0">
              <a:lnSpc>
                <a:spcPct val="80000"/>
              </a:lnSpc>
              <a:spcBef>
                <a:spcPts val="400"/>
              </a:spcBef>
              <a:spcAft>
                <a:spcPts val="6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a:t>
            </a:r>
            <a:r>
              <a:rPr lang="en-US" sz="1400" b="1" dirty="0">
                <a:solidFill>
                  <a:srgbClr val="000099"/>
                </a:solidFill>
                <a:latin typeface="Arial" charset="0"/>
              </a:rPr>
              <a:t>be silent if inappropriate topics are discussed… do formally object.</a:t>
            </a:r>
          </a:p>
          <a:p>
            <a:pPr algn="ctr" eaLnBrk="0" hangingPunct="0">
              <a:lnSpc>
                <a:spcPct val="80000"/>
              </a:lnSpc>
              <a:spcBef>
                <a:spcPts val="400"/>
              </a:spcBef>
              <a:spcAft>
                <a:spcPts val="600"/>
              </a:spcAft>
              <a:buClr>
                <a:srgbClr val="CC3300"/>
              </a:buClr>
              <a:buSzPct val="50000"/>
            </a:pPr>
            <a:r>
              <a:rPr lang="en-US" sz="1600" b="1" dirty="0">
                <a:solidFill>
                  <a:srgbClr val="000099"/>
                </a:solidFill>
                <a:latin typeface="Arial" charset="0"/>
              </a:rPr>
              <a:t>--------------------------------------------------------------- </a:t>
            </a:r>
          </a:p>
          <a:p>
            <a:pPr algn="ctr" eaLnBrk="0" hangingPunct="0">
              <a:lnSpc>
                <a:spcPct val="80000"/>
              </a:lnSpc>
              <a:spcBef>
                <a:spcPts val="400"/>
              </a:spcBef>
              <a:spcAft>
                <a:spcPct val="40000"/>
              </a:spcAft>
              <a:buClr>
                <a:srgbClr val="CC3300"/>
              </a:buClr>
              <a:buSzPct val="50000"/>
            </a:pPr>
            <a:r>
              <a:rPr lang="en-US" sz="1200" b="1" dirty="0">
                <a:solidFill>
                  <a:srgbClr val="000099"/>
                </a:solidFill>
                <a:latin typeface="Arial" charset="0"/>
              </a:rPr>
              <a:t>If you have questions, contact the IEEE-SA Standards Board Patent Committee Administrator at </a:t>
            </a:r>
            <a:r>
              <a:rPr lang="en-US" sz="1200" b="1" dirty="0" smtClean="0">
                <a:solidFill>
                  <a:srgbClr val="000099"/>
                </a:solidFill>
                <a:latin typeface="Arial" charset="0"/>
              </a:rPr>
              <a:t>patcom@ieee.org </a:t>
            </a:r>
            <a:r>
              <a:rPr lang="en-US" sz="1200" b="1" dirty="0">
                <a:solidFill>
                  <a:srgbClr val="000099"/>
                </a:solidFill>
                <a:latin typeface="Arial" charset="0"/>
              </a:rPr>
              <a:t>or visit http://standards.ieee.org/about/sasb/patcom/index.html </a:t>
            </a:r>
          </a:p>
          <a:p>
            <a:pPr algn="ctr" eaLnBrk="0" hangingPunct="0">
              <a:lnSpc>
                <a:spcPct val="80000"/>
              </a:lnSpc>
              <a:spcBef>
                <a:spcPct val="20000"/>
              </a:spcBef>
              <a:spcAft>
                <a:spcPct val="40000"/>
              </a:spcAft>
              <a:buClr>
                <a:srgbClr val="CC3300"/>
              </a:buClr>
              <a:buSzPct val="50000"/>
            </a:pPr>
            <a:r>
              <a:rPr lang="en-US" sz="1200" b="1" dirty="0">
                <a:solidFill>
                  <a:srgbClr val="000099"/>
                </a:solidFill>
                <a:latin typeface="Arial" charset="0"/>
              </a:rPr>
              <a:t>See IEEE-SA Standards Board Operations Manual, clause 5.3.10 and “Promoting Competition and Innovation: </a:t>
            </a:r>
            <a:r>
              <a:rPr lang="en-US" sz="1200" b="1" dirty="0" smtClean="0">
                <a:solidFill>
                  <a:srgbClr val="000099"/>
                </a:solidFill>
                <a:latin typeface="Arial" charset="0"/>
              </a:rPr>
              <a:t>What </a:t>
            </a:r>
            <a:r>
              <a:rPr lang="en-US" sz="1200" b="1" dirty="0">
                <a:solidFill>
                  <a:srgbClr val="000099"/>
                </a:solidFill>
                <a:latin typeface="Arial" charset="0"/>
              </a:rPr>
              <a:t>You Need to Know about the IEEE Standards Association's Antitrust and Competition Policy” for </a:t>
            </a:r>
            <a:r>
              <a:rPr lang="en-US" sz="1200" b="1" dirty="0" smtClean="0">
                <a:solidFill>
                  <a:srgbClr val="000099"/>
                </a:solidFill>
                <a:latin typeface="Arial" charset="0"/>
              </a:rPr>
              <a:t>more </a:t>
            </a:r>
            <a:r>
              <a:rPr lang="en-US" sz="1200" b="1" dirty="0">
                <a:solidFill>
                  <a:srgbClr val="000099"/>
                </a:solidFill>
                <a:latin typeface="Arial" charset="0"/>
              </a:rPr>
              <a:t>details.</a:t>
            </a:r>
          </a:p>
          <a:p>
            <a:pPr algn="ctr" eaLnBrk="0" hangingPunct="0">
              <a:lnSpc>
                <a:spcPct val="80000"/>
              </a:lnSpc>
              <a:spcBef>
                <a:spcPct val="20000"/>
              </a:spcBef>
              <a:spcAft>
                <a:spcPct val="40000"/>
              </a:spcAft>
              <a:buClr>
                <a:srgbClr val="CC3300"/>
              </a:buClr>
              <a:buSzPct val="50000"/>
            </a:pPr>
            <a:r>
              <a:rPr lang="en-US" sz="1200" b="1" dirty="0">
                <a:solidFill>
                  <a:srgbClr val="000099"/>
                </a:solidFill>
                <a:latin typeface="Arial" charset="0"/>
              </a:rPr>
              <a:t>This slide set is available </a:t>
            </a:r>
            <a:r>
              <a:rPr lang="en-US" sz="1200" b="1" dirty="0" smtClean="0">
                <a:solidFill>
                  <a:srgbClr val="000099"/>
                </a:solidFill>
                <a:latin typeface="Arial" charset="0"/>
              </a:rPr>
              <a:t>at </a:t>
            </a:r>
            <a:r>
              <a:rPr lang="en-US" sz="1200" b="1" dirty="0">
                <a:solidFill>
                  <a:srgbClr val="000099"/>
                </a:solidFill>
                <a:latin typeface="Arial" charset="0"/>
              </a:rPr>
              <a:t>https://development.standards.ieee.org/myproject/Public/mytools/mob/slideset.ppt</a:t>
            </a:r>
            <a:endParaRPr lang="en-US" sz="500" b="1" dirty="0">
              <a:solidFill>
                <a:srgbClr val="000099"/>
              </a:solidFill>
              <a:latin typeface="Arial" charset="0"/>
            </a:endParaRPr>
          </a:p>
        </p:txBody>
      </p:sp>
      <p:sp>
        <p:nvSpPr>
          <p:cNvPr id="8" name="Date Placeholder 7"/>
          <p:cNvSpPr>
            <a:spLocks noGrp="1"/>
          </p:cNvSpPr>
          <p:nvPr>
            <p:ph type="dt" sz="quarter" idx="4294967295"/>
          </p:nvPr>
        </p:nvSpPr>
        <p:spPr>
          <a:xfrm>
            <a:off x="696912" y="333375"/>
            <a:ext cx="1512887" cy="276225"/>
          </a:xfrm>
          <a:prstGeom prst="rect">
            <a:avLst/>
          </a:prstGeom>
        </p:spPr>
        <p:txBody>
          <a:bodyPr/>
          <a:lstStyle/>
          <a:p>
            <a:pPr>
              <a:defRPr/>
            </a:pPr>
            <a:r>
              <a:rPr lang="en-US" smtClean="0"/>
              <a:t>October 2016</a:t>
            </a:r>
            <a:endParaRPr lang="en-US"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418796545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Discussion Items</a:t>
            </a:r>
          </a:p>
        </p:txBody>
      </p:sp>
      <p:sp>
        <p:nvSpPr>
          <p:cNvPr id="18435" name="Subtitle 7"/>
          <p:cNvSpPr>
            <a:spLocks noGrp="1"/>
          </p:cNvSpPr>
          <p:nvPr>
            <p:ph type="subTitle" idx="1"/>
          </p:nvPr>
        </p:nvSpPr>
        <p:spPr>
          <a:xfrm>
            <a:off x="1371600" y="3886200"/>
            <a:ext cx="6400800" cy="1981200"/>
          </a:xfrm>
        </p:spPr>
        <p:txBody>
          <a:bodyPr/>
          <a:lstStyle/>
          <a:p>
            <a:r>
              <a:rPr lang="en-US" altLang="en-US" sz="2000" b="0" dirty="0" smtClean="0"/>
              <a:t>ETSI Updates</a:t>
            </a:r>
          </a:p>
          <a:p>
            <a:r>
              <a:rPr lang="en-US" altLang="en-US" sz="2000" b="0" dirty="0" smtClean="0"/>
              <a:t>CPG PT-D Report</a:t>
            </a:r>
          </a:p>
          <a:p>
            <a:r>
              <a:rPr lang="en-US" altLang="en-US" sz="2000" b="0" dirty="0" smtClean="0"/>
              <a:t>RE Directive Concerns</a:t>
            </a:r>
            <a:endParaRPr lang="en-US" altLang="en-US" sz="2000" b="0" dirty="0"/>
          </a:p>
        </p:txBody>
      </p:sp>
      <p:sp>
        <p:nvSpPr>
          <p:cNvPr id="4" name="Date Placeholder 3"/>
          <p:cNvSpPr>
            <a:spLocks noGrp="1"/>
          </p:cNvSpPr>
          <p:nvPr>
            <p:ph type="dt" sz="quarter" idx="10"/>
          </p:nvPr>
        </p:nvSpPr>
        <p:spPr/>
        <p:txBody>
          <a:bodyPr/>
          <a:lstStyle/>
          <a:p>
            <a:pPr>
              <a:defRPr/>
            </a:pPr>
            <a:r>
              <a:rPr lang="en-US" smtClean="0"/>
              <a:t>October 2016</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5</a:t>
            </a:fld>
            <a:endParaRPr lang="en-GB"/>
          </a:p>
        </p:txBody>
      </p:sp>
    </p:spTree>
    <p:extLst>
      <p:ext uri="{BB962C8B-B14F-4D97-AF65-F5344CB8AC3E}">
        <p14:creationId xmlns:p14="http://schemas.microsoft.com/office/powerpoint/2010/main" val="31720039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ETSI Updates</a:t>
            </a:r>
            <a:endParaRPr lang="en-US" sz="3200" b="1" dirty="0"/>
          </a:p>
        </p:txBody>
      </p:sp>
      <p:sp>
        <p:nvSpPr>
          <p:cNvPr id="3" name="Content Placeholder 2"/>
          <p:cNvSpPr>
            <a:spLocks noGrp="1"/>
          </p:cNvSpPr>
          <p:nvPr>
            <p:ph idx="1"/>
          </p:nvPr>
        </p:nvSpPr>
        <p:spPr>
          <a:xfrm>
            <a:off x="685800" y="1601787"/>
            <a:ext cx="7770813" cy="4875213"/>
          </a:xfrm>
        </p:spPr>
        <p:txBody>
          <a:bodyPr>
            <a:noAutofit/>
          </a:bodyPr>
          <a:lstStyle/>
          <a:p>
            <a:pPr>
              <a:buFont typeface="Arial" panose="020B0604020202020204" pitchFamily="34" charset="0"/>
              <a:buChar char="•"/>
            </a:pPr>
            <a:r>
              <a:rPr lang="en-US" sz="2000" dirty="0" smtClean="0"/>
              <a:t>ERM TG11</a:t>
            </a:r>
          </a:p>
          <a:p>
            <a:pPr lvl="1">
              <a:buFont typeface="Arial" panose="020B0604020202020204" pitchFamily="34" charset="0"/>
              <a:buChar char="•"/>
            </a:pPr>
            <a:r>
              <a:rPr lang="en-US" sz="1800" b="1" dirty="0" smtClean="0"/>
              <a:t>EN300 328 (2.4 GHz band)</a:t>
            </a:r>
          </a:p>
          <a:p>
            <a:pPr lvl="2">
              <a:buFont typeface="Arial" panose="020B0604020202020204" pitchFamily="34" charset="0"/>
              <a:buChar char="•"/>
            </a:pPr>
            <a:r>
              <a:rPr lang="en-US" dirty="0" smtClean="0"/>
              <a:t>In final approval stage (NB review)</a:t>
            </a:r>
          </a:p>
          <a:p>
            <a:pPr lvl="2">
              <a:buFont typeface="Arial" panose="020B0604020202020204" pitchFamily="34" charset="0"/>
              <a:buChar char="•"/>
            </a:pPr>
            <a:r>
              <a:rPr lang="en-US" dirty="0" smtClean="0"/>
              <a:t>Will be published in December of March</a:t>
            </a:r>
          </a:p>
          <a:p>
            <a:pPr lvl="2">
              <a:buFont typeface="Arial" panose="020B0604020202020204" pitchFamily="34" charset="0"/>
              <a:buChar char="•"/>
            </a:pPr>
            <a:r>
              <a:rPr lang="en-US" dirty="0" smtClean="0"/>
              <a:t>Next version planning underway</a:t>
            </a:r>
          </a:p>
          <a:p>
            <a:pPr>
              <a:buFont typeface="Arial" panose="020B0604020202020204" pitchFamily="34" charset="0"/>
              <a:buChar char="•"/>
            </a:pPr>
            <a:r>
              <a:rPr lang="en-US" sz="2000" dirty="0" smtClean="0"/>
              <a:t>BRAN</a:t>
            </a:r>
          </a:p>
          <a:p>
            <a:pPr lvl="1">
              <a:buFont typeface="Arial" panose="020B0604020202020204" pitchFamily="34" charset="0"/>
              <a:buChar char="•"/>
            </a:pPr>
            <a:r>
              <a:rPr lang="en-US" b="1" dirty="0" smtClean="0"/>
              <a:t>EN 301 893 (5 GHz bands)</a:t>
            </a:r>
          </a:p>
          <a:p>
            <a:pPr lvl="2">
              <a:buFont typeface="Arial" panose="020B0604020202020204" pitchFamily="34" charset="0"/>
              <a:buChar char="•"/>
            </a:pPr>
            <a:r>
              <a:rPr lang="en-US" dirty="0" smtClean="0"/>
              <a:t>Test procedures still under discussion</a:t>
            </a:r>
          </a:p>
          <a:p>
            <a:pPr lvl="2">
              <a:buFont typeface="Arial" panose="020B0604020202020204" pitchFamily="34" charset="0"/>
              <a:buChar char="•"/>
            </a:pPr>
            <a:r>
              <a:rPr lang="en-US" dirty="0" smtClean="0"/>
              <a:t>Plan to complete and send to first ENAP stage end of November</a:t>
            </a:r>
          </a:p>
          <a:p>
            <a:pPr lvl="2">
              <a:buFont typeface="Arial" panose="020B0604020202020204" pitchFamily="34" charset="0"/>
              <a:buChar char="•"/>
            </a:pPr>
            <a:r>
              <a:rPr lang="en-US" dirty="0" smtClean="0"/>
              <a:t>Publication before RED deadline in doubt</a:t>
            </a:r>
          </a:p>
          <a:p>
            <a:pPr lvl="1">
              <a:buFont typeface="Arial" panose="020B0604020202020204" pitchFamily="34" charset="0"/>
              <a:buChar char="•"/>
            </a:pPr>
            <a:r>
              <a:rPr lang="en-US" b="1" dirty="0" smtClean="0"/>
              <a:t>EN 302 567 (60 GHz band)</a:t>
            </a:r>
          </a:p>
          <a:p>
            <a:pPr lvl="2">
              <a:buFont typeface="Arial" panose="020B0604020202020204" pitchFamily="34" charset="0"/>
              <a:buChar char="•"/>
            </a:pPr>
            <a:r>
              <a:rPr lang="en-US" dirty="0" smtClean="0"/>
              <a:t>In final editing</a:t>
            </a:r>
          </a:p>
          <a:p>
            <a:pPr lvl="2">
              <a:buFont typeface="Arial" panose="020B0604020202020204" pitchFamily="34" charset="0"/>
              <a:buChar char="•"/>
            </a:pPr>
            <a:r>
              <a:rPr lang="en-US" dirty="0" smtClean="0"/>
              <a:t>To be complete at November BRAN meeting</a:t>
            </a:r>
            <a:endParaRPr lang="en-US" dirty="0" smtClean="0"/>
          </a:p>
        </p:txBody>
      </p:sp>
      <p:sp>
        <p:nvSpPr>
          <p:cNvPr id="4" name="Date Placeholder 3"/>
          <p:cNvSpPr>
            <a:spLocks noGrp="1"/>
          </p:cNvSpPr>
          <p:nvPr>
            <p:ph type="dt" idx="15"/>
          </p:nvPr>
        </p:nvSpPr>
        <p:spPr/>
        <p:txBody>
          <a:bodyPr/>
          <a:lstStyle/>
          <a:p>
            <a:r>
              <a:rPr lang="en-US" smtClean="0"/>
              <a:t>October 2016</a:t>
            </a:r>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803407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CPG PT-D Report</a:t>
            </a:r>
            <a:endParaRPr lang="en-US" dirty="0"/>
          </a:p>
        </p:txBody>
      </p:sp>
      <p:sp>
        <p:nvSpPr>
          <p:cNvPr id="3" name="Content Placeholder 2"/>
          <p:cNvSpPr>
            <a:spLocks noGrp="1"/>
          </p:cNvSpPr>
          <p:nvPr>
            <p:ph idx="1"/>
          </p:nvPr>
        </p:nvSpPr>
        <p:spPr>
          <a:xfrm>
            <a:off x="501041" y="1894563"/>
            <a:ext cx="8229600" cy="4582437"/>
          </a:xfrm>
        </p:spPr>
        <p:txBody>
          <a:bodyPr/>
          <a:lstStyle/>
          <a:p>
            <a:pPr marL="0" indent="0"/>
            <a:r>
              <a:rPr lang="en-US" dirty="0"/>
              <a:t>Expected Outcomes from the First CPG-19 </a:t>
            </a:r>
            <a:r>
              <a:rPr lang="en-US" dirty="0" smtClean="0"/>
              <a:t>PT-D</a:t>
            </a:r>
          </a:p>
          <a:p>
            <a:pPr>
              <a:buFont typeface="Arial" panose="020B0604020202020204" pitchFamily="34" charset="0"/>
              <a:buChar char="•"/>
            </a:pPr>
            <a:r>
              <a:rPr lang="en-US" sz="2000" dirty="0" smtClean="0"/>
              <a:t>Tangible</a:t>
            </a:r>
            <a:endParaRPr lang="en-US" sz="2000" dirty="0"/>
          </a:p>
          <a:p>
            <a:pPr marL="800100" lvl="1" indent="-342900">
              <a:buFont typeface="Arial" panose="020B0604020202020204" pitchFamily="34" charset="0"/>
              <a:buChar char="•"/>
            </a:pPr>
            <a:r>
              <a:rPr lang="en-US" dirty="0">
                <a:solidFill>
                  <a:schemeClr val="tx1"/>
                </a:solidFill>
              </a:rPr>
              <a:t>PT-D Chairman’s </a:t>
            </a:r>
            <a:r>
              <a:rPr lang="en-US" dirty="0">
                <a:solidFill>
                  <a:schemeClr val="tx1"/>
                </a:solidFill>
              </a:rPr>
              <a:t>Report to WP5A</a:t>
            </a:r>
          </a:p>
          <a:p>
            <a:pPr marL="800100" lvl="1" indent="-342900">
              <a:buFont typeface="Arial" panose="020B0604020202020204" pitchFamily="34" charset="0"/>
              <a:buChar char="•"/>
            </a:pPr>
            <a:r>
              <a:rPr lang="en-US" dirty="0">
                <a:solidFill>
                  <a:schemeClr val="tx1"/>
                </a:solidFill>
              </a:rPr>
              <a:t>“CEPT Briefs” for each of the agenda items</a:t>
            </a:r>
          </a:p>
          <a:p>
            <a:pPr marL="1200150" lvl="2" indent="-285750">
              <a:buFont typeface="Arial" panose="020B0604020202020204" pitchFamily="34" charset="0"/>
              <a:buChar char="•"/>
            </a:pPr>
            <a:r>
              <a:rPr lang="en-US" dirty="0">
                <a:solidFill>
                  <a:schemeClr val="tx1"/>
                </a:solidFill>
              </a:rPr>
              <a:t>Preliminary positions</a:t>
            </a:r>
          </a:p>
          <a:p>
            <a:pPr>
              <a:buFont typeface="Arial" panose="020B0604020202020204" pitchFamily="34" charset="0"/>
              <a:buChar char="•"/>
            </a:pPr>
            <a:r>
              <a:rPr lang="en-US" sz="2000" dirty="0"/>
              <a:t>Intangible</a:t>
            </a:r>
          </a:p>
          <a:p>
            <a:pPr lvl="1">
              <a:buFont typeface="Arial" panose="020B0604020202020204" pitchFamily="34" charset="0"/>
              <a:buChar char="•"/>
            </a:pPr>
            <a:r>
              <a:rPr lang="en-US" sz="1800" dirty="0">
                <a:solidFill>
                  <a:schemeClr val="tx1"/>
                </a:solidFill>
              </a:rPr>
              <a:t>An understanding of the National Administrations’ positions</a:t>
            </a:r>
          </a:p>
          <a:p>
            <a:pPr lvl="1">
              <a:buFont typeface="Arial" panose="020B0604020202020204" pitchFamily="34" charset="0"/>
              <a:buChar char="•"/>
            </a:pPr>
            <a:r>
              <a:rPr lang="en-US" sz="1800" dirty="0">
                <a:solidFill>
                  <a:schemeClr val="tx1"/>
                </a:solidFill>
              </a:rPr>
              <a:t>Alignment of sides on the issues</a:t>
            </a:r>
          </a:p>
          <a:p>
            <a:pPr marL="1200150" lvl="2" indent="-285750">
              <a:buFont typeface="Arial" panose="020B0604020202020204" pitchFamily="34" charset="0"/>
              <a:buChar char="•"/>
            </a:pPr>
            <a:r>
              <a:rPr lang="en-US" dirty="0" smtClean="0">
                <a:solidFill>
                  <a:schemeClr val="tx1"/>
                </a:solidFill>
              </a:rPr>
              <a:t>Anti-RLAN</a:t>
            </a:r>
          </a:p>
          <a:p>
            <a:pPr marL="1200150" lvl="2" indent="-285750">
              <a:buFont typeface="Arial" panose="020B0604020202020204" pitchFamily="34" charset="0"/>
              <a:buChar char="•"/>
            </a:pPr>
            <a:r>
              <a:rPr lang="en-US" dirty="0" smtClean="0">
                <a:solidFill>
                  <a:schemeClr val="tx1"/>
                </a:solidFill>
              </a:rPr>
              <a:t>Pro-RLAN</a:t>
            </a:r>
          </a:p>
          <a:p>
            <a:pPr marL="1200150" lvl="2" indent="-285750">
              <a:buFont typeface="Arial" panose="020B0604020202020204" pitchFamily="34" charset="0"/>
              <a:buChar char="•"/>
            </a:pPr>
            <a:r>
              <a:rPr lang="en-US" dirty="0" smtClean="0">
                <a:solidFill>
                  <a:schemeClr val="tx1"/>
                </a:solidFill>
              </a:rPr>
              <a:t>Apparent neutrals</a:t>
            </a:r>
          </a:p>
          <a:p>
            <a:pPr lvl="1">
              <a:buFont typeface="Arial" panose="020B0604020202020204" pitchFamily="34" charset="0"/>
              <a:buChar char="•"/>
            </a:pPr>
            <a:r>
              <a:rPr lang="en-US" sz="1800" dirty="0">
                <a:solidFill>
                  <a:schemeClr val="tx1"/>
                </a:solidFill>
              </a:rPr>
              <a:t>Introduction of the debating points that we will have to be able to counter</a:t>
            </a:r>
          </a:p>
          <a:p>
            <a:pPr lvl="1">
              <a:buFont typeface="Arial" panose="020B0604020202020204" pitchFamily="34" charset="0"/>
              <a:buChar char="•"/>
            </a:pPr>
            <a:r>
              <a:rPr lang="en-US" sz="1800" dirty="0">
                <a:solidFill>
                  <a:schemeClr val="tx1"/>
                </a:solidFill>
              </a:rPr>
              <a:t>Basis for preparation for the next meetings</a:t>
            </a:r>
          </a:p>
          <a:p>
            <a:pPr lvl="1"/>
            <a:endParaRPr lang="en-US" dirty="0" smtClean="0"/>
          </a:p>
        </p:txBody>
      </p:sp>
      <p:sp>
        <p:nvSpPr>
          <p:cNvPr id="4" name="Date Placeholder 3"/>
          <p:cNvSpPr>
            <a:spLocks noGrp="1"/>
          </p:cNvSpPr>
          <p:nvPr>
            <p:ph type="dt" idx="15"/>
          </p:nvPr>
        </p:nvSpPr>
        <p:spPr/>
        <p:txBody>
          <a:bodyPr/>
          <a:lstStyle/>
          <a:p>
            <a:r>
              <a:rPr lang="en-US" smtClean="0"/>
              <a:t>October 2016</a:t>
            </a:r>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8025867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 1.16 Preliminary Positions Adopted</a:t>
            </a:r>
            <a:endParaRPr lang="en-US" dirty="0"/>
          </a:p>
        </p:txBody>
      </p:sp>
      <p:sp>
        <p:nvSpPr>
          <p:cNvPr id="3" name="Content Placeholder 2"/>
          <p:cNvSpPr>
            <a:spLocks noGrp="1"/>
          </p:cNvSpPr>
          <p:nvPr>
            <p:ph idx="1"/>
          </p:nvPr>
        </p:nvSpPr>
        <p:spPr>
          <a:xfrm>
            <a:off x="501041" y="1894563"/>
            <a:ext cx="8229600" cy="4506237"/>
          </a:xfrm>
        </p:spPr>
        <p:txBody>
          <a:bodyPr/>
          <a:lstStyle/>
          <a:p>
            <a:pPr>
              <a:buFont typeface="Arial" panose="020B0604020202020204" pitchFamily="34" charset="0"/>
              <a:buChar char="•"/>
            </a:pPr>
            <a:r>
              <a:rPr lang="en-GB" sz="1600" dirty="0">
                <a:solidFill>
                  <a:schemeClr val="tx1"/>
                </a:solidFill>
              </a:rPr>
              <a:t>5150-5350 </a:t>
            </a:r>
            <a:r>
              <a:rPr lang="en-GB" sz="1600" dirty="0">
                <a:solidFill>
                  <a:schemeClr val="tx1"/>
                </a:solidFill>
              </a:rPr>
              <a:t>MHz band: </a:t>
            </a:r>
            <a:r>
              <a:rPr lang="en-GB" sz="1600" b="0" dirty="0">
                <a:solidFill>
                  <a:schemeClr val="tx1"/>
                </a:solidFill>
              </a:rPr>
              <a:t>“CEPT would support relaxing the access conditions applicable to WAS/RLANs, if results of studies show that sharing and compatibility can be achieved with EESS, radars, MSS feeder links, aeronautical </a:t>
            </a:r>
            <a:r>
              <a:rPr lang="en-GB" sz="1600" b="0" dirty="0" err="1">
                <a:solidFill>
                  <a:schemeClr val="tx1"/>
                </a:solidFill>
              </a:rPr>
              <a:t>radionavigation</a:t>
            </a:r>
            <a:r>
              <a:rPr lang="en-GB" sz="1600" b="0" dirty="0">
                <a:solidFill>
                  <a:schemeClr val="tx1"/>
                </a:solidFill>
              </a:rPr>
              <a:t> and aeronautical telemetry (see RR footnote 5.446C</a:t>
            </a:r>
            <a:r>
              <a:rPr lang="en-GB" sz="1600" b="0" dirty="0">
                <a:solidFill>
                  <a:schemeClr val="tx1"/>
                </a:solidFill>
              </a:rPr>
              <a:t>)”</a:t>
            </a:r>
            <a:endParaRPr lang="en-GB" sz="1600" b="0" dirty="0">
              <a:solidFill>
                <a:schemeClr val="tx1"/>
              </a:solidFill>
            </a:endParaRPr>
          </a:p>
          <a:p>
            <a:pPr>
              <a:buFont typeface="Arial" panose="020B0604020202020204" pitchFamily="34" charset="0"/>
              <a:buChar char="•"/>
            </a:pPr>
            <a:r>
              <a:rPr lang="en-GB" sz="1600" dirty="0">
                <a:solidFill>
                  <a:schemeClr val="tx1"/>
                </a:solidFill>
              </a:rPr>
              <a:t>5350-5470 MHz band</a:t>
            </a:r>
            <a:r>
              <a:rPr lang="en-GB" sz="1600" b="0" dirty="0">
                <a:solidFill>
                  <a:schemeClr val="tx1"/>
                </a:solidFill>
              </a:rPr>
              <a:t>: “CEPT opposes any new allocation to the mobile service with a view to accommodating WAS/RLAN use unless the mitigation techniques (such as DFS for radars) can be shown to provide co-existence with EESS (all types of sensors) and compatibility with all radio determination systems (including Meteorological Radars), taking into account their feasibility (including real implementation at international level) and effectiveness</a:t>
            </a:r>
            <a:r>
              <a:rPr lang="en-GB" sz="1600" b="0" dirty="0">
                <a:solidFill>
                  <a:schemeClr val="tx1"/>
                </a:solidFill>
              </a:rPr>
              <a:t>”</a:t>
            </a:r>
            <a:endParaRPr lang="en-GB" sz="1600" b="0" dirty="0">
              <a:solidFill>
                <a:schemeClr val="tx1"/>
              </a:solidFill>
            </a:endParaRPr>
          </a:p>
          <a:p>
            <a:pPr>
              <a:buFont typeface="Arial" panose="020B0604020202020204" pitchFamily="34" charset="0"/>
              <a:buChar char="•"/>
            </a:pPr>
            <a:r>
              <a:rPr lang="en-GB" sz="1600" dirty="0">
                <a:solidFill>
                  <a:schemeClr val="tx1"/>
                </a:solidFill>
                <a:ea typeface="Calibri" panose="020F0502020204030204" pitchFamily="34" charset="0"/>
                <a:cs typeface="Times New Roman" panose="02020603050405020304" pitchFamily="18" charset="0"/>
              </a:rPr>
              <a:t>5725-5850 MHz band: </a:t>
            </a:r>
            <a:r>
              <a:rPr lang="en-GB" sz="1600" b="0" dirty="0">
                <a:solidFill>
                  <a:schemeClr val="tx1"/>
                </a:solidFill>
                <a:ea typeface="Calibri" panose="020F0502020204030204" pitchFamily="34" charset="0"/>
                <a:cs typeface="Times New Roman" panose="02020603050405020304" pitchFamily="18" charset="0"/>
              </a:rPr>
              <a:t>“CEPT would support a new mobile allocation to accommodate WAS/RLANs use if sharing and compatibility studies can demonstrate the effectiveness of new proposed interference mitigation techniques to ensure the protection of radars, fixed service (see RR footnote 5.455) [road-tolling systems] and FSS uplinks</a:t>
            </a:r>
            <a:r>
              <a:rPr lang="en-GB" sz="1600" b="0" dirty="0">
                <a:solidFill>
                  <a:schemeClr val="tx1"/>
                </a:solidFill>
                <a:ea typeface="Calibri" panose="020F0502020204030204" pitchFamily="34" charset="0"/>
                <a:cs typeface="Times New Roman" panose="02020603050405020304" pitchFamily="18" charset="0"/>
              </a:rPr>
              <a:t>”</a:t>
            </a:r>
            <a:endParaRPr lang="en-GB" sz="1600" b="0" dirty="0">
              <a:solidFill>
                <a:schemeClr val="tx1"/>
              </a:solidFill>
              <a:ea typeface="Calibri" panose="020F0502020204030204" pitchFamily="34" charset="0"/>
              <a:cs typeface="Times New Roman" panose="02020603050405020304" pitchFamily="18" charset="0"/>
            </a:endParaRPr>
          </a:p>
          <a:p>
            <a:pPr>
              <a:buFont typeface="Arial" panose="020B0604020202020204" pitchFamily="34" charset="0"/>
              <a:buChar char="•"/>
            </a:pPr>
            <a:r>
              <a:rPr lang="en-GB" sz="1600" dirty="0">
                <a:solidFill>
                  <a:schemeClr val="tx1"/>
                </a:solidFill>
              </a:rPr>
              <a:t>5850-5925 MHz band: </a:t>
            </a:r>
            <a:r>
              <a:rPr lang="en-GB" sz="1600" b="0" dirty="0">
                <a:solidFill>
                  <a:schemeClr val="tx1"/>
                </a:solidFill>
              </a:rPr>
              <a:t>“CEPT is still in discussion over its initial preliminary position for this band, taking into account the need to not impose any additional constraints on existing services such as FSS and mobile service and its applications”</a:t>
            </a:r>
          </a:p>
          <a:p>
            <a:endParaRPr lang="en-US" dirty="0"/>
          </a:p>
        </p:txBody>
      </p:sp>
      <p:sp>
        <p:nvSpPr>
          <p:cNvPr id="4" name="Date Placeholder 3"/>
          <p:cNvSpPr>
            <a:spLocks noGrp="1"/>
          </p:cNvSpPr>
          <p:nvPr>
            <p:ph type="dt" idx="15"/>
          </p:nvPr>
        </p:nvSpPr>
        <p:spPr/>
        <p:txBody>
          <a:bodyPr/>
          <a:lstStyle/>
          <a:p>
            <a:r>
              <a:rPr lang="en-US" smtClean="0"/>
              <a:t>October 2016</a:t>
            </a:r>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85936333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Pertinent Agenda Items</a:t>
            </a:r>
            <a:endParaRPr lang="en-US" dirty="0"/>
          </a:p>
        </p:txBody>
      </p:sp>
      <p:sp>
        <p:nvSpPr>
          <p:cNvPr id="3" name="Content Placeholder 2"/>
          <p:cNvSpPr>
            <a:spLocks noGrp="1"/>
          </p:cNvSpPr>
          <p:nvPr>
            <p:ph idx="1"/>
          </p:nvPr>
        </p:nvSpPr>
        <p:spPr>
          <a:xfrm>
            <a:off x="685800" y="1981200"/>
            <a:ext cx="7770813" cy="4343400"/>
          </a:xfrm>
        </p:spPr>
        <p:txBody>
          <a:bodyPr/>
          <a:lstStyle/>
          <a:p>
            <a:pPr>
              <a:buFont typeface="Arial" panose="020B0604020202020204" pitchFamily="34" charset="0"/>
              <a:buChar char="•"/>
            </a:pPr>
            <a:r>
              <a:rPr lang="en-US" sz="1800" dirty="0"/>
              <a:t>On WRC-19 Agenda item 1.12 (spectrum for ITS), CEPT CPG PT-D adopted following preliminary positions:</a:t>
            </a:r>
          </a:p>
          <a:p>
            <a:pPr lvl="1">
              <a:buFont typeface="Arial" panose="020B0604020202020204" pitchFamily="34" charset="0"/>
              <a:buChar char="•"/>
            </a:pPr>
            <a:r>
              <a:rPr lang="en-GB" sz="1600" dirty="0">
                <a:solidFill>
                  <a:schemeClr val="tx1"/>
                </a:solidFill>
              </a:rPr>
              <a:t>use of the bands 5855 - 5925 MHz for ITS should be investigated further with the view to a possible harmonization measure at ITU level, noting that ITS is allocated under the primary mobile service within CEPT on a non-exclusive basis and ITS devices cannot claim protection from FSS earth stations; </a:t>
            </a:r>
            <a:endParaRPr lang="en-US" sz="1600" dirty="0">
              <a:solidFill>
                <a:schemeClr val="tx1"/>
              </a:solidFill>
            </a:endParaRPr>
          </a:p>
          <a:p>
            <a:pPr lvl="1">
              <a:buFont typeface="Arial" panose="020B0604020202020204" pitchFamily="34" charset="0"/>
              <a:buChar char="•"/>
            </a:pPr>
            <a:r>
              <a:rPr lang="en-GB" sz="1600" dirty="0">
                <a:solidFill>
                  <a:schemeClr val="tx1"/>
                </a:solidFill>
              </a:rPr>
              <a:t>use of the bands 63 - 64 GHz for ITS should be investigated further with the view to a possible harmonization measure at ITU level, noting that ITS is allocated under the primary mobile service within CEPT and that ITS devices cannot claim protection from Radiolocation systems</a:t>
            </a:r>
          </a:p>
          <a:p>
            <a:pPr lvl="1">
              <a:buFont typeface="Arial" panose="020B0604020202020204" pitchFamily="34" charset="0"/>
              <a:buChar char="•"/>
            </a:pPr>
            <a:r>
              <a:rPr lang="en-GB" sz="1600" dirty="0">
                <a:solidFill>
                  <a:schemeClr val="tx1"/>
                </a:solidFill>
              </a:rPr>
              <a:t>development of ITS should not impose additional constraints on incumbent services to which these bands of radio frequencies have been </a:t>
            </a:r>
            <a:r>
              <a:rPr lang="en-GB" sz="1600" dirty="0">
                <a:solidFill>
                  <a:schemeClr val="tx1"/>
                </a:solidFill>
              </a:rPr>
              <a:t>allocated</a:t>
            </a:r>
            <a:endParaRPr lang="en-GB" sz="1600" dirty="0">
              <a:solidFill>
                <a:schemeClr val="tx1"/>
              </a:solidFill>
            </a:endParaRPr>
          </a:p>
          <a:p>
            <a:pPr>
              <a:buFont typeface="Arial" panose="020B0604020202020204" pitchFamily="34" charset="0"/>
              <a:buChar char="•"/>
            </a:pPr>
            <a:r>
              <a:rPr lang="en-US" sz="1800" dirty="0"/>
              <a:t>On WRC-19 Agenda item 9.1.5, CEPT CPG PT-D adopted following preliminary positions:</a:t>
            </a:r>
          </a:p>
          <a:p>
            <a:pPr lvl="1">
              <a:buFont typeface="Arial" panose="020B0604020202020204" pitchFamily="34" charset="0"/>
              <a:buChar char="•"/>
            </a:pPr>
            <a:r>
              <a:rPr lang="en-US" sz="1600" dirty="0">
                <a:solidFill>
                  <a:schemeClr val="tx1"/>
                </a:solidFill>
              </a:rPr>
              <a:t>no substantive agreement towards CEPT position</a:t>
            </a:r>
          </a:p>
          <a:p>
            <a:endParaRPr lang="en-US" dirty="0"/>
          </a:p>
        </p:txBody>
      </p:sp>
      <p:sp>
        <p:nvSpPr>
          <p:cNvPr id="4" name="Date Placeholder 3"/>
          <p:cNvSpPr>
            <a:spLocks noGrp="1"/>
          </p:cNvSpPr>
          <p:nvPr>
            <p:ph type="dt" idx="15"/>
          </p:nvPr>
        </p:nvSpPr>
        <p:spPr/>
        <p:txBody>
          <a:bodyPr/>
          <a:lstStyle/>
          <a:p>
            <a:r>
              <a:rPr lang="en-US" smtClean="0"/>
              <a:t>October 2016</a:t>
            </a:r>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40255507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6269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22001</TotalTime>
  <Words>1312</Words>
  <Application>Microsoft Office PowerPoint</Application>
  <PresentationFormat>On-screen Show (4:3)</PresentationFormat>
  <Paragraphs>147</Paragraphs>
  <Slides>13</Slides>
  <Notes>3</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4" baseType="lpstr">
      <vt:lpstr>Arial Unicode MS</vt:lpstr>
      <vt:lpstr>MS Gothic</vt:lpstr>
      <vt:lpstr>ＭＳ Ｐゴシック</vt:lpstr>
      <vt:lpstr>Arial</vt:lpstr>
      <vt:lpstr>Calibri</vt:lpstr>
      <vt:lpstr>Helvetica</vt:lpstr>
      <vt:lpstr>Monotype Sorts</vt:lpstr>
      <vt:lpstr>Times New Roman</vt:lpstr>
      <vt:lpstr>Wingdings</vt:lpstr>
      <vt:lpstr>Office Theme</vt:lpstr>
      <vt:lpstr>Document</vt:lpstr>
      <vt:lpstr>IEEE 802.18 RR-TAG Teleconference Plan and Agenda</vt:lpstr>
      <vt:lpstr>Agenda</vt:lpstr>
      <vt:lpstr>Administrative Items</vt:lpstr>
      <vt:lpstr>Other Guidelines for IEEE WG Meetings</vt:lpstr>
      <vt:lpstr>Discussion Items</vt:lpstr>
      <vt:lpstr>ETSI Updates</vt:lpstr>
      <vt:lpstr>CPG PT-D Report</vt:lpstr>
      <vt:lpstr>Agenda Item 1.16 Preliminary Positions Adopted</vt:lpstr>
      <vt:lpstr>Other Pertinent Agenda Items</vt:lpstr>
      <vt:lpstr>Other Observations</vt:lpstr>
      <vt:lpstr>RE Directive Concerns</vt:lpstr>
      <vt:lpstr>Actions Required</vt:lpstr>
      <vt:lpstr>Any Other Business</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Kennedy, Rich</cp:lastModifiedBy>
  <cp:revision>118</cp:revision>
  <cp:lastPrinted>1601-01-01T00:00:00Z</cp:lastPrinted>
  <dcterms:created xsi:type="dcterms:W3CDTF">2016-03-03T14:54:45Z</dcterms:created>
  <dcterms:modified xsi:type="dcterms:W3CDTF">2016-10-05T17:52:04Z</dcterms:modified>
</cp:coreProperties>
</file>