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67" r:id="rId4"/>
    <p:sldId id="269" r:id="rId5"/>
    <p:sldId id="288" r:id="rId6"/>
    <p:sldId id="305" r:id="rId7"/>
    <p:sldId id="318" r:id="rId8"/>
    <p:sldId id="307" r:id="rId9"/>
    <p:sldId id="319" r:id="rId10"/>
    <p:sldId id="320" r:id="rId11"/>
    <p:sldId id="276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661" autoAdjust="0"/>
    <p:restoredTop sz="94660"/>
  </p:normalViewPr>
  <p:slideViewPr>
    <p:cSldViewPr>
      <p:cViewPr varScale="1">
        <p:scale>
          <a:sx n="104" d="100"/>
          <a:sy n="104" d="100"/>
        </p:scale>
        <p:origin x="130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59188" y="8985250"/>
            <a:ext cx="762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01AFAD5-CDC2-DB40-B20A-75D0C86F2D8D}" type="slidenum">
              <a:rPr lang="en-US"/>
              <a:pPr/>
              <a:t>4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691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41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August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August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Rich Kennedy, HP Enterprise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Agenda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802.18-16/0070r1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72-01-0000-proposed-modifications-to-ieee-802-18-16-0064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resources/antitrust-guidelines.pdf" TargetMode="External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://www.ieee.org/portal/cms_docs/about/CoE_poster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6/18-16-0067-00-0000-fcc-16-89-fnprm-response.pp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6/18-16-0072-00-0000-proposed-modifications-to-ieee-802-18-16-0064.docx" TargetMode="External"/><Relationship Id="rId2" Type="http://schemas.openxmlformats.org/officeDocument/2006/relationships/hyperlink" Target="https://mentor.ieee.org/802.18/dcn/16/18-16-0064-00-0000-proposed-contribution-to-itu-r-wp-5a-rlan-protection-in-66-76-ghz-band-under-resolution-238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802.18 RR-TAG</a:t>
            </a:r>
            <a:r>
              <a:rPr lang="en-US" dirty="0">
                <a:latin typeface="Times New Roman" charset="0"/>
              </a:rPr>
              <a:t/>
            </a:r>
            <a:br>
              <a:rPr lang="en-US" dirty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Teleconference Plan and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3968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2016-08-25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41994"/>
              </p:ext>
            </p:extLst>
          </p:nvPr>
        </p:nvGraphicFramePr>
        <p:xfrm>
          <a:off x="518319" y="3609975"/>
          <a:ext cx="8107362" cy="248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" name="Document" r:id="rId4" imgW="8253180" imgH="2531134" progId="Word.Document.8">
                  <p:embed/>
                </p:oleObj>
              </mc:Choice>
              <mc:Fallback>
                <p:oleObj name="Document" r:id="rId4" imgW="8253180" imgH="253113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319" y="3609975"/>
                        <a:ext cx="8107362" cy="248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Approve </a:t>
            </a:r>
            <a:r>
              <a:rPr lang="en-US" dirty="0" smtClean="0"/>
              <a:t>document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mentor.ieee.org/802.18/dcn/16/18-16-0072-01-0000-proposed-modifications-to-ieee-802-18-16-0064.docx</a:t>
            </a:r>
            <a:r>
              <a:rPr lang="en-US" dirty="0" smtClean="0"/>
              <a:t>, </a:t>
            </a:r>
            <a:r>
              <a:rPr lang="en-US" dirty="0" smtClean="0"/>
              <a:t>and send to the EC for review, approval and submittal to </a:t>
            </a:r>
            <a:r>
              <a:rPr lang="en-US" dirty="0" smtClean="0"/>
              <a:t>WP5A, granting the 802.18 Chair and the ITU-R Liaison editorial privileges.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Moved </a:t>
            </a:r>
            <a:r>
              <a:rPr lang="en-US" dirty="0" smtClean="0"/>
              <a:t>by</a:t>
            </a:r>
            <a:r>
              <a:rPr lang="en-US" dirty="0" smtClean="0"/>
              <a:t>: Hassan Yaghoobi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Seconded by</a:t>
            </a:r>
            <a:r>
              <a:rPr lang="en-US" dirty="0" smtClean="0"/>
              <a:t>: Mike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Discussion?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Vote</a:t>
            </a:r>
            <a:r>
              <a:rPr lang="en-US" dirty="0" smtClean="0"/>
              <a:t>: Unanimous consent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0505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Any Other Business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Next meeting: </a:t>
            </a:r>
            <a:r>
              <a:rPr lang="en-US" b="0" dirty="0" smtClean="0"/>
              <a:t>September 1</a:t>
            </a:r>
            <a:r>
              <a:rPr lang="en-US" b="0" baseline="30000" dirty="0" smtClean="0"/>
              <a:t>st</a:t>
            </a:r>
            <a:r>
              <a:rPr lang="en-US" b="0" dirty="0" smtClean="0"/>
              <a:t> at </a:t>
            </a:r>
            <a:r>
              <a:rPr lang="en-US" b="0" dirty="0" smtClean="0"/>
              <a:t>3:00pm ET.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376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Review </a:t>
            </a:r>
            <a:r>
              <a:rPr lang="en-US" altLang="en-US" dirty="0"/>
              <a:t>and approve the </a:t>
            </a:r>
            <a:r>
              <a:rPr lang="en-US" altLang="en-US" dirty="0" smtClean="0"/>
              <a:t>agenda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Discussion items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Regulatory work in progress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/>
              <a:t>Actions required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/>
              <a:t>FCC 16-89 </a:t>
            </a:r>
            <a:r>
              <a:rPr lang="en-US" altLang="en-US" dirty="0" err="1"/>
              <a:t>mmWave</a:t>
            </a:r>
            <a:r>
              <a:rPr lang="en-US" altLang="en-US" dirty="0"/>
              <a:t> </a:t>
            </a:r>
            <a:r>
              <a:rPr lang="en-US" altLang="en-US" dirty="0" smtClean="0"/>
              <a:t>FNPRM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/>
              <a:t>WP5A liaison</a:t>
            </a:r>
            <a:endParaRPr lang="en-US" altLang="en-US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AOB </a:t>
            </a:r>
            <a:r>
              <a:rPr lang="en-US" altLang="en-US" dirty="0"/>
              <a:t>and </a:t>
            </a:r>
            <a:r>
              <a:rPr lang="en-US" altLang="en-US" dirty="0" smtClean="0"/>
              <a:t>Adjourn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10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Times New Roman" charset="0"/>
              </a:rPr>
              <a:t>Administrative Items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Required notices</a:t>
            </a:r>
          </a:p>
          <a:p>
            <a:pPr lvl="1">
              <a:defRPr/>
            </a:pPr>
            <a:r>
              <a:rPr lang="en-US" sz="1800" kern="1600" spc="-100" dirty="0" smtClean="0"/>
              <a:t>Affiliation FAQ - </a:t>
            </a:r>
            <a:r>
              <a:rPr lang="en-US" sz="1800" u="sng" kern="1600" spc="-100" dirty="0">
                <a:hlinkClick r:id="rId2"/>
              </a:rPr>
              <a:t>http://standards.ieee.org/faqs/affiliationFAQ.html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Anti-Trust FAQ - </a:t>
            </a:r>
            <a:r>
              <a:rPr lang="en-US" sz="1800" u="sng" kern="1600" spc="-100" dirty="0" smtClean="0">
                <a:hlinkClick r:id="rId3"/>
              </a:rPr>
              <a:t>http://standards.ieee.org/resources/antitrust-guidelines.pdf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Ethics - </a:t>
            </a:r>
            <a:r>
              <a:rPr lang="en-US" sz="1800" u="sng" kern="1600" spc="-100" dirty="0" smtClean="0">
                <a:hlinkClick r:id="rId4"/>
              </a:rPr>
              <a:t>http://www.ieee.org/portal/cms_docs/about/CoE_poster.pdf</a:t>
            </a:r>
            <a:endParaRPr lang="en-US" sz="1800" kern="1600" spc="-100" dirty="0" smtClean="0"/>
          </a:p>
          <a:p>
            <a:pPr lvl="1">
              <a:defRPr/>
            </a:pPr>
            <a:r>
              <a:rPr lang="en-US" sz="1800" kern="1600" spc="-100" dirty="0" smtClean="0"/>
              <a:t>IEEE 802 Policies and Procedures - </a:t>
            </a:r>
            <a:r>
              <a:rPr lang="en-US" sz="1800" u="sng" kern="1600" spc="-100" dirty="0">
                <a:hlinkClick r:id="rId5"/>
              </a:rPr>
              <a:t>http://www.ieee802.org/devdocs.shtml</a:t>
            </a:r>
            <a:r>
              <a:rPr lang="en-US" sz="1800" u="sng" kern="1600" spc="-100" dirty="0"/>
              <a:t> </a:t>
            </a:r>
            <a:endParaRPr lang="en-US" sz="1800" b="1" spc="-100" dirty="0" smtClean="0"/>
          </a:p>
          <a:p>
            <a:pPr eaLnBrk="1" hangingPunct="1">
              <a:defRPr/>
            </a:pPr>
            <a:r>
              <a:rPr lang="en-US" sz="2000" dirty="0" smtClean="0">
                <a:ea typeface="+mn-ea"/>
                <a:cs typeface="+mn-cs"/>
              </a:rPr>
              <a:t>Officers</a:t>
            </a:r>
          </a:p>
          <a:p>
            <a:pPr lvl="1" eaLnBrk="1" hangingPunct="1">
              <a:defRPr/>
            </a:pPr>
            <a:r>
              <a:rPr lang="en-US" sz="1800" dirty="0" smtClean="0"/>
              <a:t>Chair is Rich Kennedy (HP Enterprise)</a:t>
            </a:r>
          </a:p>
          <a:p>
            <a:pPr lvl="1" eaLnBrk="1" hangingPunct="1">
              <a:defRPr/>
            </a:pPr>
            <a:r>
              <a:rPr lang="en-US" sz="1800" dirty="0" smtClean="0"/>
              <a:t>Vice-chair is Jay Holcomb (</a:t>
            </a:r>
            <a:r>
              <a:rPr lang="en-US" sz="1800" dirty="0" err="1" smtClean="0"/>
              <a:t>Itron</a:t>
            </a:r>
            <a:r>
              <a:rPr lang="en-US" sz="1800" dirty="0" smtClean="0"/>
              <a:t>)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8662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609600"/>
            <a:ext cx="8458200" cy="990600"/>
          </a:xfrm>
        </p:spPr>
        <p:txBody>
          <a:bodyPr/>
          <a:lstStyle/>
          <a:p>
            <a:r>
              <a:rPr lang="en-US" sz="3600" dirty="0">
                <a:latin typeface="Times New Roman" charset="0"/>
              </a:rPr>
              <a:t>Other Guidelines for IEEE WG Meetings</a:t>
            </a:r>
          </a:p>
        </p:txBody>
      </p:sp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0" hangingPunct="0"/>
            <a:endParaRPr lang="en-GB" b="1" u="sng">
              <a:solidFill>
                <a:srgbClr val="000099"/>
              </a:solidFill>
              <a:latin typeface="Helvetica" charset="0"/>
            </a:endParaRP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479425" y="1752600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0188" indent="-230188" eaLnBrk="0" hangingPunct="0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charset="0"/>
              <a:buChar char="l"/>
            </a:pPr>
            <a:endParaRPr lang="en-US" sz="700" u="sng" dirty="0" smtClean="0">
              <a:solidFill>
                <a:srgbClr val="FF0000"/>
              </a:solidFill>
              <a:latin typeface="Arial" charset="0"/>
            </a:endParaRP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q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All IEEE-SA standards meetings shall be conducted in compliance with all </a:t>
            </a:r>
            <a:r>
              <a:rPr lang="en-US" sz="1600" b="1" dirty="0" smtClean="0">
                <a:solidFill>
                  <a:srgbClr val="000099"/>
                </a:solidFill>
                <a:latin typeface="Arial" charset="0"/>
              </a:rPr>
              <a:t>applicable </a:t>
            </a: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laws, including antitrust and competition laws.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the interpretation, validity, or essentiality of patents/patent claims. 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discuss specific license rates, terms, or conditions.</a:t>
            </a:r>
          </a:p>
          <a:p>
            <a:pPr marL="742950" lvl="1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Relative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costs, including licensing costs of essential patent claims, of different technical approaches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may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be discussed in standards development meetings. </a:t>
            </a:r>
          </a:p>
          <a:p>
            <a:pPr marL="1200150" lvl="2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Technical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considerations remain primary focus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or engage in the fixing of product prices, allocation of customers, </a:t>
            </a: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or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division of sales markets.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discuss the status or substance of ongoing or threatened litigation.</a:t>
            </a:r>
          </a:p>
          <a:p>
            <a:pPr marL="285750" indent="-285750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  <a:buFont typeface="Wingdings" panose="05000000000000000000" pitchFamily="2" charset="2"/>
              <a:buChar char="§"/>
            </a:pPr>
            <a:r>
              <a:rPr lang="en-US" sz="1400" b="1" dirty="0" smtClean="0">
                <a:solidFill>
                  <a:srgbClr val="000099"/>
                </a:solidFill>
                <a:latin typeface="Arial" charset="0"/>
              </a:rPr>
              <a:t>Don’t </a:t>
            </a:r>
            <a:r>
              <a:rPr lang="en-US" sz="1400" b="1" dirty="0">
                <a:solidFill>
                  <a:srgbClr val="000099"/>
                </a:solidFill>
                <a:latin typeface="Arial" charset="0"/>
              </a:rPr>
              <a:t>be silent if inappropriate topics are discussed… do formally object.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ts val="600"/>
              </a:spcAft>
              <a:buClr>
                <a:srgbClr val="CC3300"/>
              </a:buClr>
              <a:buSzPct val="50000"/>
            </a:pPr>
            <a:r>
              <a:rPr lang="en-US" sz="1600" b="1" dirty="0">
                <a:solidFill>
                  <a:srgbClr val="000099"/>
                </a:solidFill>
                <a:latin typeface="Arial" charset="0"/>
              </a:rPr>
              <a:t>--------------------------------------------------------------- </a:t>
            </a:r>
          </a:p>
          <a:p>
            <a:pPr algn="ctr" eaLnBrk="0" hangingPunct="0">
              <a:lnSpc>
                <a:spcPct val="80000"/>
              </a:lnSpc>
              <a:spcBef>
                <a:spcPts val="4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If you have questions, contact the IEEE-SA Standards Board Patent Committee Administrator at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patcom@ieee.org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or visit http://standards.ieee.org/about/sasb/patcom/index.html 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See IEEE-SA Standards Board Operations Manual, clause 5.3.10 and “Promoting Competition and Innovation: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What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You Need to Know about the IEEE Standards Association's Antitrust and Competition Policy” for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more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details.</a:t>
            </a:r>
          </a:p>
          <a:p>
            <a:pPr algn="ctr" eaLnBrk="0" hangingPunct="0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</a:pP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This slide set is available </a:t>
            </a:r>
            <a:r>
              <a:rPr lang="en-US" sz="1200" b="1" dirty="0" smtClean="0">
                <a:solidFill>
                  <a:srgbClr val="000099"/>
                </a:solidFill>
                <a:latin typeface="Arial" charset="0"/>
              </a:rPr>
              <a:t>at </a:t>
            </a:r>
            <a:r>
              <a:rPr lang="en-US" sz="1200" b="1" dirty="0">
                <a:solidFill>
                  <a:srgbClr val="000099"/>
                </a:solidFill>
                <a:latin typeface="Arial" charset="0"/>
              </a:rPr>
              <a:t>https://development.standards.ieee.org/myproject/Public/mytools/mob/slideset.ppt</a:t>
            </a:r>
            <a:endParaRPr lang="en-US" sz="500" b="1" dirty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quarter" idx="4294967295"/>
          </p:nvPr>
        </p:nvSpPr>
        <p:spPr>
          <a:xfrm>
            <a:off x="696913" y="333375"/>
            <a:ext cx="1223962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9654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0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81200"/>
          </a:xfrm>
        </p:spPr>
        <p:txBody>
          <a:bodyPr/>
          <a:lstStyle/>
          <a:p>
            <a:r>
              <a:rPr lang="en-US" altLang="en-US" sz="2000" b="0" dirty="0" smtClean="0"/>
              <a:t>FCC </a:t>
            </a:r>
            <a:r>
              <a:rPr lang="en-US" altLang="en-US" sz="2000" b="0" dirty="0"/>
              <a:t>16-89 </a:t>
            </a:r>
            <a:r>
              <a:rPr lang="en-US" altLang="en-US" sz="2000" b="0" dirty="0" err="1"/>
              <a:t>mmWave</a:t>
            </a:r>
            <a:r>
              <a:rPr lang="en-US" altLang="en-US" sz="2000" b="0" dirty="0"/>
              <a:t> R&amp;O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August 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00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FCC 16-89 R&amp;O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1787"/>
            <a:ext cx="7770813" cy="487521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Use of Spectrum Bands Above 24 GHz For Mobile Radio </a:t>
            </a:r>
            <a:r>
              <a:rPr lang="en-US" sz="2000" b="1" dirty="0" smtClean="0"/>
              <a:t>Services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GN Docket No. </a:t>
            </a:r>
            <a:r>
              <a:rPr lang="en-US" sz="1800" dirty="0" smtClean="0"/>
              <a:t>14-177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64-71 GHz </a:t>
            </a:r>
            <a:r>
              <a:rPr lang="en-US" sz="1800" dirty="0" smtClean="0"/>
              <a:t>Band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Comment </a:t>
            </a:r>
            <a:r>
              <a:rPr lang="en-US" sz="1800" dirty="0"/>
              <a:t>Date:  September 30, </a:t>
            </a:r>
            <a:r>
              <a:rPr lang="en-US" sz="1800" dirty="0" smtClean="0"/>
              <a:t>2016 </a:t>
            </a: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Reply Comment Date:  October 31, 2016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 smtClean="0"/>
              <a:t>Basic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Open 64-71 GHz under Part 15.255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No </a:t>
            </a:r>
            <a:r>
              <a:rPr lang="en-US" altLang="en-US" sz="1800" dirty="0"/>
              <a:t>increase in EIRP limit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Reject </a:t>
            </a:r>
            <a:r>
              <a:rPr lang="en-US" altLang="en-US" sz="1800" dirty="0"/>
              <a:t>60 GHz on board </a:t>
            </a:r>
            <a:r>
              <a:rPr lang="en-US" altLang="en-US" sz="1800" dirty="0" smtClean="0"/>
              <a:t>aircraft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Request to include 71-72.5 GHz to enable 7 (2.16 GHz) channels instead of just 6, and add 72.5-76 GHz indoors, was denied to protect existing </a:t>
            </a:r>
            <a:r>
              <a:rPr lang="en-US" sz="1800" dirty="0"/>
              <a:t>fixed links in the 71‑76/81‑86 GHz </a:t>
            </a:r>
            <a:r>
              <a:rPr lang="en-US" sz="1800" dirty="0" smtClean="0"/>
              <a:t>bands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S</a:t>
            </a:r>
            <a:r>
              <a:rPr lang="en-US" sz="1600" dirty="0" smtClean="0"/>
              <a:t>eeking </a:t>
            </a:r>
            <a:r>
              <a:rPr lang="en-US" sz="1600" dirty="0"/>
              <a:t>further information on this topic in the </a:t>
            </a:r>
            <a:r>
              <a:rPr lang="en-US" sz="1600" i="1" dirty="0" smtClean="0"/>
              <a:t>FNPRM</a:t>
            </a:r>
            <a:endParaRPr lang="en-US" sz="1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4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Actions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FCC 16-89 FNPRM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dirty="0" smtClean="0"/>
              <a:t>WP5A liaison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2BB90ECF-03D6-4833-9AEB-C6122C9F4DE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725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/>
              <a:t>FCC </a:t>
            </a:r>
            <a:r>
              <a:rPr lang="en-US" sz="3200" b="1" dirty="0"/>
              <a:t>16-89 </a:t>
            </a:r>
            <a:r>
              <a:rPr lang="en-US" sz="3200" b="1" dirty="0" smtClean="0"/>
              <a:t>FNPRM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00600"/>
          </a:xfrm>
        </p:spPr>
        <p:txBody>
          <a:bodyPr>
            <a:normAutofit/>
          </a:bodyPr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/>
              <a:t>Reconsider </a:t>
            </a:r>
            <a:r>
              <a:rPr lang="en-US" altLang="en-US" dirty="0" smtClean="0"/>
              <a:t>60 </a:t>
            </a:r>
            <a:r>
              <a:rPr lang="en-US" altLang="en-US" dirty="0"/>
              <a:t>GHz on board </a:t>
            </a:r>
            <a:r>
              <a:rPr lang="en-US" altLang="en-US" dirty="0" smtClean="0"/>
              <a:t>aircraft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dirty="0">
                <a:hlinkClick r:id="rId2"/>
              </a:rPr>
              <a:t>https://mentor.ieee.org/802.18/dcn/16/18-16-0067-00-0000-fcc-16-89-fnprm-response.ppt</a:t>
            </a:r>
            <a:r>
              <a:rPr lang="en-US" altLang="en-US" dirty="0"/>
              <a:t> 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92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WP5A Liaison re </a:t>
            </a:r>
            <a:r>
              <a:rPr lang="en-US" dirty="0" err="1" smtClean="0"/>
              <a:t>mmWave</a:t>
            </a:r>
            <a:r>
              <a:rPr lang="en-US" dirty="0" smtClean="0"/>
              <a:t> Bands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Proposed Contribution to ITU-R WP 5A: </a:t>
            </a:r>
            <a:r>
              <a:rPr lang="en-GB" i="1" dirty="0"/>
              <a:t>RLAN Protection in 66-76 GHz Band under Resolution </a:t>
            </a:r>
            <a:r>
              <a:rPr lang="en-GB" i="1" dirty="0" smtClean="0"/>
              <a:t>238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hlinkClick r:id="rId2"/>
              </a:rPr>
              <a:t>https://</a:t>
            </a:r>
            <a:r>
              <a:rPr lang="en-US" sz="1400" dirty="0" smtClean="0">
                <a:hlinkClick r:id="rId2"/>
              </a:rPr>
              <a:t>mentor.ieee.org/802.18/dcn/16/18-16-0064-00-0000-proposed-contribution-to-itu-r-wp-5a-rlan-protection-in-66-76-ghz-band-under-resolution-238.docx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Ed</a:t>
            </a:r>
            <a:r>
              <a:rPr lang="en-US" sz="2000" dirty="0" smtClean="0"/>
              <a:t>its by Hassan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hlinkClick r:id="rId3"/>
              </a:rPr>
              <a:t>https://</a:t>
            </a:r>
            <a:r>
              <a:rPr lang="en-US" sz="1600" dirty="0" smtClean="0">
                <a:hlinkClick r:id="rId3"/>
              </a:rPr>
              <a:t>mentor.ieee.org/802.18/dcn/16/18-16-0072-00-0000-proposed-modifications-to-ieee-802-18-16-0064.docx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August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924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6269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21977</TotalTime>
  <Words>603</Words>
  <Application>Microsoft Office PowerPoint</Application>
  <PresentationFormat>On-screen Show (4:3)</PresentationFormat>
  <Paragraphs>112</Paragraphs>
  <Slides>11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 Unicode MS</vt:lpstr>
      <vt:lpstr>MS Gothic</vt:lpstr>
      <vt:lpstr>MS PGothic</vt:lpstr>
      <vt:lpstr>Arial</vt:lpstr>
      <vt:lpstr>Helvetica</vt:lpstr>
      <vt:lpstr>Monotype Sorts</vt:lpstr>
      <vt:lpstr>Times New Roman</vt:lpstr>
      <vt:lpstr>Wingdings</vt:lpstr>
      <vt:lpstr>Office Theme</vt:lpstr>
      <vt:lpstr>Document</vt:lpstr>
      <vt:lpstr>IEEE 802.18 RR-TAG Teleconference Plan and Agenda</vt:lpstr>
      <vt:lpstr>Agenda</vt:lpstr>
      <vt:lpstr>Administrative Items</vt:lpstr>
      <vt:lpstr>Other Guidelines for IEEE WG Meetings</vt:lpstr>
      <vt:lpstr>Discussion Items</vt:lpstr>
      <vt:lpstr>FCC 16-89 R&amp;O</vt:lpstr>
      <vt:lpstr>Actions Required</vt:lpstr>
      <vt:lpstr>FCC 16-89 FNPRM</vt:lpstr>
      <vt:lpstr>WP5A Liaison re mmWave Bands</vt:lpstr>
      <vt:lpstr>Motion #1</vt:lpstr>
      <vt:lpstr>Any Other Business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Kennedy, Rich</cp:lastModifiedBy>
  <cp:revision>115</cp:revision>
  <cp:lastPrinted>1601-01-01T00:00:00Z</cp:lastPrinted>
  <dcterms:created xsi:type="dcterms:W3CDTF">2016-03-03T14:54:45Z</dcterms:created>
  <dcterms:modified xsi:type="dcterms:W3CDTF">2016-08-25T19:49:03Z</dcterms:modified>
</cp:coreProperties>
</file>