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6" r:id="rId3"/>
    <p:sldId id="267" r:id="rId4"/>
    <p:sldId id="331" r:id="rId5"/>
    <p:sldId id="329" r:id="rId6"/>
    <p:sldId id="288" r:id="rId7"/>
    <p:sldId id="305" r:id="rId8"/>
    <p:sldId id="306" r:id="rId9"/>
    <p:sldId id="327" r:id="rId10"/>
    <p:sldId id="328" r:id="rId11"/>
    <p:sldId id="332" r:id="rId12"/>
    <p:sldId id="318" r:id="rId13"/>
    <p:sldId id="307" r:id="rId14"/>
    <p:sldId id="321" r:id="rId15"/>
    <p:sldId id="326" r:id="rId16"/>
    <p:sldId id="320" r:id="rId17"/>
    <p:sldId id="322" r:id="rId18"/>
    <p:sldId id="333" r:id="rId19"/>
    <p:sldId id="334" r:id="rId20"/>
    <p:sldId id="335" r:id="rId21"/>
    <p:sldId id="336" r:id="rId22"/>
    <p:sldId id="276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104" d="100"/>
          <a:sy n="104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802.11-16/1124r0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A3D196C6-C4A5-4DEA-A136-C30BCA8401B0}" type="slidenum">
              <a:rPr lang="en-US"/>
              <a:pPr/>
              <a:t>4</a:t>
            </a:fld>
            <a:endParaRPr lang="en-US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76490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29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9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802.18-16/0066r2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2-01-0000-proposed-modifications-to-ieee-802-18-16-0064.docx" TargetMode="External"/><Relationship Id="rId2" Type="http://schemas.openxmlformats.org/officeDocument/2006/relationships/hyperlink" Target="https://mentor.ieee.org/802.18/dcn/16/18-16-0062-01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74-07-0000-wp5a-liaison-re-60-ghz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7-01-0000-draft-ls-to-wp5a-char-above-275ghz.docx" TargetMode="External"/><Relationship Id="rId2" Type="http://schemas.openxmlformats.org/officeDocument/2006/relationships/hyperlink" Target="https://mentor.ieee.org/802.18/dcn/16/18-16-0078-01-0000-draft-reply-itu-r-f-300ghz-ms-char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6-01-0000-draft-ls-to-wp5c-char-above-275ghz.docx" TargetMode="External"/><Relationship Id="rId2" Type="http://schemas.openxmlformats.org/officeDocument/2006/relationships/hyperlink" Target="https://mentor.ieee.org/802.18/dcn/16/18-16-0075-00-0000-draft-reply-itu-r-f-300ghz-fs-char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Warsaw Meeting </a:t>
            </a:r>
            <a:r>
              <a:rPr lang="en-US" dirty="0" smtClean="0">
                <a:latin typeface="Times New Roman" charset="0"/>
              </a:rPr>
              <a:t>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Updates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EN 301 598 (TVWS) – new </a:t>
            </a:r>
            <a:r>
              <a:rPr lang="en-US" altLang="en-US" dirty="0" smtClean="0"/>
              <a:t>rapporteur, </a:t>
            </a:r>
            <a:r>
              <a:rPr lang="en-US" altLang="en-US" dirty="0" smtClean="0"/>
              <a:t>same as the old rapporteur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Completed RED changes; will approve in 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Technical Reports on 5 GHz band sharing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103 317 EESS in the 5 350 MHz to 5 470 MHz 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103 318 Radiolocation Systems in the 5 350 MHz to 5 470 MHz and 5 725 MHz to 5 850 MHz 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Completed “for now”; needs to be ready for January CPG PTD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103 319 Road Tolling and Intelligent Transport systems in the 5 725 MHz to 5 925 MHz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Significant progress; teleconferences set for finalizing in November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9439E2DA-1793-4FAD-AA35-3BB65B9DEDC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98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802.15.3d </a:t>
            </a:r>
            <a:r>
              <a:rPr lang="en-US" altLang="en-US" dirty="0" smtClean="0"/>
              <a:t>Liaison </a:t>
            </a:r>
            <a:r>
              <a:rPr lang="en-US" altLang="en-US" dirty="0"/>
              <a:t>to </a:t>
            </a:r>
            <a:r>
              <a:rPr lang="en-US" altLang="en-US" dirty="0" smtClean="0"/>
              <a:t>WP5C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Cover Letter and proposed changes in the Draft report WP5A: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802.18-16-0077-00-0000: Draft LS to WP5A CHAR above 275GHz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802.18-16-0078-01-0000: Draft Reply ITU-R </a:t>
            </a:r>
            <a:r>
              <a:rPr lang="en-US" sz="1600" dirty="0" smtClean="0"/>
              <a:t>M.300GHZ_MS_CHAR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Cover Letter and proposed changes in the Draft report WP5C: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802.18-16-0076-00-0000: Draft LS to WP5C CHAR above 275GHz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802.18-16-0075-00-0000: Draft Reply ITU-R F.300GHZ_FS_CHAR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217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Complete FCC 16-89 FNPRM response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Vote to approve WP5A liaison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Can </a:t>
            </a:r>
            <a:r>
              <a:rPr lang="en-US" altLang="en-US" dirty="0"/>
              <a:t>we resolve voting issues?</a:t>
            </a:r>
          </a:p>
          <a:p>
            <a:pPr lvl="1"/>
            <a:r>
              <a:rPr lang="en-US" altLang="en-US" dirty="0"/>
              <a:t>18 voting members with poor attendance including retired member</a:t>
            </a:r>
          </a:p>
          <a:p>
            <a:pPr lvl="1"/>
            <a:r>
              <a:rPr lang="en-US" altLang="en-US" dirty="0"/>
              <a:t>12 votes needed to approve outgoing documents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</a:t>
            </a:r>
            <a:r>
              <a:rPr lang="en-US" sz="3200" b="1" dirty="0"/>
              <a:t>16-89 </a:t>
            </a:r>
            <a:r>
              <a:rPr lang="en-US" sz="3200" b="1" dirty="0" smtClean="0"/>
              <a:t>FNPRM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00600"/>
          </a:xfrm>
        </p:spPr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Reconsider at 60 GHz on board aircraft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Proposed </a:t>
            </a:r>
            <a:r>
              <a:rPr lang="en-US" altLang="en-US" dirty="0"/>
              <a:t>3-tier licensing framework for 71-76 and 81-86 GHz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SAS </a:t>
            </a:r>
            <a:r>
              <a:rPr lang="en-US" altLang="en-US" dirty="0" smtClean="0"/>
              <a:t>required for outdoor applications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71-76 GHz and 81-86 GHz indoors, unlicensed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Prefer 15.255 rules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Ask again?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Increase EIRP limit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 </a:t>
            </a:r>
            <a:r>
              <a:rPr lang="en-US" altLang="en-US" dirty="0" smtClean="0"/>
              <a:t>lower </a:t>
            </a:r>
            <a:r>
              <a:rPr lang="en-US" altLang="en-US" dirty="0" smtClean="0"/>
              <a:t>conducted power limit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ITU-R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Ask for WAS/RLAN consideration in </a:t>
            </a:r>
            <a:r>
              <a:rPr lang="en-US" dirty="0" err="1" smtClean="0"/>
              <a:t>mmWave</a:t>
            </a:r>
            <a:r>
              <a:rPr lang="en-US" dirty="0" smtClean="0"/>
              <a:t> studies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mentor.ieee.org/802.18/dcn/16/18-16-0062-01-0000-itu-r-5-1-liaison-was-rlan-considered-in-57-71-ghz.docx</a:t>
            </a:r>
            <a:r>
              <a:rPr lang="en-US" u="sng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Failed in EC vote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Revised in document 18-16/072r2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mentor.ieee.org/802.18/dcn/16/18-16-0072-01-0000-proposed-modifications-to-ieee-802-18-16-0064.docx</a:t>
            </a:r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quorum to approve in teleconferences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652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mentor.ieee.org/802.18/dcn/16/18-16-0074-07-0000-wp5a-liaison-re-60-ghz.docx</a:t>
            </a:r>
            <a:r>
              <a:rPr lang="en-US" dirty="0" smtClean="0"/>
              <a:t> </a:t>
            </a:r>
            <a:r>
              <a:rPr lang="en-US" dirty="0" smtClean="0"/>
              <a:t>as </a:t>
            </a:r>
            <a:r>
              <a:rPr lang="en-US" dirty="0" smtClean="0"/>
              <a:t>our liaison to ITU-R WP5A, and submit to the IEEE 802 EC for 10-day ballot and </a:t>
            </a:r>
            <a:r>
              <a:rPr lang="en-US" dirty="0" smtClean="0"/>
              <a:t>transmittal to the ITU-R liaison. 802.18 Chair and ITU-R Liaison have editorial privileges.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 </a:t>
            </a:r>
            <a:r>
              <a:rPr lang="en-US" dirty="0" smtClean="0"/>
              <a:t>John Notor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 </a:t>
            </a:r>
            <a:r>
              <a:rPr lang="en-US" dirty="0" smtClean="0"/>
              <a:t>Jim </a:t>
            </a:r>
            <a:r>
              <a:rPr lang="en-US" dirty="0" err="1" smtClean="0"/>
              <a:t>Petranovich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 </a:t>
            </a:r>
            <a:r>
              <a:rPr lang="en-US" dirty="0" smtClean="0"/>
              <a:t>11/0/1 Motion passes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930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WP5A/WP5C </a:t>
            </a:r>
            <a:r>
              <a:rPr lang="en-US" altLang="en-US" dirty="0" smtClean="0"/>
              <a:t>terahertz liaison response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481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WP5C/5A Terahertz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Looking for system characteristics for devices working in bands above 275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Deadline is in October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859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802.15.3d </a:t>
            </a:r>
            <a:r>
              <a:rPr lang="en-US" altLang="en-US" dirty="0" smtClean="0"/>
              <a:t>Liaison </a:t>
            </a:r>
            <a:r>
              <a:rPr lang="en-US" altLang="en-US" dirty="0"/>
              <a:t>to </a:t>
            </a:r>
            <a:r>
              <a:rPr lang="en-US" altLang="en-US" dirty="0" smtClean="0"/>
              <a:t>WP5C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Cover Letter and proposed changes in the Draft report WP5A: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802.18-16-0077-00-0000: Draft LS to WP5A CHAR above 275GHz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802.18-16-0078-01-0000: Draft Reply ITU-R </a:t>
            </a:r>
            <a:r>
              <a:rPr lang="en-US" sz="1600" dirty="0" smtClean="0"/>
              <a:t>M.300GHZ_MS_CHAR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Cover Letter and proposed changes in the Draft report WP5C: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802.18-16-0076-00-0000: Draft LS to WP5C CHAR above 275GHz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802.18-16-0075-00-0000: Draft Reply ITU-R F.300GHZ_FS_CHAR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289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Approve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mentor.ieee.org/802.18/dcn/16/18-16-0078-01-0000-draft-reply-itu-r-f-300ghz-ms-char.docx</a:t>
            </a:r>
            <a:r>
              <a:rPr lang="en-US" sz="2000" dirty="0" smtClean="0"/>
              <a:t>, with document cover </a:t>
            </a:r>
            <a:r>
              <a:rPr lang="en-US" sz="2000" dirty="0"/>
              <a:t>sheet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mentor.ieee.org/802.18/dcn/16/18-16-0077-01-0000-draft-ls-to-wp5a-char-above-275ghz.docx</a:t>
            </a:r>
            <a:r>
              <a:rPr lang="en-US" sz="2000" dirty="0" smtClean="0"/>
              <a:t> </a:t>
            </a:r>
            <a:r>
              <a:rPr lang="en-US" sz="2000" dirty="0" smtClean="0"/>
              <a:t>as </a:t>
            </a:r>
            <a:r>
              <a:rPr lang="en-US" sz="2000" dirty="0" smtClean="0"/>
              <a:t>our liaison to ITU-R WP5A, and submit to the IEEE 802 EC for 10-day ballot and </a:t>
            </a:r>
            <a:r>
              <a:rPr lang="en-US" sz="2000" dirty="0" smtClean="0"/>
              <a:t>transmittal to the ITU-R liaison. 802.18 Chair and ITU-R Liaison have editorial privileges.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Moved by: </a:t>
            </a:r>
            <a:r>
              <a:rPr lang="en-US" sz="2000" dirty="0" smtClean="0"/>
              <a:t>John N.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Seconded by: </a:t>
            </a:r>
            <a:r>
              <a:rPr lang="en-US" sz="2000" dirty="0" smtClean="0"/>
              <a:t>Steve P.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Vote: </a:t>
            </a:r>
            <a:r>
              <a:rPr lang="en-US" sz="2000" dirty="0" smtClean="0"/>
              <a:t>11/0/0 Motion passes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23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9"/>
            <a:ext cx="7772400" cy="441801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San Diego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</a:t>
            </a:r>
            <a:r>
              <a:rPr lang="en-US" altLang="en-US" dirty="0" smtClean="0"/>
              <a:t>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Vote WP5A liaison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Terahertz </a:t>
            </a:r>
            <a:r>
              <a:rPr lang="en-US" altLang="en-US" dirty="0" smtClean="0"/>
              <a:t>WP5C/WP5A liaisons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Approve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mentor.ieee.org/802.18/dcn/16/18-16-0075-00-0000-draft-reply-itu-r-f-300ghz-fs-char.docx</a:t>
            </a:r>
            <a:r>
              <a:rPr lang="en-US" sz="2000" dirty="0" smtClean="0"/>
              <a:t>, </a:t>
            </a:r>
            <a:r>
              <a:rPr lang="en-US" sz="2000" dirty="0" smtClean="0"/>
              <a:t>with cover </a:t>
            </a:r>
            <a:r>
              <a:rPr lang="en-US" sz="2000" dirty="0"/>
              <a:t>sheet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mentor.ieee.org/802.18/dcn/16/18-16-0076-01-0000-draft-ls-to-wp5c-char-above-275ghz.docx</a:t>
            </a:r>
            <a:r>
              <a:rPr lang="en-US" sz="2000" dirty="0" smtClean="0"/>
              <a:t> as </a:t>
            </a:r>
            <a:r>
              <a:rPr lang="en-US" sz="2000" dirty="0" smtClean="0"/>
              <a:t>our liaison to ITU-R </a:t>
            </a:r>
            <a:r>
              <a:rPr lang="en-US" sz="2000" dirty="0" smtClean="0"/>
              <a:t>WP5C, </a:t>
            </a:r>
            <a:r>
              <a:rPr lang="en-US" sz="2000" dirty="0" smtClean="0"/>
              <a:t>and submit to the IEEE 802 EC for 10-day ballot and </a:t>
            </a:r>
            <a:r>
              <a:rPr lang="en-US" sz="2000" dirty="0" smtClean="0"/>
              <a:t>transmittal to the ITU-R liaison. 802.18 Chair and ITU-R Liaison have editorial privileges.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Moved by: </a:t>
            </a:r>
            <a:r>
              <a:rPr lang="en-US" sz="2000" dirty="0" smtClean="0"/>
              <a:t>Jay H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Seconded by: </a:t>
            </a:r>
            <a:r>
              <a:rPr lang="en-US" sz="2000" dirty="0" smtClean="0"/>
              <a:t>Tim J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Vote: </a:t>
            </a:r>
            <a:r>
              <a:rPr lang="en-US" sz="2000" dirty="0" smtClean="0"/>
              <a:t>11</a:t>
            </a:r>
            <a:r>
              <a:rPr lang="en-US" sz="2000" dirty="0" smtClean="0"/>
              <a:t>/0/0 Motion passes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09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one hour weekly teleconferences Thursdays at 2:30 pm </a:t>
            </a:r>
            <a:r>
              <a:rPr lang="en-US" dirty="0" smtClean="0"/>
              <a:t>ET </a:t>
            </a:r>
            <a:r>
              <a:rPr lang="en-US" dirty="0" smtClean="0"/>
              <a:t>until December 29, 2016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 </a:t>
            </a:r>
            <a:r>
              <a:rPr lang="en-US" dirty="0" smtClean="0"/>
              <a:t>John N.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 </a:t>
            </a:r>
            <a:r>
              <a:rPr lang="en-US" dirty="0" smtClean="0"/>
              <a:t>Steve P.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 </a:t>
            </a:r>
            <a:r>
              <a:rPr lang="en-US" dirty="0" smtClean="0"/>
              <a:t>Unanimous consent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8865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Teleconferences</a:t>
            </a:r>
            <a:r>
              <a:rPr lang="en-US" dirty="0" smtClean="0"/>
              <a:t>: Thursdays at </a:t>
            </a:r>
            <a:r>
              <a:rPr lang="en-US" dirty="0" smtClean="0"/>
              <a:t>2:30</a:t>
            </a:r>
            <a:r>
              <a:rPr lang="en-US" dirty="0" smtClean="0"/>
              <a:t>pm </a:t>
            </a:r>
            <a:r>
              <a:rPr lang="en-US" dirty="0" smtClean="0"/>
              <a:t>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September 29</a:t>
            </a:r>
            <a:r>
              <a:rPr lang="en-US" b="0" baseline="30000" dirty="0" smtClean="0"/>
              <a:t>th</a:t>
            </a:r>
            <a:r>
              <a:rPr lang="en-US" b="0" dirty="0" smtClean="0"/>
              <a:t>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Secretary: Allan Zhu (Huawei)</a:t>
            </a:r>
            <a:endParaRPr lang="en-US" sz="18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85800"/>
            <a:ext cx="8458200" cy="533400"/>
          </a:xfrm>
        </p:spPr>
        <p:txBody>
          <a:bodyPr lIns="91440" tIns="45720" rIns="91440" bIns="45720"/>
          <a:lstStyle/>
          <a:p>
            <a:r>
              <a:rPr lang="en-US" sz="2800" u="sng" dirty="0" smtClean="0"/>
              <a:t>Other Guidelines for IEEE WG Meetings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5334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lvl="0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20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the interpretation, validity, or essentiality of patents/patent claims.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specific license rates, terms, or conditions.</a:t>
            </a:r>
          </a:p>
          <a:p>
            <a:pPr lvl="2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6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3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GB" altLang="en-US" sz="16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Technical considerations remain primary focus</a:t>
            </a:r>
            <a:endParaRPr lang="en-US" altLang="en-US" sz="1600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or engage in the fixing of product prices, allocation of customers, or division of sales markets.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the status or substance of ongoing or threatened litigation.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be silent if inappropriate topics are discussed … do formally object.</a:t>
            </a:r>
          </a:p>
          <a:p>
            <a:pPr lvl="0" algn="ctr" eaLnBrk="1" hangingPunct="1">
              <a:lnSpc>
                <a:spcPct val="80000"/>
              </a:lnSpc>
            </a:pPr>
            <a:r>
              <a:rPr lang="en-US" altLang="en-US" sz="105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---------------------------------------------------------------   </a:t>
            </a:r>
            <a:endParaRPr lang="en-US" altLang="en-US" sz="14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lvl="0" algn="ctr" eaLnBrk="1" hangingPunct="1">
              <a:lnSpc>
                <a:spcPct val="80000"/>
              </a:lnSpc>
            </a:pP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See </a:t>
            </a:r>
            <a:r>
              <a:rPr lang="en-US" altLang="en-US" sz="1400" b="1" i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IEEE-SA Standards Board Operations Manual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, clause 5.3.10 and </a:t>
            </a:r>
            <a:r>
              <a:rPr lang="en-GB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for more details.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5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Approve the San Diego Minutes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en-US" u="sng" dirty="0" smtClean="0"/>
              <a:t>Motion:</a:t>
            </a:r>
            <a:r>
              <a:rPr lang="en-US" altLang="en-US" dirty="0" smtClean="0"/>
              <a:t> To approve the minutes from the IEEE 802.18 meeting at the San Diego plenary in document 18-16/0061r0</a:t>
            </a:r>
          </a:p>
          <a:p>
            <a:pPr lvl="1"/>
            <a:r>
              <a:rPr lang="en-US" altLang="en-US" b="1" dirty="0" smtClean="0"/>
              <a:t>Posted: </a:t>
            </a:r>
            <a:r>
              <a:rPr lang="en-US" dirty="0"/>
              <a:t>31-Jul-2016 01:02:52 </a:t>
            </a:r>
            <a:r>
              <a:rPr lang="en-US" dirty="0" smtClean="0"/>
              <a:t>ET</a:t>
            </a:r>
          </a:p>
          <a:p>
            <a:pPr lvl="1"/>
            <a:endParaRPr lang="en-US" altLang="en-US" b="1" dirty="0" smtClean="0"/>
          </a:p>
          <a:p>
            <a:pPr lvl="1"/>
            <a:r>
              <a:rPr lang="en-US" altLang="en-US" b="1" dirty="0" smtClean="0"/>
              <a:t>Moved by:  	</a:t>
            </a:r>
            <a:r>
              <a:rPr lang="en-US" altLang="en-US" b="1" dirty="0" smtClean="0"/>
              <a:t>John </a:t>
            </a:r>
            <a:endParaRPr lang="en-US" altLang="en-US" b="1" dirty="0" smtClean="0"/>
          </a:p>
          <a:p>
            <a:pPr lvl="1"/>
            <a:r>
              <a:rPr lang="en-US" altLang="en-US" b="1" dirty="0" smtClean="0"/>
              <a:t>Seconded by: </a:t>
            </a:r>
            <a:r>
              <a:rPr lang="en-US" altLang="en-US" b="1" dirty="0" smtClean="0"/>
              <a:t>Tim</a:t>
            </a:r>
            <a:endParaRPr lang="en-US" altLang="en-US" b="1" dirty="0" smtClean="0"/>
          </a:p>
          <a:p>
            <a:pPr lvl="1"/>
            <a:r>
              <a:rPr lang="en-US" altLang="en-US" b="1" dirty="0" smtClean="0"/>
              <a:t>Discussion?</a:t>
            </a:r>
          </a:p>
          <a:p>
            <a:pPr lvl="1"/>
            <a:r>
              <a:rPr lang="en-US" altLang="en-US" b="1" dirty="0" smtClean="0"/>
              <a:t>Vote: Unanimous consent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5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16-89 </a:t>
            </a:r>
            <a:r>
              <a:rPr lang="en-US" altLang="en-US" sz="2000" b="0" dirty="0" err="1"/>
              <a:t>mmWave</a:t>
            </a:r>
            <a:r>
              <a:rPr lang="en-US" altLang="en-US" sz="2000" b="0" dirty="0"/>
              <a:t> R&amp;O </a:t>
            </a:r>
          </a:p>
          <a:p>
            <a:r>
              <a:rPr lang="en-US" altLang="en-US" sz="2000" b="0" dirty="0"/>
              <a:t>ETSI BRAN and ERM TG11 </a:t>
            </a:r>
            <a:r>
              <a:rPr lang="en-US" altLang="en-US" sz="2000" b="0" dirty="0" smtClean="0"/>
              <a:t>updates</a:t>
            </a:r>
          </a:p>
          <a:p>
            <a:r>
              <a:rPr lang="en-US" altLang="en-US" sz="2000" b="0" dirty="0" smtClean="0"/>
              <a:t>802.15.3d liaison to WP5C</a:t>
            </a:r>
            <a:endParaRPr lang="en-US" altLang="en-US" sz="2000" b="0" dirty="0" smtClean="0"/>
          </a:p>
          <a:p>
            <a:endParaRPr lang="en-US" alt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16-89 R&amp;O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Use of Spectrum Bands Above 24 GHz For Mobile Radio </a:t>
            </a:r>
            <a:r>
              <a:rPr lang="en-US" sz="2000" b="1" dirty="0" smtClean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GN Docket No. </a:t>
            </a:r>
            <a:r>
              <a:rPr lang="en-US" sz="1800" dirty="0" smtClean="0"/>
              <a:t>14-177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64-71 GHz </a:t>
            </a:r>
            <a:r>
              <a:rPr lang="en-US" sz="1800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Comment </a:t>
            </a:r>
            <a:r>
              <a:rPr lang="en-US" sz="1800" dirty="0"/>
              <a:t>Date:  September 30, </a:t>
            </a:r>
            <a:r>
              <a:rPr lang="en-US" sz="1800" dirty="0" smtClean="0"/>
              <a:t>2016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 Date:  October 31,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Basic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Open 64-71 GHz under Part 15.255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No </a:t>
            </a:r>
            <a:r>
              <a:rPr lang="en-US" altLang="en-US" sz="1800" dirty="0"/>
              <a:t>increase in EIRP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Reject </a:t>
            </a:r>
            <a:r>
              <a:rPr lang="en-US" altLang="en-US" sz="1800" dirty="0"/>
              <a:t>60 GHz on board </a:t>
            </a:r>
            <a:r>
              <a:rPr lang="en-US" altLang="en-US" sz="1800" dirty="0" smtClean="0"/>
              <a:t>aircraft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Request to include 71-72.5 GHz to enable 7 (2.16 GHz) channels instead of just 6, and add 72.5-76 GHz indoors, was denied to protect existing </a:t>
            </a:r>
            <a:r>
              <a:rPr lang="en-US" sz="1800" dirty="0"/>
              <a:t>fixed links in the 71‑76/81‑86 GHz </a:t>
            </a:r>
            <a:r>
              <a:rPr lang="en-US" sz="1800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eeking </a:t>
            </a:r>
            <a:r>
              <a:rPr lang="en-US" sz="1600" dirty="0"/>
              <a:t>further information on this topic in the </a:t>
            </a:r>
            <a:r>
              <a:rPr lang="en-US" sz="1600" i="1" dirty="0" smtClean="0"/>
              <a:t>FNPRM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FCC 16-89 </a:t>
            </a:r>
            <a:r>
              <a:rPr lang="en-US" sz="3200" b="1" dirty="0" smtClean="0"/>
              <a:t>R&amp;O Other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24400"/>
          </a:xfrm>
        </p:spPr>
        <p:txBody>
          <a:bodyPr>
            <a:normAutofit fontScale="85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Upper Microwave Flexible Use Licensing:</a:t>
            </a:r>
            <a:r>
              <a:rPr lang="en-US" dirty="0"/>
              <a:t> 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hree </a:t>
            </a:r>
            <a:r>
              <a:rPr lang="en-US" dirty="0"/>
              <a:t>licensed bands to make a substantial amount of spectrum available with similar rules tailored to the characteristics of each </a:t>
            </a:r>
            <a:r>
              <a:rPr lang="en-US" dirty="0" smtClean="0"/>
              <a:t>band; the </a:t>
            </a:r>
            <a:r>
              <a:rPr lang="en-US" dirty="0"/>
              <a:t>basis for </a:t>
            </a:r>
            <a:r>
              <a:rPr lang="en-US" dirty="0" smtClean="0"/>
              <a:t>pursuing flexible </a:t>
            </a:r>
            <a:r>
              <a:rPr lang="en-US" dirty="0"/>
              <a:t>use licensing in additional </a:t>
            </a:r>
            <a:r>
              <a:rPr lang="en-US" dirty="0" err="1"/>
              <a:t>mmW</a:t>
            </a:r>
            <a:r>
              <a:rPr lang="en-US" dirty="0"/>
              <a:t> bands going </a:t>
            </a:r>
            <a:r>
              <a:rPr lang="en-US" dirty="0" smtClean="0"/>
              <a:t>forward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27.5-28.35 GHz and 38.6-40 GHz bands:  </a:t>
            </a:r>
            <a:endParaRPr lang="en-US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Upper </a:t>
            </a:r>
            <a:r>
              <a:rPr lang="en-US" dirty="0"/>
              <a:t>microwave flexible use licenses </a:t>
            </a:r>
            <a:r>
              <a:rPr lang="en-US" dirty="0" smtClean="0"/>
              <a:t>for </a:t>
            </a:r>
            <a:r>
              <a:rPr lang="en-US" dirty="0"/>
              <a:t>mobile operations in these bands using geographic area </a:t>
            </a:r>
            <a:r>
              <a:rPr lang="en-US" dirty="0" smtClean="0"/>
              <a:t>licensing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2</a:t>
            </a:r>
            <a:r>
              <a:rPr lang="en-US" sz="1900" dirty="0" smtClean="0"/>
              <a:t>7.5-28.35 </a:t>
            </a:r>
            <a:r>
              <a:rPr lang="en-US" sz="1900" dirty="0"/>
              <a:t>GHz band (28 GHz band</a:t>
            </a:r>
            <a:r>
              <a:rPr lang="en-US" sz="1900" dirty="0" smtClean="0"/>
              <a:t>): county-sized </a:t>
            </a:r>
            <a:r>
              <a:rPr lang="en-US" sz="1900" dirty="0"/>
              <a:t>geographic area </a:t>
            </a:r>
            <a:r>
              <a:rPr lang="en-US" sz="1900" dirty="0" smtClean="0"/>
              <a:t>licenses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38.6-40 </a:t>
            </a:r>
            <a:r>
              <a:rPr lang="en-US" sz="1900" dirty="0"/>
              <a:t>GHz band (39 GHz </a:t>
            </a:r>
            <a:r>
              <a:rPr lang="en-US" sz="1900" dirty="0" smtClean="0"/>
              <a:t>band): Partial </a:t>
            </a:r>
            <a:r>
              <a:rPr lang="en-US" sz="1900" dirty="0"/>
              <a:t>Economic Area (PEA) </a:t>
            </a:r>
            <a:r>
              <a:rPr lang="en-US" sz="1900" dirty="0" smtClean="0"/>
              <a:t>licenses; co-primary </a:t>
            </a:r>
            <a:r>
              <a:rPr lang="en-US" sz="1900" dirty="0"/>
              <a:t>Federal FSS and MSS allocations in the 39.5-40 GHz band, limited to military </a:t>
            </a:r>
            <a:r>
              <a:rPr lang="en-US" sz="1900" dirty="0" smtClean="0"/>
              <a:t>systems to be maintained</a:t>
            </a:r>
            <a:endParaRPr lang="en-US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37-38.6 GHz </a:t>
            </a:r>
            <a:r>
              <a:rPr lang="en-US" b="1" dirty="0" smtClean="0"/>
              <a:t>band</a:t>
            </a:r>
            <a:r>
              <a:rPr lang="en-US" dirty="0" smtClean="0"/>
              <a:t>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and </a:t>
            </a:r>
            <a:r>
              <a:rPr lang="en-US" dirty="0"/>
              <a:t>plan </a:t>
            </a:r>
            <a:r>
              <a:rPr lang="en-US" dirty="0" smtClean="0"/>
              <a:t>for </a:t>
            </a:r>
            <a:r>
              <a:rPr lang="en-US" dirty="0"/>
              <a:t>continuity of commercial operations between the 37 and 39 GHz </a:t>
            </a:r>
            <a:r>
              <a:rPr lang="en-US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a limited </a:t>
            </a:r>
            <a:r>
              <a:rPr lang="en-US" sz="1900" dirty="0"/>
              <a:t>number of Federal military sites across the full 37 GHz </a:t>
            </a:r>
            <a:r>
              <a:rPr lang="en-US" sz="1900" dirty="0" smtClean="0"/>
              <a:t>band to be protected, while maintaining the existing Federal fixed and mobile allocations throughout the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37-37.6 GHz band co-primary shared access between Federal and non-Federal users</a:t>
            </a: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7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Updates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EN 300 328 ENAP comments addressed; in final phase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V2.2.1 </a:t>
            </a:r>
            <a:r>
              <a:rPr lang="en-US" altLang="en-US" sz="1800" dirty="0" smtClean="0"/>
              <a:t>in </a:t>
            </a:r>
            <a:r>
              <a:rPr lang="en-US" altLang="en-US" sz="1800" dirty="0" smtClean="0"/>
              <a:t>planning; next meeting September 27-29</a:t>
            </a:r>
            <a:endParaRPr lang="en-US" alt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Receiver requirements tightening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EN 301 893 still resolving 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Clause 4 </a:t>
            </a:r>
            <a:r>
              <a:rPr lang="en-GB" sz="1800" dirty="0"/>
              <a:t>Technical requirements </a:t>
            </a:r>
            <a:r>
              <a:rPr lang="en-GB" sz="1800" dirty="0" smtClean="0"/>
              <a:t>specifications </a:t>
            </a:r>
            <a:r>
              <a:rPr lang="en-US" altLang="en-US" sz="1800" dirty="0" smtClean="0"/>
              <a:t>complete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Clause 5 </a:t>
            </a:r>
            <a:r>
              <a:rPr lang="en-GB" sz="1800" dirty="0"/>
              <a:t>Testing for compliance with technical </a:t>
            </a:r>
            <a:r>
              <a:rPr lang="en-GB" sz="1800" dirty="0" smtClean="0"/>
              <a:t>requirements addressed at BRAN #89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Testing </a:t>
            </a:r>
            <a:r>
              <a:rPr lang="en-US" altLang="en-US" sz="1600" dirty="0" err="1" smtClean="0"/>
              <a:t>backoff</a:t>
            </a:r>
            <a:r>
              <a:rPr lang="en-US" altLang="en-US" sz="1600" dirty="0" smtClean="0"/>
              <a:t> fairness too complex and costly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Testing procedures generally approved; will finalize in November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One teleconference </a:t>
            </a:r>
            <a:r>
              <a:rPr lang="en-US" altLang="en-US" sz="1800" dirty="0" smtClean="0"/>
              <a:t>before November to conclude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Approval in November could have standard in place for June 12, 2017 RED </a:t>
            </a:r>
            <a:r>
              <a:rPr lang="en-US" altLang="en-US" sz="1800" dirty="0" smtClean="0"/>
              <a:t>deadline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Next meeting November 21-25</a:t>
            </a:r>
            <a:endParaRPr lang="en-US" alt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7D3869-C8F6-4FB6-8015-41A376249C1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27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25624</TotalTime>
  <Words>1542</Words>
  <Application>Microsoft Office PowerPoint</Application>
  <PresentationFormat>On-screen Show (4:3)</PresentationFormat>
  <Paragraphs>254</Paragraphs>
  <Slides>22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Office Theme</vt:lpstr>
      <vt:lpstr>Document</vt:lpstr>
      <vt:lpstr>IEEE 802.18 RR-TAG Warsaw Meeting Agenda</vt:lpstr>
      <vt:lpstr>Agenda</vt:lpstr>
      <vt:lpstr>Administrative Items</vt:lpstr>
      <vt:lpstr>Other Guidelines for IEEE WG Meetings</vt:lpstr>
      <vt:lpstr>Approve the San Diego Minutes</vt:lpstr>
      <vt:lpstr>Discussion Items</vt:lpstr>
      <vt:lpstr>FCC 16-89 R&amp;O</vt:lpstr>
      <vt:lpstr>FCC 16-89 R&amp;O Other</vt:lpstr>
      <vt:lpstr>ETSI Updates</vt:lpstr>
      <vt:lpstr>ETSI Updates [2]</vt:lpstr>
      <vt:lpstr>802.15.3d Liaison to WP5C</vt:lpstr>
      <vt:lpstr>Actions Required</vt:lpstr>
      <vt:lpstr>FCC 16-89 FNPRM</vt:lpstr>
      <vt:lpstr>ITU-R mmWave Liaison</vt:lpstr>
      <vt:lpstr>Motion #1</vt:lpstr>
      <vt:lpstr>Thursday Agenda</vt:lpstr>
      <vt:lpstr>WP5C/5A Terahertz Liaison</vt:lpstr>
      <vt:lpstr>802.15.3d Liaison to WP5C</vt:lpstr>
      <vt:lpstr>Motion #2</vt:lpstr>
      <vt:lpstr>Motion #3</vt:lpstr>
      <vt:lpstr>Motion #4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142</cp:revision>
  <cp:lastPrinted>1601-01-01T00:00:00Z</cp:lastPrinted>
  <dcterms:created xsi:type="dcterms:W3CDTF">2016-03-03T14:54:45Z</dcterms:created>
  <dcterms:modified xsi:type="dcterms:W3CDTF">2016-09-15T06:47:52Z</dcterms:modified>
</cp:coreProperties>
</file>