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6" r:id="rId3"/>
    <p:sldId id="267" r:id="rId4"/>
    <p:sldId id="269" r:id="rId5"/>
    <p:sldId id="329" r:id="rId6"/>
    <p:sldId id="288" r:id="rId7"/>
    <p:sldId id="315" r:id="rId8"/>
    <p:sldId id="305" r:id="rId9"/>
    <p:sldId id="306" r:id="rId10"/>
    <p:sldId id="327" r:id="rId11"/>
    <p:sldId id="328" r:id="rId12"/>
    <p:sldId id="318" r:id="rId13"/>
    <p:sldId id="307" r:id="rId14"/>
    <p:sldId id="320" r:id="rId15"/>
    <p:sldId id="322" r:id="rId16"/>
    <p:sldId id="321" r:id="rId17"/>
    <p:sldId id="326" r:id="rId18"/>
    <p:sldId id="330" r:id="rId19"/>
    <p:sldId id="323" r:id="rId20"/>
    <p:sldId id="27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9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9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802.18-16/0066r0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2-01-0000-proposed-modifications-to-ieee-802-18-16-0064.docx" TargetMode="External"/><Relationship Id="rId2" Type="http://schemas.openxmlformats.org/officeDocument/2006/relationships/hyperlink" Target="https://mentor.ieee.org/802.18/dcn/16/18-16-0062-01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2-01-0000-proposed-modifications-to-ieee-802-18-16-0064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2-01-0000-proposed-modifications-to-ieee-802-18-16-0064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>
                <a:latin typeface="Times New Roman" charset="0"/>
              </a:rPr>
              <a:t/>
            </a:r>
            <a:br>
              <a:rPr lang="en-US">
                <a:latin typeface="Times New Roman" charset="0"/>
              </a:rPr>
            </a:br>
            <a:r>
              <a:rPr lang="en-US" smtClean="0">
                <a:latin typeface="Times New Roman" charset="0"/>
              </a:rPr>
              <a:t>Warsaw Meeting </a:t>
            </a:r>
            <a:r>
              <a:rPr lang="en-US" dirty="0" smtClean="0">
                <a:latin typeface="Times New Roman" charset="0"/>
              </a:rPr>
              <a:t>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ETSI Updates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4213"/>
          </a:xfrm>
        </p:spPr>
        <p:txBody>
          <a:bodyPr/>
          <a:lstStyle/>
          <a:p>
            <a:r>
              <a:rPr lang="en-US" altLang="en-US" dirty="0" smtClean="0"/>
              <a:t>EN 300 328 ENAP comments addressed; in final phase</a:t>
            </a:r>
          </a:p>
          <a:p>
            <a:pPr lvl="1"/>
            <a:r>
              <a:rPr lang="en-US" altLang="en-US" dirty="0" smtClean="0"/>
              <a:t>V2.0.2 in planning</a:t>
            </a:r>
          </a:p>
          <a:p>
            <a:pPr lvl="1"/>
            <a:r>
              <a:rPr lang="en-US" altLang="en-US" dirty="0" smtClean="0"/>
              <a:t>Receiver requirements tightening</a:t>
            </a:r>
          </a:p>
          <a:p>
            <a:r>
              <a:rPr lang="en-US" altLang="en-US" dirty="0" smtClean="0"/>
              <a:t>EN 301 893 still resolving issues</a:t>
            </a:r>
          </a:p>
          <a:p>
            <a:pPr lvl="1"/>
            <a:r>
              <a:rPr lang="en-US" altLang="en-US" dirty="0" smtClean="0"/>
              <a:t>Clause 4 </a:t>
            </a:r>
            <a:r>
              <a:rPr lang="en-GB" dirty="0"/>
              <a:t>Technical requirements </a:t>
            </a:r>
            <a:r>
              <a:rPr lang="en-GB" dirty="0" smtClean="0"/>
              <a:t>specifications </a:t>
            </a:r>
            <a:r>
              <a:rPr lang="en-US" altLang="en-US" dirty="0" smtClean="0"/>
              <a:t>complete</a:t>
            </a:r>
          </a:p>
          <a:p>
            <a:pPr lvl="1"/>
            <a:r>
              <a:rPr lang="en-US" altLang="en-US" dirty="0" smtClean="0"/>
              <a:t>Clause 5 </a:t>
            </a:r>
            <a:r>
              <a:rPr lang="en-GB" dirty="0"/>
              <a:t>Testing for compliance with technical </a:t>
            </a:r>
            <a:r>
              <a:rPr lang="en-GB" dirty="0" smtClean="0"/>
              <a:t>requirements addressed at BRAN #89</a:t>
            </a:r>
          </a:p>
          <a:p>
            <a:pPr lvl="2"/>
            <a:r>
              <a:rPr lang="en-US" altLang="en-US" dirty="0" smtClean="0"/>
              <a:t>Testing </a:t>
            </a:r>
            <a:r>
              <a:rPr lang="en-US" altLang="en-US" dirty="0" err="1" smtClean="0"/>
              <a:t>backoff</a:t>
            </a:r>
            <a:r>
              <a:rPr lang="en-US" altLang="en-US" dirty="0" smtClean="0"/>
              <a:t> fairness too complex and costly</a:t>
            </a:r>
          </a:p>
          <a:p>
            <a:pPr lvl="2"/>
            <a:r>
              <a:rPr lang="en-US" altLang="en-US" dirty="0" smtClean="0"/>
              <a:t>Testing procedures generally approved; will finalize in November</a:t>
            </a:r>
          </a:p>
          <a:p>
            <a:pPr lvl="1"/>
            <a:r>
              <a:rPr lang="en-US" altLang="en-US" dirty="0" smtClean="0"/>
              <a:t>Two teleconferences before November to conclude</a:t>
            </a:r>
          </a:p>
          <a:p>
            <a:pPr lvl="1"/>
            <a:r>
              <a:rPr lang="en-US" altLang="en-US" dirty="0" smtClean="0"/>
              <a:t>Approval in November could have standard in place for June 12, 2017 RED deadline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7D3869-C8F6-4FB6-8015-41A376249C1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7272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Updates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EN 301 598 (TVWS) – new rapporteur same as the old rapporteur</a:t>
            </a:r>
          </a:p>
          <a:p>
            <a:pPr lvl="1"/>
            <a:r>
              <a:rPr lang="en-US" altLang="en-US" dirty="0" smtClean="0"/>
              <a:t>Completed RED changes; will approve in November</a:t>
            </a:r>
          </a:p>
          <a:p>
            <a:r>
              <a:rPr lang="en-US" altLang="en-US" dirty="0" smtClean="0"/>
              <a:t>Technical Reports on 5 GHz band sharing</a:t>
            </a:r>
          </a:p>
          <a:p>
            <a:pPr lvl="1"/>
            <a:r>
              <a:rPr lang="en-US" altLang="en-US" dirty="0" smtClean="0"/>
              <a:t>TR 103 317 EESS in the 5 350 MHz to 5 470 MHz band</a:t>
            </a:r>
          </a:p>
          <a:p>
            <a:pPr lvl="1"/>
            <a:r>
              <a:rPr lang="en-US" altLang="en-US" dirty="0" smtClean="0"/>
              <a:t>TR 103 318 Radiolocation Systems in the 5 350 MHz to 5 470 MHz and 5 725 MHz to 5 850 MHz bands</a:t>
            </a:r>
          </a:p>
          <a:p>
            <a:pPr lvl="2"/>
            <a:r>
              <a:rPr lang="en-US" altLang="en-US" dirty="0" smtClean="0"/>
              <a:t>Completed “for now”; needs to be ready for January CPG PTD</a:t>
            </a:r>
          </a:p>
          <a:p>
            <a:pPr lvl="1"/>
            <a:r>
              <a:rPr lang="en-US" altLang="en-US" dirty="0" smtClean="0"/>
              <a:t>TR 103 319 Road Tolling and Intelligent Transport systems in the 5 725 MHz to 5 925 MHz band</a:t>
            </a:r>
          </a:p>
          <a:p>
            <a:pPr lvl="2"/>
            <a:r>
              <a:rPr lang="en-US" altLang="en-US" dirty="0" smtClean="0"/>
              <a:t>Significant progress; teleconferences set for finalizing in November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9439E2DA-1793-4FAD-AA35-3BB65B9DEDC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98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Complete FCC 16-89 FNPRM response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to approve WP5A liaison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Can </a:t>
            </a:r>
            <a:r>
              <a:rPr lang="en-US" altLang="en-US" dirty="0"/>
              <a:t>we resolve voting issues?</a:t>
            </a:r>
          </a:p>
          <a:p>
            <a:pPr lvl="1"/>
            <a:r>
              <a:rPr lang="en-US" altLang="en-US" dirty="0"/>
              <a:t>18 voting members with poor attendance including retired member</a:t>
            </a:r>
          </a:p>
          <a:p>
            <a:pPr lvl="1"/>
            <a:r>
              <a:rPr lang="en-US" altLang="en-US" dirty="0"/>
              <a:t>12 votes needed to approve outgoing documents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at 60 GHz on board 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Propose 3-tier licensing framework for 71-76 and 81-86 GHz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SAS </a:t>
            </a:r>
            <a:r>
              <a:rPr lang="en-US" altLang="en-US" dirty="0" smtClean="0"/>
              <a:t>required for outdoor applications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71-76 GHz and 81-86 GHz indoors, unlicensed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Prefer 15.255 rules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 smtClean="0"/>
              <a:t>Ask again?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No conducted power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Increase EIRP limit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Use onboard aircraft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ITU-R </a:t>
            </a:r>
            <a:r>
              <a:rPr lang="en-US" altLang="en-US" dirty="0" err="1" smtClean="0"/>
              <a:t>mmWave</a:t>
            </a:r>
            <a:r>
              <a:rPr lang="en-US" altLang="en-US" dirty="0" smtClean="0"/>
              <a:t> liaison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WP5C terahertz liaison response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81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WP5C/5A Terahertz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Looking for system characteristics for devices working in bands above 275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Deadline is in October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859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ITU-R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Ask for WAS/RLAN consideration in </a:t>
            </a:r>
            <a:r>
              <a:rPr lang="en-US" dirty="0" err="1" smtClean="0"/>
              <a:t>mmWave</a:t>
            </a:r>
            <a:r>
              <a:rPr lang="en-US" dirty="0" smtClean="0"/>
              <a:t> studies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mentor.ieee.org/802.18/dcn/16/18-16-0062-01-0000-itu-r-5-1-liaison-was-rlan-considered-in-57-71-ghz.docx</a:t>
            </a:r>
            <a:r>
              <a:rPr lang="en-US" u="sng" dirty="0" smtClean="0"/>
              <a:t> </a:t>
            </a:r>
            <a:endParaRPr lang="en-US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Failed in EC vote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Revised in document 18-16/072r2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mentor.ieee.org/802.18/dcn/16/18-16-0072-01-0000-proposed-modifications-to-ieee-802-18-16-0064.docx</a:t>
            </a:r>
            <a:r>
              <a:rPr lang="en-US" dirty="0" smtClean="0"/>
              <a:t>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quorum to approve in teleconferences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652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mentor.ieee.org/802.18/dcn/16/18-16-0072-01-0000-proposed-modifications-to-ieee-802-18-16-0064.docx</a:t>
            </a:r>
            <a:r>
              <a:rPr lang="en-US" u="sng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our liaison to ITU-R WP5A, and submit to the IEEE 802 EC for </a:t>
            </a:r>
            <a:r>
              <a:rPr lang="en-US" dirty="0" smtClean="0"/>
              <a:t>10-day ballot and </a:t>
            </a:r>
            <a:r>
              <a:rPr lang="en-US" dirty="0" smtClean="0"/>
              <a:t>transmittal.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93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mentor.ieee.org/802.18/dcn/16/18-16-0072-01-0000-proposed-modifications-to-ieee-802-18-16-0064.docx</a:t>
            </a:r>
            <a:r>
              <a:rPr lang="en-US" u="sng" dirty="0" smtClean="0"/>
              <a:t> </a:t>
            </a:r>
            <a:r>
              <a:rPr lang="en-US" dirty="0" smtClean="0"/>
              <a:t>as </a:t>
            </a:r>
            <a:r>
              <a:rPr lang="en-US" dirty="0" smtClean="0"/>
              <a:t>our liaison to ITU-R WP5A, and submit to the IEEE 802 EC for </a:t>
            </a:r>
            <a:r>
              <a:rPr lang="en-US" dirty="0" smtClean="0"/>
              <a:t>10-day ballot and </a:t>
            </a:r>
            <a:r>
              <a:rPr lang="en-US" dirty="0" smtClean="0"/>
              <a:t>transmittal.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961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deadline: September 30,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71-76 GHz and 81-86 GHz indoors, unlicensed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Prefer 15.255 rules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71-76 </a:t>
            </a:r>
            <a:r>
              <a:rPr lang="en-US" altLang="en-US" dirty="0" smtClean="0"/>
              <a:t>GHz and 81-86 GHz outdoors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 smtClean="0"/>
              <a:t>Value and issues with SAS vs ULS601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Ask again</a:t>
            </a:r>
            <a:endParaRPr lang="en-US" alt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No conducted </a:t>
            </a:r>
            <a:r>
              <a:rPr lang="en-US" altLang="en-US" dirty="0" smtClean="0"/>
              <a:t>power limit</a:t>
            </a:r>
            <a:endParaRPr lang="en-US" altLang="en-US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Increase EIRP limit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en-US" dirty="0"/>
              <a:t>Use onboard aircraft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03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399"/>
            <a:ext cx="7772400" cy="441801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Review and approve the </a:t>
            </a:r>
            <a:r>
              <a:rPr lang="en-US" altLang="en-US" dirty="0" smtClean="0"/>
              <a:t>agenda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San Diego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</a:t>
            </a:r>
            <a:r>
              <a:rPr lang="en-US" altLang="en-US" dirty="0" smtClean="0"/>
              <a:t>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Vote WP5A liaison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Terahertz WP5C liaison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Japan Wireless Power at 2450 MHz in WP1A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Just say 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October 5-13 WP5D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Deadline for submission is September 28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TBD in September in Warsaw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Teleconferences: Thursdays at 3:00pm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August 4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2" y="333375"/>
            <a:ext cx="1589087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Approve the </a:t>
            </a:r>
            <a:r>
              <a:rPr lang="en-US" altLang="en-US" dirty="0" smtClean="0"/>
              <a:t>San Diego </a:t>
            </a:r>
            <a:r>
              <a:rPr lang="en-US" altLang="en-US" dirty="0" smtClean="0"/>
              <a:t>Minutes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altLang="en-US" u="sng" dirty="0" smtClean="0"/>
              <a:t>Motion:</a:t>
            </a:r>
            <a:r>
              <a:rPr lang="en-US" altLang="en-US" dirty="0" smtClean="0"/>
              <a:t> To approve the minutes from the IEEE 802.18 meeting at the San Diego plenary in </a:t>
            </a:r>
            <a:r>
              <a:rPr lang="en-US" altLang="en-US" smtClean="0"/>
              <a:t>document 18-16/0061r0</a:t>
            </a:r>
            <a:endParaRPr lang="en-US" altLang="en-US" dirty="0" smtClean="0"/>
          </a:p>
          <a:p>
            <a:pPr lvl="1"/>
            <a:r>
              <a:rPr lang="en-US" altLang="en-US" b="1" dirty="0" smtClean="0"/>
              <a:t>Posted: </a:t>
            </a:r>
            <a:r>
              <a:rPr lang="en-US" dirty="0"/>
              <a:t>31-Jul-2016 01:02:52 </a:t>
            </a:r>
            <a:r>
              <a:rPr lang="en-US" dirty="0" smtClean="0"/>
              <a:t>ET</a:t>
            </a:r>
          </a:p>
          <a:p>
            <a:pPr lvl="1"/>
            <a:endParaRPr lang="en-US" altLang="en-US" b="1" dirty="0" smtClean="0"/>
          </a:p>
          <a:p>
            <a:pPr lvl="1"/>
            <a:r>
              <a:rPr lang="en-US" altLang="en-US" b="1" dirty="0" smtClean="0"/>
              <a:t>Moved by:  	</a:t>
            </a:r>
          </a:p>
          <a:p>
            <a:pPr lvl="1"/>
            <a:r>
              <a:rPr lang="en-US" altLang="en-US" b="1" dirty="0" smtClean="0"/>
              <a:t>Seconded by: </a:t>
            </a:r>
          </a:p>
          <a:p>
            <a:pPr lvl="1"/>
            <a:r>
              <a:rPr lang="en-US" altLang="en-US" b="1" dirty="0" smtClean="0"/>
              <a:t>Discussion?</a:t>
            </a:r>
          </a:p>
          <a:p>
            <a:pPr lvl="1"/>
            <a:r>
              <a:rPr lang="en-US" altLang="en-US" b="1" dirty="0" smtClean="0"/>
              <a:t>Vote: Unanimous consent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5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  <a:p>
            <a:r>
              <a:rPr lang="en-US" altLang="en-US" sz="2000" b="0" dirty="0"/>
              <a:t>ETSI BRAN and ERM TG11 </a:t>
            </a:r>
            <a:r>
              <a:rPr lang="en-US" altLang="en-US" sz="2000" b="0" dirty="0" smtClean="0"/>
              <a:t>updates</a:t>
            </a:r>
          </a:p>
          <a:p>
            <a:endParaRPr lang="en-US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FCC 5.9 GHz Band Public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FCC </a:t>
            </a:r>
            <a:r>
              <a:rPr lang="en-US" dirty="0" smtClean="0"/>
              <a:t>16-68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Planning for opening 5850-5925 MHz band for sharing with DSRC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Testing the two main interference mitigation methods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Detect and Vacate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Re-channelization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Three phase test plan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Lab testing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Limited field test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Full field test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Closed July 7</a:t>
            </a:r>
            <a:r>
              <a:rPr lang="en-US" baseline="30000" dirty="0" smtClean="0"/>
              <a:t>th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7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FCC 16-89 </a:t>
            </a:r>
            <a:r>
              <a:rPr lang="en-US" sz="3200" b="1" dirty="0" smtClean="0"/>
              <a:t>R&amp;O Other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24400"/>
          </a:xfrm>
        </p:spPr>
        <p:txBody>
          <a:bodyPr>
            <a:normAutofit fontScale="85000" lnSpcReduction="20000"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Upper Microwave Flexible Use Licensing:</a:t>
            </a:r>
            <a:r>
              <a:rPr lang="en-US" dirty="0"/>
              <a:t> 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hree </a:t>
            </a:r>
            <a:r>
              <a:rPr lang="en-US" dirty="0"/>
              <a:t>licensed bands to make a substantial amount of spectrum available with similar rules tailored to the characteristics of each </a:t>
            </a:r>
            <a:r>
              <a:rPr lang="en-US" dirty="0" smtClean="0"/>
              <a:t>band; the </a:t>
            </a:r>
            <a:r>
              <a:rPr lang="en-US" dirty="0"/>
              <a:t>basis for </a:t>
            </a:r>
            <a:r>
              <a:rPr lang="en-US" dirty="0" smtClean="0"/>
              <a:t>pursuing flexible </a:t>
            </a:r>
            <a:r>
              <a:rPr lang="en-US" dirty="0"/>
              <a:t>use licensing in additional </a:t>
            </a:r>
            <a:r>
              <a:rPr lang="en-US" dirty="0" err="1"/>
              <a:t>mmW</a:t>
            </a:r>
            <a:r>
              <a:rPr lang="en-US" dirty="0"/>
              <a:t> bands going </a:t>
            </a:r>
            <a:r>
              <a:rPr lang="en-US" dirty="0" smtClean="0"/>
              <a:t>forward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27.5-28.35 GHz and 38.6-40 GHz bands:  </a:t>
            </a:r>
            <a:endParaRPr lang="en-US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Upper </a:t>
            </a:r>
            <a:r>
              <a:rPr lang="en-US" dirty="0"/>
              <a:t>microwave flexible use licenses </a:t>
            </a:r>
            <a:r>
              <a:rPr lang="en-US" dirty="0" smtClean="0"/>
              <a:t>for </a:t>
            </a:r>
            <a:r>
              <a:rPr lang="en-US" dirty="0"/>
              <a:t>mobile operations in these bands using geographic area </a:t>
            </a:r>
            <a:r>
              <a:rPr lang="en-US" dirty="0" smtClean="0"/>
              <a:t>licensing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/>
              <a:t>2</a:t>
            </a:r>
            <a:r>
              <a:rPr lang="en-US" sz="1900" dirty="0" smtClean="0"/>
              <a:t>7.5-28.35 </a:t>
            </a:r>
            <a:r>
              <a:rPr lang="en-US" sz="1900" dirty="0"/>
              <a:t>GHz band (28 GHz band</a:t>
            </a:r>
            <a:r>
              <a:rPr lang="en-US" sz="1900" dirty="0" smtClean="0"/>
              <a:t>): county-sized </a:t>
            </a:r>
            <a:r>
              <a:rPr lang="en-US" sz="1900" dirty="0"/>
              <a:t>geographic area </a:t>
            </a:r>
            <a:r>
              <a:rPr lang="en-US" sz="1900" dirty="0" smtClean="0"/>
              <a:t>licenses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38.6-40 </a:t>
            </a:r>
            <a:r>
              <a:rPr lang="en-US" sz="1900" dirty="0"/>
              <a:t>GHz band (39 GHz </a:t>
            </a:r>
            <a:r>
              <a:rPr lang="en-US" sz="1900" dirty="0" smtClean="0"/>
              <a:t>band): Partial </a:t>
            </a:r>
            <a:r>
              <a:rPr lang="en-US" sz="1900" dirty="0"/>
              <a:t>Economic Area (PEA) </a:t>
            </a:r>
            <a:r>
              <a:rPr lang="en-US" sz="1900" dirty="0" smtClean="0"/>
              <a:t>licenses; co-primary </a:t>
            </a:r>
            <a:r>
              <a:rPr lang="en-US" sz="1900" dirty="0"/>
              <a:t>Federal FSS and MSS allocations in the 39.5-40 GHz band, limited to military </a:t>
            </a:r>
            <a:r>
              <a:rPr lang="en-US" sz="1900" dirty="0" smtClean="0"/>
              <a:t>systems to be maintained</a:t>
            </a:r>
            <a:endParaRPr lang="en-US" sz="1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37-38.6 GHz </a:t>
            </a:r>
            <a:r>
              <a:rPr lang="en-US" b="1" dirty="0" smtClean="0"/>
              <a:t>band</a:t>
            </a:r>
            <a:r>
              <a:rPr lang="en-US" dirty="0" smtClean="0"/>
              <a:t>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and </a:t>
            </a:r>
            <a:r>
              <a:rPr lang="en-US" dirty="0"/>
              <a:t>plan </a:t>
            </a:r>
            <a:r>
              <a:rPr lang="en-US" dirty="0" smtClean="0"/>
              <a:t>for </a:t>
            </a:r>
            <a:r>
              <a:rPr lang="en-US" dirty="0"/>
              <a:t>continuity of commercial operations between the 37 and 39 GHz </a:t>
            </a:r>
            <a:r>
              <a:rPr lang="en-US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a limited </a:t>
            </a:r>
            <a:r>
              <a:rPr lang="en-US" sz="1900" dirty="0"/>
              <a:t>number of Federal military sites across the full 37 GHz </a:t>
            </a:r>
            <a:r>
              <a:rPr lang="en-US" sz="1900" dirty="0" smtClean="0"/>
              <a:t>band to be protected, while maintaining the existing Federal fixed and mobile allocations throughout the band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900" dirty="0" smtClean="0"/>
              <a:t>37-37.6 GHz band co-primary shared access between Federal and non-Federal users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73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21246</TotalTime>
  <Words>1381</Words>
  <Application>Microsoft Office PowerPoint</Application>
  <PresentationFormat>On-screen Show (4:3)</PresentationFormat>
  <Paragraphs>247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MS Gothic</vt:lpstr>
      <vt:lpstr>MS PGothic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Warsaw Meeting Agenda</vt:lpstr>
      <vt:lpstr>Agenda</vt:lpstr>
      <vt:lpstr>Administrative Items</vt:lpstr>
      <vt:lpstr>Other Guidelines for IEEE WG Meetings</vt:lpstr>
      <vt:lpstr>Approve the San Diego Minutes</vt:lpstr>
      <vt:lpstr>Discussion Items</vt:lpstr>
      <vt:lpstr>FCC 5.9 GHz Band Public Notice</vt:lpstr>
      <vt:lpstr>FCC 16-89 R&amp;O</vt:lpstr>
      <vt:lpstr>FCC 16-89 R&amp;O Other</vt:lpstr>
      <vt:lpstr>ETSI Updates</vt:lpstr>
      <vt:lpstr>ETSI Updates [2]</vt:lpstr>
      <vt:lpstr>Actions Required</vt:lpstr>
      <vt:lpstr>FCC 16-89 FNPRM</vt:lpstr>
      <vt:lpstr>Thursday Agenda</vt:lpstr>
      <vt:lpstr>WP5C/5A Terahertz Liaison</vt:lpstr>
      <vt:lpstr>ITU-R mmWave Liaison</vt:lpstr>
      <vt:lpstr>Motion #1</vt:lpstr>
      <vt:lpstr>Motion #2</vt:lpstr>
      <vt:lpstr>FCC 16-89 mmWave FNPRM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124</cp:revision>
  <cp:lastPrinted>1601-01-01T00:00:00Z</cp:lastPrinted>
  <dcterms:created xsi:type="dcterms:W3CDTF">2016-03-03T14:54:45Z</dcterms:created>
  <dcterms:modified xsi:type="dcterms:W3CDTF">2016-09-12T05:26:01Z</dcterms:modified>
</cp:coreProperties>
</file>