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269" r:id="rId5"/>
    <p:sldId id="288" r:id="rId6"/>
    <p:sldId id="314" r:id="rId7"/>
    <p:sldId id="315" r:id="rId8"/>
    <p:sldId id="305" r:id="rId9"/>
    <p:sldId id="306" r:id="rId10"/>
    <p:sldId id="317" r:id="rId11"/>
    <p:sldId id="318" r:id="rId12"/>
    <p:sldId id="307" r:id="rId13"/>
    <p:sldId id="308" r:id="rId14"/>
    <p:sldId id="309" r:id="rId15"/>
    <p:sldId id="310" r:id="rId16"/>
    <p:sldId id="311" r:id="rId17"/>
    <p:sldId id="312" r:id="rId18"/>
    <p:sldId id="27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72254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802.18-16/0053r0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6/18-16-0032-00-0000-ofcom-5-ghz-consulta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San Diego Meeting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55"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ETSI </a:t>
            </a:r>
            <a:r>
              <a:rPr lang="en-US" altLang="en-US" dirty="0" smtClean="0"/>
              <a:t>Updates</a:t>
            </a:r>
            <a:endParaRPr lang="en-US" altLang="en-US" dirty="0" smtClean="0"/>
          </a:p>
        </p:txBody>
      </p:sp>
      <p:sp>
        <p:nvSpPr>
          <p:cNvPr id="21507"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EN 300 328 </a:t>
            </a:r>
            <a:r>
              <a:rPr lang="en-US" altLang="en-US" dirty="0" smtClean="0"/>
              <a:t>ENAP comments addressed</a:t>
            </a:r>
            <a:endParaRPr lang="en-US" altLang="en-US" dirty="0" smtClean="0"/>
          </a:p>
          <a:p>
            <a:pPr>
              <a:buFont typeface="Arial" panose="020B0604020202020204" pitchFamily="34" charset="0"/>
              <a:buChar char="•"/>
            </a:pPr>
            <a:r>
              <a:rPr lang="en-US" altLang="en-US" dirty="0" smtClean="0"/>
              <a:t>EN 301 893 still resolving issues; trying to complete in </a:t>
            </a:r>
            <a:r>
              <a:rPr lang="en-US" altLang="en-US" dirty="0" smtClean="0"/>
              <a:t>September</a:t>
            </a:r>
            <a:endParaRPr lang="en-US" altLang="en-US" dirty="0" smtClean="0"/>
          </a:p>
          <a:p>
            <a:pPr>
              <a:buFont typeface="Arial" panose="020B0604020202020204" pitchFamily="34" charset="0"/>
              <a:buChar char="•"/>
            </a:pPr>
            <a:r>
              <a:rPr lang="en-US" altLang="en-US" dirty="0" smtClean="0"/>
              <a:t>EN 301 598 (TVWS</a:t>
            </a:r>
            <a:r>
              <a:rPr lang="en-US" altLang="en-US" dirty="0" smtClean="0"/>
              <a:t>) – new </a:t>
            </a:r>
            <a:r>
              <a:rPr lang="en-US" altLang="en-US" dirty="0" smtClean="0"/>
              <a:t>rapporteur </a:t>
            </a:r>
            <a:r>
              <a:rPr lang="en-US" altLang="en-US" dirty="0" smtClean="0"/>
              <a:t>same as the old rapporteur</a:t>
            </a:r>
            <a:endParaRPr lang="en-US" altLang="en-US" dirty="0" smtClean="0"/>
          </a:p>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23AD517-FB1F-4759-A690-CA80DF1B58D6}" type="slidenum">
              <a:rPr lang="en-US" altLang="en-US" sz="1200" b="0" smtClean="0"/>
              <a:pPr>
                <a:spcBef>
                  <a:spcPct val="0"/>
                </a:spcBef>
                <a:buFontTx/>
                <a:buNone/>
              </a:pPr>
              <a:t>10</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980592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FCC 16-89 FNPRM</a:t>
            </a:r>
          </a:p>
          <a:p>
            <a:pPr eaLnBrk="1" hangingPunct="1">
              <a:buFont typeface="Arial" panose="020B0604020202020204" pitchFamily="34" charset="0"/>
              <a:buChar char="•"/>
            </a:pPr>
            <a:r>
              <a:rPr lang="en-US" altLang="en-US" dirty="0" smtClean="0"/>
              <a:t>India Public Wi-Fi consultation</a:t>
            </a:r>
          </a:p>
          <a:p>
            <a:pPr marL="800100" lvl="1" indent="-342900">
              <a:buFont typeface="Arial" panose="020B0604020202020204" pitchFamily="34" charset="0"/>
              <a:buChar char="•"/>
            </a:pPr>
            <a:r>
              <a:rPr lang="en-US" dirty="0" smtClean="0"/>
              <a:t>13 question on how to grow the public Wi-Fi ecosystem</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11</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a:t>
            </a:r>
            <a:r>
              <a:rPr lang="en-US" sz="3200" b="1" dirty="0"/>
              <a:t>16-89 </a:t>
            </a:r>
            <a:r>
              <a:rPr lang="en-US" sz="3200" b="1" dirty="0" smtClean="0"/>
              <a:t>FNPRM</a:t>
            </a:r>
            <a:endParaRPr lang="en-US" sz="3200" dirty="0"/>
          </a:p>
        </p:txBody>
      </p:sp>
      <p:sp>
        <p:nvSpPr>
          <p:cNvPr id="3" name="Content Placeholder 2"/>
          <p:cNvSpPr>
            <a:spLocks noGrp="1"/>
          </p:cNvSpPr>
          <p:nvPr>
            <p:ph idx="1"/>
          </p:nvPr>
        </p:nvSpPr>
        <p:spPr>
          <a:xfrm>
            <a:off x="685800" y="1600200"/>
            <a:ext cx="7770813" cy="4800600"/>
          </a:xfrm>
        </p:spPr>
        <p:txBody>
          <a:bodyPr>
            <a:normAutofit/>
          </a:bodyPr>
          <a:lstStyle/>
          <a:p>
            <a:pPr marL="400050">
              <a:buFont typeface="Arial" panose="020B0604020202020204" pitchFamily="34" charset="0"/>
              <a:buChar char="•"/>
            </a:pPr>
            <a:r>
              <a:rPr lang="en-US" altLang="en-US" dirty="0"/>
              <a:t>Reconsider at 60 GHz on board aircraft</a:t>
            </a:r>
          </a:p>
          <a:p>
            <a:pPr marL="400050">
              <a:buFont typeface="Arial" panose="020B0604020202020204" pitchFamily="34" charset="0"/>
              <a:buChar char="•"/>
            </a:pPr>
            <a:r>
              <a:rPr lang="en-US" altLang="en-US" dirty="0"/>
              <a:t>Propose 3-tier licensing framework for 71-76 and 81-86 GHz</a:t>
            </a:r>
          </a:p>
          <a:p>
            <a:pPr marL="800100" lvl="1">
              <a:buFont typeface="Arial" panose="020B0604020202020204" pitchFamily="34" charset="0"/>
              <a:buChar char="•"/>
            </a:pPr>
            <a:r>
              <a:rPr lang="en-US" altLang="en-US" dirty="0"/>
              <a:t>SAS required</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779269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India Public Wi-Fi C</a:t>
            </a:r>
            <a:r>
              <a:rPr lang="en-US" sz="3200" b="1" dirty="0" smtClean="0"/>
              <a:t>onsultation</a:t>
            </a:r>
            <a:endParaRPr lang="en-US" sz="3200"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sz="2100" b="1" dirty="0" smtClean="0"/>
              <a:t>Proliferation </a:t>
            </a:r>
            <a:r>
              <a:rPr lang="en-US" sz="2100" b="1" dirty="0"/>
              <a:t>of Broadband </a:t>
            </a:r>
            <a:r>
              <a:rPr lang="en-US" sz="2100" b="1" dirty="0" smtClean="0"/>
              <a:t>through Public </a:t>
            </a:r>
            <a:r>
              <a:rPr lang="en-US" sz="2100" b="1" dirty="0"/>
              <a:t>Wi-Fi Networks </a:t>
            </a:r>
            <a:endParaRPr lang="en-US" sz="2100" b="1" dirty="0" smtClean="0"/>
          </a:p>
          <a:p>
            <a:pPr marL="800100" lvl="1" indent="-342900">
              <a:buFont typeface="Arial" panose="020B0604020202020204" pitchFamily="34" charset="0"/>
              <a:buChar char="•"/>
            </a:pPr>
            <a:r>
              <a:rPr lang="en-US" dirty="0"/>
              <a:t>Comment Date:  </a:t>
            </a:r>
            <a:r>
              <a:rPr lang="en-US" dirty="0" smtClean="0"/>
              <a:t>August 10, </a:t>
            </a:r>
            <a:r>
              <a:rPr lang="en-US" dirty="0"/>
              <a:t>2016 </a:t>
            </a:r>
          </a:p>
          <a:p>
            <a:pPr marL="800100" lvl="1" indent="-342900">
              <a:buFont typeface="Arial" panose="020B0604020202020204" pitchFamily="34" charset="0"/>
              <a:buChar char="•"/>
            </a:pPr>
            <a:r>
              <a:rPr lang="en-US" dirty="0" smtClean="0"/>
              <a:t>Counter </a:t>
            </a:r>
            <a:r>
              <a:rPr lang="en-US" dirty="0"/>
              <a:t>Comment </a:t>
            </a:r>
            <a:r>
              <a:rPr lang="en-US" dirty="0" smtClean="0"/>
              <a:t>Date: August 24, 2016</a:t>
            </a:r>
          </a:p>
          <a:p>
            <a:pPr>
              <a:buFont typeface="Arial" panose="020B0604020202020204" pitchFamily="34" charset="0"/>
              <a:buChar char="•"/>
            </a:pPr>
            <a:r>
              <a:rPr lang="en-US" b="1" dirty="0" smtClean="0"/>
              <a:t>Basic information</a:t>
            </a:r>
          </a:p>
          <a:p>
            <a:pPr marL="800100" lvl="1" indent="-342900">
              <a:buFont typeface="Arial" panose="020B0604020202020204" pitchFamily="34" charset="0"/>
              <a:buChar char="•"/>
            </a:pPr>
            <a:r>
              <a:rPr lang="en-US" dirty="0" smtClean="0"/>
              <a:t>“Wi-Fi networks… </a:t>
            </a:r>
            <a:r>
              <a:rPr lang="en-US" dirty="0"/>
              <a:t>offer affordable, scalable and versatile technologies that can facilitate the spread of Internet access in rural and urban areas </a:t>
            </a:r>
            <a:r>
              <a:rPr lang="en-US" dirty="0" smtClean="0"/>
              <a:t>alike.”</a:t>
            </a:r>
          </a:p>
          <a:p>
            <a:pPr marL="800100" lvl="1" indent="-342900">
              <a:buFont typeface="Arial" panose="020B0604020202020204" pitchFamily="34" charset="0"/>
              <a:buChar char="•"/>
            </a:pPr>
            <a:r>
              <a:rPr lang="en-US" dirty="0"/>
              <a:t>Ericsson report: Over 85 per cent of data traffic generated by the use of smart phone video apps goes over Wi-Fi</a:t>
            </a:r>
          </a:p>
          <a:p>
            <a:pPr marL="800100" lvl="1" indent="-342900">
              <a:buFont typeface="Arial" panose="020B0604020202020204" pitchFamily="34" charset="0"/>
              <a:buChar char="•"/>
            </a:pPr>
            <a:r>
              <a:rPr lang="en-US" dirty="0"/>
              <a:t>“[E]</a:t>
            </a:r>
            <a:r>
              <a:rPr lang="en-US" dirty="0" err="1"/>
              <a:t>stimated</a:t>
            </a:r>
            <a:r>
              <a:rPr lang="en-US" dirty="0"/>
              <a:t> that cost per MB in Wi-Fi Network could be less than 2 </a:t>
            </a:r>
            <a:r>
              <a:rPr lang="en-US" dirty="0" err="1"/>
              <a:t>paise</a:t>
            </a:r>
            <a:r>
              <a:rPr lang="en-US" dirty="0"/>
              <a:t> per MB.”</a:t>
            </a:r>
          </a:p>
          <a:p>
            <a:pPr marL="800100" lvl="1" indent="-342900">
              <a:buFont typeface="Arial" panose="020B0604020202020204" pitchFamily="34" charset="0"/>
              <a:buChar char="•"/>
            </a:pPr>
            <a:r>
              <a:rPr lang="en-US" dirty="0"/>
              <a:t>“[C]</a:t>
            </a:r>
            <a:r>
              <a:rPr lang="en-US" dirty="0" err="1"/>
              <a:t>onsumers</a:t>
            </a:r>
            <a:r>
              <a:rPr lang="en-US" dirty="0"/>
              <a:t> on an average are paying around 23 </a:t>
            </a:r>
            <a:r>
              <a:rPr lang="en-US" dirty="0" err="1"/>
              <a:t>paise</a:t>
            </a:r>
            <a:r>
              <a:rPr lang="en-US" dirty="0"/>
              <a:t> per MB for the data usage in the cellular Network (2G/3G/4G</a:t>
            </a:r>
            <a:r>
              <a:rPr lang="en-US" dirty="0" smtClean="0"/>
              <a:t>).”</a:t>
            </a:r>
          </a:p>
          <a:p>
            <a:pPr marL="800100" lvl="1" indent="-342900">
              <a:buFont typeface="Arial" panose="020B0604020202020204" pitchFamily="34" charset="0"/>
              <a:buChar char="•"/>
            </a:pPr>
            <a:r>
              <a:rPr lang="en-US" dirty="0" smtClean="0"/>
              <a:t>“[E]</a:t>
            </a:r>
            <a:r>
              <a:rPr lang="en-US" dirty="0" err="1" smtClean="0"/>
              <a:t>xamine</a:t>
            </a:r>
            <a:r>
              <a:rPr lang="en-US" dirty="0" smtClean="0"/>
              <a:t> </a:t>
            </a:r>
            <a:r>
              <a:rPr lang="en-US" dirty="0"/>
              <a:t>the need of encouraging public Wi-Fi networks in the country from a public policy point of view, discuss the issues in its proliferation and find out solutions for the </a:t>
            </a:r>
            <a:r>
              <a:rPr lang="en-US" dirty="0" smtClean="0"/>
              <a:t>same.”</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247815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Wi-Fi Today in India</a:t>
            </a:r>
            <a:endParaRPr lang="en-US" sz="3200" b="1" dirty="0"/>
          </a:p>
        </p:txBody>
      </p:sp>
      <p:pic>
        <p:nvPicPr>
          <p:cNvPr id="4" name="Content Placeholder 3"/>
          <p:cNvPicPr>
            <a:picLocks noGrp="1" noChangeAspect="1"/>
          </p:cNvPicPr>
          <p:nvPr>
            <p:ph idx="1"/>
          </p:nvPr>
        </p:nvPicPr>
        <p:blipFill>
          <a:blip r:embed="rId2"/>
          <a:stretch>
            <a:fillRect/>
          </a:stretch>
        </p:blipFill>
        <p:spPr>
          <a:xfrm>
            <a:off x="311367" y="2337954"/>
            <a:ext cx="3556533" cy="2787722"/>
          </a:xfrm>
          <a:prstGeom prst="rect">
            <a:avLst/>
          </a:prstGeom>
        </p:spPr>
      </p:pic>
      <p:pic>
        <p:nvPicPr>
          <p:cNvPr id="5" name="Picture 4"/>
          <p:cNvPicPr>
            <a:picLocks noChangeAspect="1"/>
          </p:cNvPicPr>
          <p:nvPr/>
        </p:nvPicPr>
        <p:blipFill>
          <a:blip r:embed="rId3"/>
          <a:stretch>
            <a:fillRect/>
          </a:stretch>
        </p:blipFill>
        <p:spPr>
          <a:xfrm>
            <a:off x="4056078" y="2441864"/>
            <a:ext cx="4966301" cy="2308946"/>
          </a:xfrm>
          <a:prstGeom prst="rect">
            <a:avLst/>
          </a:prstGeom>
        </p:spPr>
      </p:pic>
      <p:sp>
        <p:nvSpPr>
          <p:cNvPr id="6" name="TextBox 5"/>
          <p:cNvSpPr txBox="1"/>
          <p:nvPr/>
        </p:nvSpPr>
        <p:spPr>
          <a:xfrm>
            <a:off x="4281054" y="4917856"/>
            <a:ext cx="4634345" cy="523220"/>
          </a:xfrm>
          <a:prstGeom prst="rect">
            <a:avLst/>
          </a:prstGeom>
          <a:noFill/>
        </p:spPr>
        <p:txBody>
          <a:bodyPr wrap="square" rtlCol="0">
            <a:spAutoFit/>
          </a:bodyPr>
          <a:lstStyle/>
          <a:p>
            <a:r>
              <a:rPr lang="en-US" sz="1400" b="1" dirty="0"/>
              <a:t>Average Monthly Cellular/Wi-Fi Video Data Use (MB</a:t>
            </a:r>
            <a:r>
              <a:rPr lang="en-US" sz="1400" b="1" dirty="0" smtClean="0"/>
              <a:t>)</a:t>
            </a:r>
          </a:p>
          <a:p>
            <a:pPr algn="ctr"/>
            <a:r>
              <a:rPr lang="en-US" sz="1400" b="1" dirty="0" smtClean="0"/>
              <a:t>[Source: Ericsson] </a:t>
            </a:r>
            <a:endParaRPr lang="en-US" sz="1400" dirty="0"/>
          </a:p>
        </p:txBody>
      </p:sp>
      <p:sp>
        <p:nvSpPr>
          <p:cNvPr id="7" name="TextBox 6"/>
          <p:cNvSpPr txBox="1"/>
          <p:nvPr/>
        </p:nvSpPr>
        <p:spPr>
          <a:xfrm>
            <a:off x="613944" y="5330537"/>
            <a:ext cx="2951378" cy="523220"/>
          </a:xfrm>
          <a:prstGeom prst="rect">
            <a:avLst/>
          </a:prstGeom>
          <a:noFill/>
        </p:spPr>
        <p:txBody>
          <a:bodyPr wrap="square" rtlCol="0">
            <a:spAutoFit/>
          </a:bodyPr>
          <a:lstStyle/>
          <a:p>
            <a:r>
              <a:rPr lang="en-US" sz="1400" b="1" dirty="0"/>
              <a:t>Wi-Fi Hotspots in India (2016</a:t>
            </a:r>
            <a:r>
              <a:rPr lang="en-US" sz="1400" b="1" dirty="0" smtClean="0"/>
              <a:t>)</a:t>
            </a:r>
          </a:p>
          <a:p>
            <a:pPr algn="ctr"/>
            <a:r>
              <a:rPr lang="en-US" sz="1400" b="1" dirty="0" smtClean="0"/>
              <a:t>[Source: </a:t>
            </a:r>
            <a:r>
              <a:rPr lang="en-US" sz="1400" b="1" dirty="0" err="1" smtClean="0"/>
              <a:t>iPass</a:t>
            </a:r>
            <a:r>
              <a:rPr lang="en-US" sz="1400" b="1" dirty="0" smtClean="0"/>
              <a:t>] </a:t>
            </a:r>
            <a:endParaRPr lang="en-US" sz="1400" dirty="0"/>
          </a:p>
        </p:txBody>
      </p:sp>
      <p:sp>
        <p:nvSpPr>
          <p:cNvPr id="3" name="Date Placeholder 2"/>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003419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Questions</a:t>
            </a:r>
            <a:endParaRPr lang="en-US" sz="3200" b="1" dirty="0"/>
          </a:p>
        </p:txBody>
      </p:sp>
      <p:sp>
        <p:nvSpPr>
          <p:cNvPr id="3" name="Content Placeholder 2"/>
          <p:cNvSpPr>
            <a:spLocks noGrp="1"/>
          </p:cNvSpPr>
          <p:nvPr>
            <p:ph idx="1"/>
          </p:nvPr>
        </p:nvSpPr>
        <p:spPr>
          <a:xfrm>
            <a:off x="685800" y="1754187"/>
            <a:ext cx="7770813" cy="4418013"/>
          </a:xfrm>
        </p:spPr>
        <p:txBody>
          <a:bodyPr>
            <a:normAutofit fontScale="77500" lnSpcReduction="20000"/>
          </a:bodyPr>
          <a:lstStyle/>
          <a:p>
            <a:r>
              <a:rPr lang="en-US" b="1" dirty="0"/>
              <a:t>Q1. Are there any regulatory issues, licensing restrictions or other factors that are hampering the growth of public Wi-Fi services in the country? </a:t>
            </a:r>
            <a:endParaRPr lang="en-US" dirty="0"/>
          </a:p>
          <a:p>
            <a:r>
              <a:rPr lang="en-US" b="1" dirty="0"/>
              <a:t>Q2. What regulatory/licensing or policy measures are required to encourage the deployment of commercial models for ubiquitous city-wide Wi-Fi networks as well as expansion of Wi-Fi networks in remote or rural areas? </a:t>
            </a:r>
            <a:endParaRPr lang="en-US" b="1" dirty="0" smtClean="0"/>
          </a:p>
          <a:p>
            <a:r>
              <a:rPr lang="en-US" b="1" dirty="0"/>
              <a:t>Q3. What measures are required to encourage interoperability between the Wi-Fi networks of different service providers, both within the country and internationally? </a:t>
            </a:r>
            <a:endParaRPr lang="en-US" dirty="0"/>
          </a:p>
          <a:p>
            <a:r>
              <a:rPr lang="en-US" b="1" dirty="0"/>
              <a:t>Q4. What measures are required to encourage interoperability between cellular and Wi-Fi networks? </a:t>
            </a:r>
            <a:endParaRPr lang="en-US" dirty="0"/>
          </a:p>
          <a:p>
            <a:r>
              <a:rPr lang="en-US" b="1" dirty="0"/>
              <a:t>Q5. Apart from frequency bands already recommended by TRAI to DoT, are there additional bands which need to be de-licensed in order to expedite the penetration of broadband using Wi-Fi technology? Please provide international examples, if any, in support of your answer. </a:t>
            </a:r>
            <a:endParaRPr lang="en-US" b="1"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26190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648200"/>
          </a:xfrm>
        </p:spPr>
        <p:txBody>
          <a:bodyPr>
            <a:noAutofit/>
          </a:bodyPr>
          <a:lstStyle/>
          <a:p>
            <a:r>
              <a:rPr lang="en-US" sz="1700" b="1" dirty="0"/>
              <a:t>Q6. Are there any challenges being faced in the login/authentication procedure for access to Wi-Fi hotspots? In what ways can the process be simplified to provide frictionless access to public Wi-Fi hotspots, for domestic users as well as foreign tourists? </a:t>
            </a:r>
            <a:endParaRPr lang="en-US" sz="1700" dirty="0"/>
          </a:p>
          <a:p>
            <a:r>
              <a:rPr lang="en-US" sz="1700" b="1" dirty="0"/>
              <a:t>Q7. Are there any challenges being faced in making payments for access to Wi-Fi hotspots? Please elaborate and suggest a payment arrangement which will offer frictionless and secured payment for the access of Wi-Fi services. </a:t>
            </a:r>
            <a:endParaRPr lang="en-US" sz="1700" dirty="0"/>
          </a:p>
          <a:p>
            <a:r>
              <a:rPr lang="en-US" sz="1700" b="1" dirty="0" smtClean="0"/>
              <a:t>Q8</a:t>
            </a:r>
            <a:r>
              <a:rPr lang="en-US" sz="1700" b="1" dirty="0"/>
              <a:t>. Is there a need to adopt a hub-based model along the lines suggested by the WBA, where a central third party AAA (Authentication, Authorization and Accounting) hub will facilitate interconnection, authentication and payments? Who should own and control the hub? Should the hub operator be subject to any regulations to ensure service standards, data protection, </a:t>
            </a:r>
            <a:r>
              <a:rPr lang="en-US" sz="1700" b="1" dirty="0" err="1"/>
              <a:t>etc</a:t>
            </a:r>
            <a:r>
              <a:rPr lang="en-US" sz="1700" b="1" dirty="0"/>
              <a:t>? </a:t>
            </a:r>
            <a:endParaRPr lang="en-US" sz="1700" dirty="0"/>
          </a:p>
          <a:p>
            <a:r>
              <a:rPr lang="en-US" sz="1700" b="1" dirty="0"/>
              <a:t>Q9. Is there a need for ISPs/ the proposed hub operator to adopt the Unified Payment Interface (UPI) or other similar payment platforms for easy subscription of Wi-Fi access? Who should own and control such payment platforms? Please give full details in support of your answer. </a:t>
            </a:r>
            <a:endParaRPr lang="en-US" sz="17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604368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343400"/>
          </a:xfrm>
        </p:spPr>
        <p:txBody>
          <a:bodyPr/>
          <a:lstStyle/>
          <a:p>
            <a:r>
              <a:rPr lang="en-US" sz="1700" b="1" dirty="0"/>
              <a:t>Q10. Is it feasible to have an architecture wherein a common grid can be created through which any small entity can become a data service provider and able to share its available data to any consumer or user? </a:t>
            </a:r>
            <a:endParaRPr lang="en-US" sz="1700" dirty="0"/>
          </a:p>
          <a:p>
            <a:r>
              <a:rPr lang="en-US" sz="1700" b="1" dirty="0" smtClean="0"/>
              <a:t>Q11. What regulatory/licensing measures are required to develop such architecture? Is this a right time to allow such reselling of data to ensure affordable data tariff to public, ensure ubiquitous presence of Wi-Fi Network and allow innovation in the market? </a:t>
            </a:r>
            <a:endParaRPr lang="en-US" sz="1700" dirty="0" smtClean="0"/>
          </a:p>
          <a:p>
            <a:r>
              <a:rPr lang="en-US" sz="1700" b="1" dirty="0" smtClean="0"/>
              <a:t>Q12</a:t>
            </a:r>
            <a:r>
              <a:rPr lang="en-US" sz="1700" b="1" dirty="0"/>
              <a:t>. What measures are required to promote hosting of data of community interest at local level to reduce cost of data to the consumers? </a:t>
            </a:r>
          </a:p>
          <a:p>
            <a:r>
              <a:rPr lang="en-US" sz="1700" b="1" dirty="0"/>
              <a:t>Q13. Any other issue related to the matter of Consultation. </a:t>
            </a:r>
            <a:endParaRPr lang="en-US" sz="1700" dirty="0"/>
          </a:p>
          <a:p>
            <a:endParaRPr lang="en-US"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035419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4</a:t>
            </a:r>
            <a:r>
              <a:rPr lang="en-US" b="0" baseline="30000" dirty="0" smtClean="0"/>
              <a:t>th</a:t>
            </a:r>
            <a:r>
              <a:rPr lang="en-US" b="0" dirty="0" smtClean="0"/>
              <a:t> at 3:00pm ET.</a:t>
            </a:r>
            <a:endParaRPr lang="en-US" b="0" dirty="0" smtClean="0"/>
          </a:p>
          <a:p>
            <a:pPr>
              <a:buFont typeface="Arial" panose="020B0604020202020204" pitchFamily="34" charset="0"/>
              <a:buChar char="•"/>
            </a:pP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dirty="0">
                <a:latin typeface="Times New Roman" charset="0"/>
              </a:rPr>
              <a:t>Assign a recording secretary</a:t>
            </a:r>
            <a:endParaRPr lang="en-US" sz="2000" dirty="0">
              <a:latin typeface="Times New Roman" charset="0"/>
            </a:endParaRPr>
          </a:p>
          <a:p>
            <a:pPr eaLnBrk="1" hangingPunct="1">
              <a:buFont typeface="Arial" panose="020B0604020202020204" pitchFamily="34" charset="0"/>
              <a:buChar char="•"/>
            </a:pPr>
            <a:r>
              <a:rPr lang="en-US" altLang="en-US" dirty="0"/>
              <a:t>Review 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FCC 16-89 </a:t>
            </a:r>
            <a:r>
              <a:rPr lang="en-US" altLang="en-US" dirty="0" err="1"/>
              <a:t>mmWave</a:t>
            </a:r>
            <a:r>
              <a:rPr lang="en-US" altLang="en-US" dirty="0"/>
              <a:t> FNPRM</a:t>
            </a:r>
          </a:p>
          <a:p>
            <a:pPr lvl="1">
              <a:buFont typeface="Arial" panose="020B0604020202020204" pitchFamily="34" charset="0"/>
              <a:buChar char="•"/>
            </a:pPr>
            <a:r>
              <a:rPr lang="en-US" altLang="en-US" dirty="0"/>
              <a:t>India Public Wi-Fi consultation</a:t>
            </a:r>
            <a:endParaRPr lang="en-US" altLang="en-US" sz="1800"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b="0" dirty="0"/>
              <a:t>Ofcom 5 GHz Consultation</a:t>
            </a:r>
          </a:p>
          <a:p>
            <a:r>
              <a:rPr lang="en-US" altLang="en-US" sz="2000" b="0" dirty="0"/>
              <a:t>FCC 5.9 GHz band Public Notice</a:t>
            </a:r>
          </a:p>
          <a:p>
            <a:r>
              <a:rPr lang="en-US" altLang="en-US" sz="2000" b="0" dirty="0"/>
              <a:t>FCC 16-89 </a:t>
            </a:r>
            <a:r>
              <a:rPr lang="en-US" altLang="en-US" sz="2000" b="0" dirty="0" err="1"/>
              <a:t>mmWave</a:t>
            </a:r>
            <a:r>
              <a:rPr lang="en-US" altLang="en-US" sz="2000" b="0" dirty="0"/>
              <a:t> R&amp;O </a:t>
            </a:r>
          </a:p>
          <a:p>
            <a:r>
              <a:rPr lang="en-US" altLang="en-US" sz="2000" b="0" dirty="0"/>
              <a:t>ETSI BRAN and ERM TG11 updates</a:t>
            </a:r>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Ofcom 5 GHz Consultation</a:t>
            </a:r>
          </a:p>
        </p:txBody>
      </p:sp>
      <p:sp>
        <p:nvSpPr>
          <p:cNvPr id="26627" name="Content Placeholder 2"/>
          <p:cNvSpPr>
            <a:spLocks noGrp="1"/>
          </p:cNvSpPr>
          <p:nvPr>
            <p:ph idx="1"/>
          </p:nvPr>
        </p:nvSpPr>
        <p:spPr/>
        <p:txBody>
          <a:bodyPr/>
          <a:lstStyle/>
          <a:p>
            <a:pPr>
              <a:buFont typeface="Arial" panose="020B0604020202020204" pitchFamily="34" charset="0"/>
              <a:buChar char="•"/>
            </a:pPr>
            <a:r>
              <a:rPr lang="en-US" altLang="en-US" sz="1800" dirty="0" smtClean="0">
                <a:hlinkClick r:id="rId3"/>
              </a:rPr>
              <a:t>https://mentor.ieee.org/802.18/dcn/16/18-16-0032-00-0000-ofcom-5-ghz-consultation.pdf</a:t>
            </a:r>
            <a:r>
              <a:rPr lang="en-US" altLang="en-US" sz="1800" dirty="0" smtClean="0"/>
              <a:t> </a:t>
            </a:r>
          </a:p>
          <a:p>
            <a:pPr>
              <a:buFont typeface="Arial" panose="020B0604020202020204" pitchFamily="34" charset="0"/>
              <a:buChar char="•"/>
            </a:pPr>
            <a:r>
              <a:rPr lang="en-US" altLang="en-US" dirty="0" smtClean="0"/>
              <a:t>Opening more of the 5 GHz band</a:t>
            </a:r>
          </a:p>
          <a:p>
            <a:pPr marL="800100" lvl="1" indent="-342900">
              <a:buFont typeface="Arial" panose="020B0604020202020204" pitchFamily="34" charset="0"/>
              <a:buChar char="•"/>
            </a:pPr>
            <a:r>
              <a:rPr lang="en-US" altLang="en-US" dirty="0" smtClean="0"/>
              <a:t>Short term 5725-5850 MHz</a:t>
            </a:r>
          </a:p>
          <a:p>
            <a:pPr marL="800100" lvl="1" indent="-342900">
              <a:buFont typeface="Arial" panose="020B0604020202020204" pitchFamily="34" charset="0"/>
              <a:buChar char="•"/>
            </a:pPr>
            <a:r>
              <a:rPr lang="en-US" altLang="en-US" dirty="0" smtClean="0"/>
              <a:t>Medium term 5150-5350 changes</a:t>
            </a:r>
          </a:p>
          <a:p>
            <a:pPr marL="800100" lvl="1" indent="-342900">
              <a:buFont typeface="Arial" panose="020B0604020202020204" pitchFamily="34" charset="0"/>
              <a:buChar char="•"/>
            </a:pPr>
            <a:r>
              <a:rPr lang="en-US" altLang="en-US" dirty="0" smtClean="0"/>
              <a:t>Long term 5350-5470 MHz</a:t>
            </a:r>
          </a:p>
          <a:p>
            <a:pPr>
              <a:buFont typeface="Arial" panose="020B0604020202020204" pitchFamily="34" charset="0"/>
              <a:buChar char="•"/>
            </a:pPr>
            <a:r>
              <a:rPr lang="en-US" altLang="en-US" dirty="0" smtClean="0"/>
              <a:t>Deadline for comments: July 22, </a:t>
            </a:r>
            <a:r>
              <a:rPr lang="en-US" altLang="en-US" dirty="0" smtClean="0"/>
              <a:t>2016</a:t>
            </a:r>
          </a:p>
          <a:p>
            <a:pPr>
              <a:buFont typeface="Arial" panose="020B0604020202020204" pitchFamily="34" charset="0"/>
              <a:buChar char="•"/>
            </a:pPr>
            <a:r>
              <a:rPr lang="en-US" altLang="en-US" dirty="0" smtClean="0"/>
              <a:t>IEEE 802.18 developed comments; approved by EC</a:t>
            </a:r>
            <a:endParaRPr lang="en-US" altLang="en-US" dirty="0" smtClean="0"/>
          </a:p>
        </p:txBody>
      </p:sp>
      <p:sp>
        <p:nvSpPr>
          <p:cNvPr id="266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0E70B-95A3-4089-855B-BF50CD0447E8}"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937793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FCC 5.9 GHz Band Public Notice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FCC </a:t>
            </a:r>
            <a:r>
              <a:rPr lang="en-US" dirty="0" smtClean="0"/>
              <a:t>16-68</a:t>
            </a:r>
          </a:p>
          <a:p>
            <a:pPr>
              <a:buFont typeface="Arial" panose="020B0604020202020204" pitchFamily="34" charset="0"/>
              <a:buChar char="•"/>
            </a:pPr>
            <a:r>
              <a:rPr lang="en-US" dirty="0" smtClean="0"/>
              <a:t>Planning for opening 5850-5925 MHz band for sharing with DSRC</a:t>
            </a:r>
          </a:p>
          <a:p>
            <a:pPr marL="800100" lvl="1" indent="-342900">
              <a:buFont typeface="Arial" panose="020B0604020202020204" pitchFamily="34" charset="0"/>
              <a:buChar char="•"/>
            </a:pPr>
            <a:r>
              <a:rPr lang="en-US" dirty="0" smtClean="0"/>
              <a:t>Testing the two main interference mitigation methods</a:t>
            </a:r>
          </a:p>
          <a:p>
            <a:pPr marL="1200150" lvl="2" indent="-285750">
              <a:buFont typeface="Arial" panose="020B0604020202020204" pitchFamily="34" charset="0"/>
              <a:buChar char="•"/>
            </a:pPr>
            <a:r>
              <a:rPr lang="en-US" dirty="0" smtClean="0"/>
              <a:t>Detect and Vacate</a:t>
            </a:r>
          </a:p>
          <a:p>
            <a:pPr marL="1200150" lvl="2" indent="-285750">
              <a:buFont typeface="Arial" panose="020B0604020202020204" pitchFamily="34" charset="0"/>
              <a:buChar char="•"/>
            </a:pPr>
            <a:r>
              <a:rPr lang="en-US" dirty="0" smtClean="0"/>
              <a:t>Re-channelization</a:t>
            </a:r>
          </a:p>
          <a:p>
            <a:pPr marL="800100" lvl="1" indent="-342900">
              <a:buFont typeface="Arial" panose="020B0604020202020204" pitchFamily="34" charset="0"/>
              <a:buChar char="•"/>
            </a:pPr>
            <a:r>
              <a:rPr lang="en-US" dirty="0" smtClean="0"/>
              <a:t>Three phase test plan</a:t>
            </a:r>
          </a:p>
          <a:p>
            <a:pPr marL="1200150" lvl="2" indent="-285750">
              <a:buFont typeface="Arial" panose="020B0604020202020204" pitchFamily="34" charset="0"/>
              <a:buChar char="•"/>
            </a:pPr>
            <a:r>
              <a:rPr lang="en-US" dirty="0" smtClean="0"/>
              <a:t>Lab testing</a:t>
            </a:r>
          </a:p>
          <a:p>
            <a:pPr marL="1200150" lvl="2" indent="-285750">
              <a:buFont typeface="Arial" panose="020B0604020202020204" pitchFamily="34" charset="0"/>
              <a:buChar char="•"/>
            </a:pPr>
            <a:r>
              <a:rPr lang="en-US" dirty="0" smtClean="0"/>
              <a:t>Limited field test</a:t>
            </a:r>
          </a:p>
          <a:p>
            <a:pPr marL="1200150" lvl="2" indent="-285750">
              <a:buFont typeface="Arial" panose="020B0604020202020204" pitchFamily="34" charset="0"/>
              <a:buChar char="•"/>
            </a:pPr>
            <a:r>
              <a:rPr lang="en-US" dirty="0" smtClean="0"/>
              <a:t>Full field test</a:t>
            </a:r>
          </a:p>
          <a:p>
            <a:pPr marL="800100" lvl="1" indent="-342900">
              <a:buFont typeface="Arial" panose="020B0604020202020204" pitchFamily="34" charset="0"/>
              <a:buChar char="•"/>
            </a:pPr>
            <a:r>
              <a:rPr lang="en-US" dirty="0" smtClean="0"/>
              <a:t>Closed July 7</a:t>
            </a:r>
            <a:r>
              <a:rPr lang="en-US" baseline="30000" dirty="0" smtClean="0"/>
              <a:t>th</a:t>
            </a:r>
            <a:endParaRPr 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7</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01744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16-89 R&amp;O</a:t>
            </a:r>
            <a:endParaRPr lang="en-US" sz="3200" b="1" dirty="0"/>
          </a:p>
        </p:txBody>
      </p:sp>
      <p:sp>
        <p:nvSpPr>
          <p:cNvPr id="3" name="Content Placeholder 2"/>
          <p:cNvSpPr>
            <a:spLocks noGrp="1"/>
          </p:cNvSpPr>
          <p:nvPr>
            <p:ph idx="1"/>
          </p:nvPr>
        </p:nvSpPr>
        <p:spPr>
          <a:xfrm>
            <a:off x="685800" y="1601787"/>
            <a:ext cx="7770813" cy="4875213"/>
          </a:xfrm>
        </p:spPr>
        <p:txBody>
          <a:bodyPr>
            <a:noAutofit/>
          </a:bodyPr>
          <a:lstStyle/>
          <a:p>
            <a:pPr>
              <a:buFont typeface="Arial" panose="020B0604020202020204" pitchFamily="34" charset="0"/>
              <a:buChar char="•"/>
            </a:pPr>
            <a:r>
              <a:rPr lang="en-US" sz="2000" b="1" dirty="0"/>
              <a:t>Use of Spectrum Bands Above 24 GHz For Mobile Radio </a:t>
            </a:r>
            <a:r>
              <a:rPr lang="en-US" sz="2000" b="1" dirty="0" smtClean="0"/>
              <a:t>Services</a:t>
            </a:r>
          </a:p>
          <a:p>
            <a:pPr marL="800100" lvl="1" indent="-342900">
              <a:buFont typeface="Arial" panose="020B0604020202020204" pitchFamily="34" charset="0"/>
              <a:buChar char="•"/>
            </a:pPr>
            <a:r>
              <a:rPr lang="en-US" sz="1800" dirty="0"/>
              <a:t>GN Docket No. </a:t>
            </a:r>
            <a:r>
              <a:rPr lang="en-US" sz="1800" dirty="0" smtClean="0"/>
              <a:t>14-177</a:t>
            </a:r>
          </a:p>
          <a:p>
            <a:pPr marL="800100" lvl="1" indent="-342900">
              <a:buFont typeface="Arial" panose="020B0604020202020204" pitchFamily="34" charset="0"/>
              <a:buChar char="•"/>
            </a:pPr>
            <a:r>
              <a:rPr lang="en-US" sz="1800" dirty="0"/>
              <a:t>64-71 GHz </a:t>
            </a:r>
            <a:r>
              <a:rPr lang="en-US" sz="1800" dirty="0" smtClean="0"/>
              <a:t>Band</a:t>
            </a:r>
          </a:p>
          <a:p>
            <a:pPr lvl="1">
              <a:buFont typeface="Arial" panose="020B0604020202020204" pitchFamily="34" charset="0"/>
              <a:buChar char="•"/>
            </a:pPr>
            <a:r>
              <a:rPr lang="en-US" sz="1800" dirty="0" smtClean="0"/>
              <a:t>Comment </a:t>
            </a:r>
            <a:r>
              <a:rPr lang="en-US" sz="1800" dirty="0"/>
              <a:t>Date:  September 30, </a:t>
            </a:r>
            <a:r>
              <a:rPr lang="en-US" sz="1800" dirty="0" smtClean="0"/>
              <a:t>2016 </a:t>
            </a:r>
            <a:endParaRPr lang="en-US" sz="1800" dirty="0"/>
          </a:p>
          <a:p>
            <a:pPr lvl="1">
              <a:buFont typeface="Arial" panose="020B0604020202020204" pitchFamily="34" charset="0"/>
              <a:buChar char="•"/>
            </a:pPr>
            <a:r>
              <a:rPr lang="en-US" sz="1800" dirty="0"/>
              <a:t>Reply Comment Date:  October 31, 2016</a:t>
            </a:r>
          </a:p>
          <a:p>
            <a:pPr>
              <a:buFont typeface="Arial" panose="020B0604020202020204" pitchFamily="34" charset="0"/>
              <a:buChar char="•"/>
            </a:pPr>
            <a:r>
              <a:rPr lang="en-US" sz="2000" b="1" dirty="0" smtClean="0"/>
              <a:t>Basic information</a:t>
            </a:r>
          </a:p>
          <a:p>
            <a:pPr lvl="1">
              <a:buFont typeface="Arial" panose="020B0604020202020204" pitchFamily="34" charset="0"/>
              <a:buChar char="•"/>
            </a:pPr>
            <a:r>
              <a:rPr lang="en-US" altLang="en-US" sz="1800" dirty="0" smtClean="0"/>
              <a:t>Open 64-71 GHz under Part 15.255</a:t>
            </a:r>
          </a:p>
          <a:p>
            <a:pPr lvl="1">
              <a:buFont typeface="Arial" panose="020B0604020202020204" pitchFamily="34" charset="0"/>
              <a:buChar char="•"/>
            </a:pPr>
            <a:r>
              <a:rPr lang="en-US" altLang="en-US" sz="1800" dirty="0" smtClean="0"/>
              <a:t>No </a:t>
            </a:r>
            <a:r>
              <a:rPr lang="en-US" altLang="en-US" sz="1800" dirty="0"/>
              <a:t>increase in EIRP limit</a:t>
            </a:r>
          </a:p>
          <a:p>
            <a:pPr lvl="1">
              <a:buFont typeface="Arial" panose="020B0604020202020204" pitchFamily="34" charset="0"/>
              <a:buChar char="•"/>
            </a:pPr>
            <a:r>
              <a:rPr lang="en-US" altLang="en-US" sz="1800" dirty="0" smtClean="0"/>
              <a:t>Reject </a:t>
            </a:r>
            <a:r>
              <a:rPr lang="en-US" altLang="en-US" sz="1800" dirty="0"/>
              <a:t>60 GHz on board </a:t>
            </a:r>
            <a:r>
              <a:rPr lang="en-US" altLang="en-US" sz="1800" dirty="0" smtClean="0"/>
              <a:t>aircraft</a:t>
            </a:r>
          </a:p>
          <a:p>
            <a:pPr lvl="1">
              <a:buFont typeface="Arial" panose="020B0604020202020204" pitchFamily="34" charset="0"/>
              <a:buChar char="•"/>
            </a:pPr>
            <a:r>
              <a:rPr lang="en-US" sz="1800" dirty="0" smtClean="0"/>
              <a:t>R</a:t>
            </a:r>
            <a:r>
              <a:rPr lang="en-US" sz="1800" dirty="0" smtClean="0"/>
              <a:t>equest </a:t>
            </a:r>
            <a:r>
              <a:rPr lang="en-US" sz="1800" dirty="0" smtClean="0"/>
              <a:t>to include 71-72.5 GHz to enable 7 (2.16 GHz) channels instead of just 6, and add 72.5-76 GHz indoors, was denied to protect existing </a:t>
            </a:r>
            <a:r>
              <a:rPr lang="en-US" sz="1800" dirty="0"/>
              <a:t>fixed links in the 71‑76/81‑86 GHz </a:t>
            </a:r>
            <a:r>
              <a:rPr lang="en-US" sz="1800" dirty="0" smtClean="0"/>
              <a:t>bands</a:t>
            </a:r>
          </a:p>
          <a:p>
            <a:pPr marL="1200150" lvl="2" indent="-285750">
              <a:buFont typeface="Arial" panose="020B0604020202020204" pitchFamily="34" charset="0"/>
              <a:buChar char="•"/>
            </a:pPr>
            <a:r>
              <a:rPr lang="en-US" sz="1600" dirty="0"/>
              <a:t>S</a:t>
            </a:r>
            <a:r>
              <a:rPr lang="en-US" sz="1600" dirty="0" smtClean="0"/>
              <a:t>eeking </a:t>
            </a:r>
            <a:r>
              <a:rPr lang="en-US" sz="1600" dirty="0"/>
              <a:t>further information on this topic in the </a:t>
            </a:r>
            <a:r>
              <a:rPr lang="en-US" sz="1600" i="1" dirty="0" smtClean="0"/>
              <a:t>FNPRM</a:t>
            </a:r>
            <a:endParaRPr lang="en-US" sz="1600"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80340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FCC 16-89 </a:t>
            </a:r>
            <a:r>
              <a:rPr lang="en-US" sz="3200" b="1" dirty="0" smtClean="0"/>
              <a:t>R&amp;O Other</a:t>
            </a:r>
            <a:endParaRPr lang="en-US" sz="3200" dirty="0"/>
          </a:p>
        </p:txBody>
      </p:sp>
      <p:sp>
        <p:nvSpPr>
          <p:cNvPr id="3" name="Content Placeholder 2"/>
          <p:cNvSpPr>
            <a:spLocks noGrp="1"/>
          </p:cNvSpPr>
          <p:nvPr>
            <p:ph idx="1"/>
          </p:nvPr>
        </p:nvSpPr>
        <p:spPr>
          <a:xfrm>
            <a:off x="685800" y="1676400"/>
            <a:ext cx="7770813" cy="4724400"/>
          </a:xfrm>
        </p:spPr>
        <p:txBody>
          <a:bodyPr>
            <a:normAutofit fontScale="85000" lnSpcReduction="20000"/>
          </a:bodyPr>
          <a:lstStyle/>
          <a:p>
            <a:pPr lvl="0">
              <a:buFont typeface="Arial" panose="020B0604020202020204" pitchFamily="34" charset="0"/>
              <a:buChar char="•"/>
            </a:pPr>
            <a:r>
              <a:rPr lang="en-US" b="1" dirty="0"/>
              <a:t>Upper Microwave Flexible Use Licensing:</a:t>
            </a:r>
            <a:r>
              <a:rPr lang="en-US" dirty="0"/>
              <a:t>  </a:t>
            </a:r>
            <a:endParaRPr lang="en-US" dirty="0" smtClean="0"/>
          </a:p>
          <a:p>
            <a:pPr marL="800100" lvl="1" indent="-342900">
              <a:buFont typeface="Arial" panose="020B0604020202020204" pitchFamily="34" charset="0"/>
              <a:buChar char="•"/>
            </a:pPr>
            <a:r>
              <a:rPr lang="en-US" dirty="0"/>
              <a:t>T</a:t>
            </a:r>
            <a:r>
              <a:rPr lang="en-US" dirty="0" smtClean="0"/>
              <a:t>hree </a:t>
            </a:r>
            <a:r>
              <a:rPr lang="en-US" dirty="0"/>
              <a:t>licensed bands to make a substantial amount of spectrum available with similar rules tailored to the characteristics of each </a:t>
            </a:r>
            <a:r>
              <a:rPr lang="en-US" dirty="0" smtClean="0"/>
              <a:t>band; the </a:t>
            </a:r>
            <a:r>
              <a:rPr lang="en-US" dirty="0"/>
              <a:t>basis for </a:t>
            </a:r>
            <a:r>
              <a:rPr lang="en-US" dirty="0" smtClean="0"/>
              <a:t>pursuing flexible </a:t>
            </a:r>
            <a:r>
              <a:rPr lang="en-US" dirty="0"/>
              <a:t>use licensing in additional </a:t>
            </a:r>
            <a:r>
              <a:rPr lang="en-US" dirty="0" err="1"/>
              <a:t>mmW</a:t>
            </a:r>
            <a:r>
              <a:rPr lang="en-US" dirty="0"/>
              <a:t> bands going </a:t>
            </a:r>
            <a:r>
              <a:rPr lang="en-US" dirty="0" smtClean="0"/>
              <a:t>forward</a:t>
            </a:r>
            <a:endParaRPr lang="en-US" dirty="0"/>
          </a:p>
          <a:p>
            <a:pPr lvl="0">
              <a:buFont typeface="Arial" panose="020B0604020202020204" pitchFamily="34" charset="0"/>
              <a:buChar char="•"/>
            </a:pPr>
            <a:r>
              <a:rPr lang="en-US" b="1" dirty="0"/>
              <a:t>27.5-28.35 GHz and 38.6-40 GHz bands:  </a:t>
            </a:r>
            <a:endParaRPr lang="en-US" b="1" dirty="0" smtClean="0"/>
          </a:p>
          <a:p>
            <a:pPr marL="800100" lvl="1" indent="-342900">
              <a:buFont typeface="Arial" panose="020B0604020202020204" pitchFamily="34" charset="0"/>
              <a:buChar char="•"/>
            </a:pPr>
            <a:r>
              <a:rPr lang="en-US" dirty="0" smtClean="0"/>
              <a:t>Upper </a:t>
            </a:r>
            <a:r>
              <a:rPr lang="en-US" dirty="0"/>
              <a:t>microwave flexible use licenses </a:t>
            </a:r>
            <a:r>
              <a:rPr lang="en-US" dirty="0" smtClean="0"/>
              <a:t>for </a:t>
            </a:r>
            <a:r>
              <a:rPr lang="en-US" dirty="0"/>
              <a:t>mobile operations in these bands using geographic area </a:t>
            </a:r>
            <a:r>
              <a:rPr lang="en-US" dirty="0" smtClean="0"/>
              <a:t>licensing</a:t>
            </a:r>
          </a:p>
          <a:p>
            <a:pPr marL="1200150" lvl="2" indent="-285750">
              <a:buFont typeface="Arial" panose="020B0604020202020204" pitchFamily="34" charset="0"/>
              <a:buChar char="•"/>
            </a:pPr>
            <a:r>
              <a:rPr lang="en-US" sz="1900" dirty="0"/>
              <a:t>2</a:t>
            </a:r>
            <a:r>
              <a:rPr lang="en-US" sz="1900" dirty="0" smtClean="0"/>
              <a:t>7.5-28.35 </a:t>
            </a:r>
            <a:r>
              <a:rPr lang="en-US" sz="1900" dirty="0"/>
              <a:t>GHz band (28 GHz band</a:t>
            </a:r>
            <a:r>
              <a:rPr lang="en-US" sz="1900" dirty="0" smtClean="0"/>
              <a:t>): county-sized </a:t>
            </a:r>
            <a:r>
              <a:rPr lang="en-US" sz="1900" dirty="0"/>
              <a:t>geographic area </a:t>
            </a:r>
            <a:r>
              <a:rPr lang="en-US" sz="1900" dirty="0" smtClean="0"/>
              <a:t>licenses</a:t>
            </a:r>
          </a:p>
          <a:p>
            <a:pPr marL="1200150" lvl="2" indent="-285750">
              <a:buFont typeface="Arial" panose="020B0604020202020204" pitchFamily="34" charset="0"/>
              <a:buChar char="•"/>
            </a:pPr>
            <a:r>
              <a:rPr lang="en-US" sz="1900" dirty="0" smtClean="0"/>
              <a:t>38.6-40 </a:t>
            </a:r>
            <a:r>
              <a:rPr lang="en-US" sz="1900" dirty="0"/>
              <a:t>GHz band (39 GHz </a:t>
            </a:r>
            <a:r>
              <a:rPr lang="en-US" sz="1900" dirty="0" smtClean="0"/>
              <a:t>band): Partial </a:t>
            </a:r>
            <a:r>
              <a:rPr lang="en-US" sz="1900" dirty="0"/>
              <a:t>Economic Area (PEA) </a:t>
            </a:r>
            <a:r>
              <a:rPr lang="en-US" sz="1900" dirty="0" smtClean="0"/>
              <a:t>licenses; co-primary </a:t>
            </a:r>
            <a:r>
              <a:rPr lang="en-US" sz="1900" dirty="0"/>
              <a:t>Federal FSS and MSS allocations in the 39.5-40 GHz band, limited to military </a:t>
            </a:r>
            <a:r>
              <a:rPr lang="en-US" sz="1900" dirty="0" smtClean="0"/>
              <a:t>systems to be maintained</a:t>
            </a:r>
            <a:endParaRPr lang="en-US" sz="1900" dirty="0"/>
          </a:p>
          <a:p>
            <a:pPr>
              <a:buFont typeface="Arial" panose="020B0604020202020204" pitchFamily="34" charset="0"/>
              <a:buChar char="•"/>
            </a:pPr>
            <a:r>
              <a:rPr lang="en-US" b="1" dirty="0"/>
              <a:t>37-38.6 GHz </a:t>
            </a:r>
            <a:r>
              <a:rPr lang="en-US" b="1" dirty="0" smtClean="0"/>
              <a:t>band</a:t>
            </a:r>
            <a:r>
              <a:rPr lang="en-US" dirty="0" smtClean="0"/>
              <a:t>  </a:t>
            </a:r>
          </a:p>
          <a:p>
            <a:pPr marL="800100" lvl="1" indent="-342900">
              <a:buFont typeface="Arial" panose="020B0604020202020204" pitchFamily="34" charset="0"/>
              <a:buChar char="•"/>
            </a:pPr>
            <a:r>
              <a:rPr lang="en-US" dirty="0"/>
              <a:t>B</a:t>
            </a:r>
            <a:r>
              <a:rPr lang="en-US" dirty="0" smtClean="0"/>
              <a:t>and </a:t>
            </a:r>
            <a:r>
              <a:rPr lang="en-US" dirty="0"/>
              <a:t>plan </a:t>
            </a:r>
            <a:r>
              <a:rPr lang="en-US" dirty="0" smtClean="0"/>
              <a:t>for </a:t>
            </a:r>
            <a:r>
              <a:rPr lang="en-US" dirty="0"/>
              <a:t>continuity of commercial operations between the 37 and 39 GHz </a:t>
            </a:r>
            <a:r>
              <a:rPr lang="en-US" dirty="0" smtClean="0"/>
              <a:t>bands</a:t>
            </a:r>
          </a:p>
          <a:p>
            <a:pPr marL="1200150" lvl="2" indent="-285750">
              <a:buFont typeface="Arial" panose="020B0604020202020204" pitchFamily="34" charset="0"/>
              <a:buChar char="•"/>
            </a:pPr>
            <a:r>
              <a:rPr lang="en-US" sz="1900" dirty="0" smtClean="0"/>
              <a:t>a limited </a:t>
            </a:r>
            <a:r>
              <a:rPr lang="en-US" sz="1900" dirty="0"/>
              <a:t>number of Federal military sites across the full 37 GHz </a:t>
            </a:r>
            <a:r>
              <a:rPr lang="en-US" sz="1900" dirty="0" smtClean="0"/>
              <a:t>band to be protected, while maintaining the existing Federal fixed and mobile allocations throughout the band</a:t>
            </a:r>
          </a:p>
          <a:p>
            <a:pPr marL="1200150" lvl="2" indent="-285750">
              <a:buFont typeface="Arial" panose="020B0604020202020204" pitchFamily="34" charset="0"/>
              <a:buChar char="•"/>
            </a:pPr>
            <a:r>
              <a:rPr lang="en-US" sz="1900" dirty="0" smtClean="0"/>
              <a:t>37-37.6 GHz band co-primary shared access between Federal and non-Federal users</a:t>
            </a:r>
            <a:endParaRPr lang="en-US" sz="19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719732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17387</TotalTime>
  <Words>1654</Words>
  <Application>Microsoft Office PowerPoint</Application>
  <PresentationFormat>On-screen Show (4:3)</PresentationFormat>
  <Paragraphs>201</Paragraphs>
  <Slides>18</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9"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San Diego Meeting Agenda</vt:lpstr>
      <vt:lpstr>Agenda</vt:lpstr>
      <vt:lpstr>Administrative Items</vt:lpstr>
      <vt:lpstr>Other Guidelines for IEEE WG Meetings</vt:lpstr>
      <vt:lpstr>Discussion Items</vt:lpstr>
      <vt:lpstr>Ofcom 5 GHz Consultation</vt:lpstr>
      <vt:lpstr>FCC 5.9 GHz Band Public Notice</vt:lpstr>
      <vt:lpstr>FCC 16-89 R&amp;O</vt:lpstr>
      <vt:lpstr>FCC 16-89 R&amp;O Other</vt:lpstr>
      <vt:lpstr>ETSI Updates</vt:lpstr>
      <vt:lpstr>Actions Required</vt:lpstr>
      <vt:lpstr>FCC 16-89 FNPRM</vt:lpstr>
      <vt:lpstr>India Public Wi-Fi Consultation</vt:lpstr>
      <vt:lpstr>Wi-Fi Today in India</vt:lpstr>
      <vt:lpstr>Questions</vt:lpstr>
      <vt:lpstr>Questions</vt:lpstr>
      <vt:lpstr>Questions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97</cp:revision>
  <cp:lastPrinted>1601-01-01T00:00:00Z</cp:lastPrinted>
  <dcterms:created xsi:type="dcterms:W3CDTF">2016-03-03T14:54:45Z</dcterms:created>
  <dcterms:modified xsi:type="dcterms:W3CDTF">2016-07-19T12:00:42Z</dcterms:modified>
</cp:coreProperties>
</file>