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6" r:id="rId3"/>
    <p:sldId id="267" r:id="rId4"/>
    <p:sldId id="269" r:id="rId5"/>
    <p:sldId id="288" r:id="rId6"/>
    <p:sldId id="295" r:id="rId7"/>
    <p:sldId id="291" r:id="rId8"/>
    <p:sldId id="299" r:id="rId9"/>
    <p:sldId id="300" r:id="rId10"/>
    <p:sldId id="302" r:id="rId11"/>
    <p:sldId id="301" r:id="rId12"/>
    <p:sldId id="303" r:id="rId13"/>
    <p:sldId id="276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61" autoAdjust="0"/>
    <p:restoredTop sz="94660"/>
  </p:normalViewPr>
  <p:slideViewPr>
    <p:cSldViewPr>
      <p:cViewPr varScale="1">
        <p:scale>
          <a:sx n="75" d="100"/>
          <a:sy n="75" d="100"/>
        </p:scale>
        <p:origin x="78" y="7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15-Jul-16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4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691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Jay Holcomb, Itron,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Jay Holcomb, Itron, Inc. 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Jay Holcomb, Itron, Inc.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Agenda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096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802.18-16/0050r0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ortal.etsi.org/tb.aspx?tbid=287&amp;SubTB=287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cc.gov/ecfs/search/filings?proceedings_name=13-49&amp;sort=date_disseminated,DESC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cc.gov/document/fact-sheet-rules-facilitate-next-generation-wireless-technologie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32-00-0000-ofcom-5-ghz-consultation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36-06-0000-ofcom-5-gfhz-consultation-questions.pp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cept.org/ecc/groups/ecc/cpg/cpg-pt-d/client/introduction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Jay Holcomb, Itron,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802.18 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Teleconference Plan and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2016-07-14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4630484"/>
              </p:ext>
            </p:extLst>
          </p:nvPr>
        </p:nvGraphicFramePr>
        <p:xfrm>
          <a:off x="517525" y="3602038"/>
          <a:ext cx="8008938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4" name="Document" r:id="rId4" imgW="8253286" imgH="2529818" progId="Word.Document.8">
                  <p:embed/>
                </p:oleObj>
              </mc:Choice>
              <mc:Fallback>
                <p:oleObj name="Document" r:id="rId4" imgW="8253286" imgH="252981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3602038"/>
                        <a:ext cx="8008938" cy="2457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ETSI </a:t>
            </a:r>
            <a:r>
              <a:rPr lang="en-US" dirty="0" smtClean="0"/>
              <a:t>BRAN –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ETSI TC BRAN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portal.etsi.org/tb.aspx?tbid=287&amp;SubTB=287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Aug 10, 2016 		TR </a:t>
            </a:r>
            <a:r>
              <a:rPr lang="en-US" dirty="0"/>
              <a:t>103 318 Radar,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Aug 17, 2016 		TR </a:t>
            </a:r>
            <a:r>
              <a:rPr lang="en-US" dirty="0"/>
              <a:t>103 319 ITS, 1600 CET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Sept 5-9, </a:t>
            </a:r>
            <a:r>
              <a:rPr lang="en-US" dirty="0" smtClean="0"/>
              <a:t>2016	 	ETSI</a:t>
            </a:r>
            <a:r>
              <a:rPr lang="en-US" dirty="0"/>
              <a:t>, Sophia Antipolis, France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Nov 21-25, 2016 </a:t>
            </a:r>
            <a:r>
              <a:rPr lang="en-US" dirty="0" smtClean="0"/>
              <a:t>	ETSI</a:t>
            </a:r>
            <a:r>
              <a:rPr lang="en-US" dirty="0"/>
              <a:t>, Sophia Antipolis, France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Jay Holcomb, Itron, Inc.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9874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FCC 5.9 GHz Public Notice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FCC 5.9 GHz Public Notice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Testing for sharing efficacy in the 5.9 GHz 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FCC 16-68, </a:t>
            </a:r>
            <a:r>
              <a:rPr lang="en-US" dirty="0" smtClean="0"/>
              <a:t>Reply Comments Deadline </a:t>
            </a:r>
            <a:r>
              <a:rPr lang="en-US" dirty="0"/>
              <a:t>July </a:t>
            </a:r>
            <a:r>
              <a:rPr lang="en-US" dirty="0" smtClean="0"/>
              <a:t>22, </a:t>
            </a:r>
            <a:r>
              <a:rPr lang="en-US" dirty="0"/>
              <a:t>2016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Comments: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https://www.fcc.gov/ecfs/search/filings?proceedings_name=13-49&amp;sort=date_disseminated,DESC</a:t>
            </a:r>
            <a:r>
              <a:rPr lang="en-US" dirty="0"/>
              <a:t> 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re-channelized proposal had a fair amount of support,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as did the detect and vacate also had support.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Key summary, neither was leading the other.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Pace of the FCC is much faster than DOT on this</a:t>
            </a:r>
            <a:r>
              <a:rPr lang="en-US" dirty="0"/>
              <a:t>.</a:t>
            </a: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It will come down to the testing and the data to support any decision.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For IEEE we will monitor and discuss status in San Diego.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Jay Holcomb, Itron, Inc.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860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1" indent="0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mmWave</a:t>
            </a:r>
            <a:r>
              <a:rPr lang="en-US" dirty="0" smtClean="0"/>
              <a:t> </a:t>
            </a:r>
            <a:r>
              <a:rPr lang="en-US" dirty="0"/>
              <a:t>open commission meeting today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447800"/>
            <a:ext cx="7770813" cy="4799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Summary: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WASHINGTON</a:t>
            </a:r>
            <a:r>
              <a:rPr lang="en-US" dirty="0"/>
              <a:t>, </a:t>
            </a:r>
            <a:r>
              <a:rPr lang="en-US" b="0" dirty="0"/>
              <a:t>July 14, 2016 – The FCC today adopted new rules for wireless </a:t>
            </a:r>
            <a:r>
              <a:rPr lang="en-US" b="0" dirty="0" smtClean="0"/>
              <a:t>broadband operations </a:t>
            </a:r>
            <a:r>
              <a:rPr lang="en-US" b="0" dirty="0"/>
              <a:t>in frequencies above 24 GHz, </a:t>
            </a:r>
            <a:endParaRPr lang="en-US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64-71 GHz band: We authorize operations in the 64-71 GHz band under Part 15 of our rules based on the rules we recently adopted for the adjacent 57-64 GHz band.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All is here: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www.fcc.gov/document/fact-sheet-rules-facilitate-next-generation-wireless-technologies</a:t>
            </a:r>
            <a:r>
              <a:rPr lang="en-US" dirty="0" smtClean="0"/>
              <a:t> </a:t>
            </a:r>
          </a:p>
          <a:p>
            <a:endParaRPr lang="en-US" sz="3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Jay Holcomb, Itron, Inc.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3297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Other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New one, </a:t>
            </a:r>
            <a:r>
              <a:rPr lang="en-US" dirty="0" smtClean="0"/>
              <a:t>ITU-R WP5D </a:t>
            </a:r>
            <a:r>
              <a:rPr lang="en-US" dirty="0" smtClean="0"/>
              <a:t>is</a:t>
            </a:r>
            <a:r>
              <a:rPr lang="en-US" dirty="0" smtClean="0"/>
              <a:t> </a:t>
            </a:r>
            <a:r>
              <a:rPr lang="en-US" dirty="0" smtClean="0"/>
              <a:t>working on 5GHz sharing criteria by September.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Also, </a:t>
            </a:r>
            <a:r>
              <a:rPr lang="en-US" dirty="0"/>
              <a:t>ITU-R WP1A has sent a liaison dealing with “Increasing Levels of RF Noise in the Environment and Consequent Interference to </a:t>
            </a:r>
            <a:r>
              <a:rPr lang="en-US" dirty="0" err="1"/>
              <a:t>Radiocommunication</a:t>
            </a:r>
            <a:r>
              <a:rPr lang="en-US" dirty="0"/>
              <a:t> </a:t>
            </a:r>
            <a:r>
              <a:rPr lang="en-US" dirty="0" smtClean="0"/>
              <a:t>Services”</a:t>
            </a:r>
            <a:r>
              <a:rPr lang="en-US" dirty="0" smtClean="0"/>
              <a:t>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Next meeting: </a:t>
            </a:r>
            <a:r>
              <a:rPr lang="en-US" b="0" dirty="0" smtClean="0"/>
              <a:t>July 21</a:t>
            </a:r>
            <a:r>
              <a:rPr lang="en-US" b="0" baseline="30000" dirty="0" smtClean="0"/>
              <a:t>st</a:t>
            </a:r>
            <a:r>
              <a:rPr lang="en-US" b="0" dirty="0" smtClean="0"/>
              <a:t> at 3:00pm ET.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Jay Holcomb, Itron, Inc.</a:t>
            </a:r>
          </a:p>
        </p:txBody>
      </p:sp>
    </p:spTree>
    <p:extLst>
      <p:ext uri="{BB962C8B-B14F-4D97-AF65-F5344CB8AC3E}">
        <p14:creationId xmlns:p14="http://schemas.microsoft.com/office/powerpoint/2010/main" val="142376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2672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charset="0"/>
              </a:rPr>
              <a:t>Assign a recording secretary</a:t>
            </a:r>
            <a:endParaRPr lang="en-US" sz="2000" dirty="0">
              <a:latin typeface="Times New Roman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/>
              <a:t>Review and approve the </a:t>
            </a:r>
            <a:r>
              <a:rPr lang="en-US" altLang="en-US" dirty="0" smtClean="0"/>
              <a:t>agenda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Discussion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/>
              <a:t>Ofcom</a:t>
            </a:r>
            <a:r>
              <a:rPr lang="en-US" dirty="0" smtClean="0"/>
              <a:t> 5 GHz consultation	[July 22</a:t>
            </a:r>
            <a:r>
              <a:rPr lang="en-US" baseline="30000" dirty="0" smtClean="0"/>
              <a:t>nd</a:t>
            </a:r>
            <a:r>
              <a:rPr lang="en-US" dirty="0" smtClean="0"/>
              <a:t>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EN 300 328, any updates?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ETSI BRAN, any updates?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FCC 5.9 GHz Public </a:t>
            </a:r>
            <a:r>
              <a:rPr lang="en-US" dirty="0" smtClean="0"/>
              <a:t>Notice, comment feedback?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/>
              <a:t>mmWave</a:t>
            </a:r>
            <a:r>
              <a:rPr lang="en-US" dirty="0" smtClean="0"/>
              <a:t> open commission meeting today</a:t>
            </a:r>
            <a:endParaRPr lang="en-US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AOB </a:t>
            </a:r>
            <a:r>
              <a:rPr lang="en-US" altLang="en-US" dirty="0"/>
              <a:t>and </a:t>
            </a:r>
            <a:r>
              <a:rPr lang="en-US" altLang="en-US" dirty="0" smtClean="0"/>
              <a:t>Adjourn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Jay Holcomb, Itron, Inc.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Agenda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10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 Policies and Procedures - </a:t>
            </a:r>
            <a:r>
              <a:rPr lang="en-US" sz="1800" u="sng" kern="1600" spc="-100" dirty="0">
                <a:hlinkClick r:id="rId5"/>
              </a:rPr>
              <a:t>http://</a:t>
            </a:r>
            <a:r>
              <a:rPr lang="en-US" sz="1800" u="sng" kern="1600" spc="-100" dirty="0" smtClean="0">
                <a:hlinkClick r:id="rId5"/>
              </a:rPr>
              <a:t>www.ieee802.org/devdocs.shtml</a:t>
            </a:r>
            <a:r>
              <a:rPr lang="en-US" sz="1800" u="sng" kern="1600" spc="-100" dirty="0" smtClean="0"/>
              <a:t> 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Officers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(HP Enterprise)</a:t>
            </a:r>
          </a:p>
          <a:p>
            <a:pPr lvl="1" eaLnBrk="1" hangingPunct="1">
              <a:defRPr/>
            </a:pPr>
            <a:r>
              <a:rPr lang="en-US" sz="1800" dirty="0" smtClean="0"/>
              <a:t>Vice-chair is Jay Holcomb (Itron)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Jay Holcomb, Itron, Inc.</a:t>
            </a:r>
          </a:p>
        </p:txBody>
      </p:sp>
    </p:spTree>
    <p:extLst>
      <p:ext uri="{BB962C8B-B14F-4D97-AF65-F5344CB8AC3E}">
        <p14:creationId xmlns:p14="http://schemas.microsoft.com/office/powerpoint/2010/main" val="401866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09600"/>
            <a:ext cx="8458200" cy="990600"/>
          </a:xfrm>
        </p:spPr>
        <p:txBody>
          <a:bodyPr/>
          <a:lstStyle/>
          <a:p>
            <a:r>
              <a:rPr lang="en-US" sz="3600" dirty="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79425" y="1752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 smtClean="0">
              <a:solidFill>
                <a:srgbClr val="FF0000"/>
              </a:solidFill>
              <a:latin typeface="Arial" charset="0"/>
            </a:endParaRP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applicable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laws, including antitrust and competition laws.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Relative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costs, including licensing costs of essential patent claims, of different technical approaches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may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be discussed in standards development meetings. </a:t>
            </a:r>
          </a:p>
          <a:p>
            <a:pPr marL="1200150" lvl="2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Technical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considerations remain primary focus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discuss or engage in the fixing of product prices, allocation of customers, </a:t>
            </a: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or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division of sales markets.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discuss the status or substance of ongoing or threatened litigation.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be silent if inappropriate topics are discussed… do formally object.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patcom@ieee.org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or visit http://standards.ieee.org/about/sasb/patcom/index.html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See IEEE-SA Standards Board Operations Manual, clause 5.3.10 and “Promoting Competition and Innovation: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What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You Need to Know about the IEEE Standards Association's Antitrust and Competition Policy” for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more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details.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at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https://development.standards.ieee.org/myproject/Public/mytools/mob/slideset.ppt</a:t>
            </a:r>
            <a:endParaRPr lang="en-US" sz="5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Jay Holcomb, Itron, Inc.</a:t>
            </a:r>
          </a:p>
        </p:txBody>
      </p:sp>
    </p:spTree>
    <p:extLst>
      <p:ext uri="{BB962C8B-B14F-4D97-AF65-F5344CB8AC3E}">
        <p14:creationId xmlns:p14="http://schemas.microsoft.com/office/powerpoint/2010/main" val="41879654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4000" dirty="0" smtClean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81200"/>
          </a:xfrm>
        </p:spPr>
        <p:txBody>
          <a:bodyPr/>
          <a:lstStyle/>
          <a:p>
            <a:pPr lvl="1"/>
            <a:r>
              <a:rPr lang="en-US" dirty="0" err="1" smtClean="0"/>
              <a:t>Ofcom</a:t>
            </a:r>
            <a:r>
              <a:rPr lang="en-US" dirty="0" smtClean="0"/>
              <a:t> </a:t>
            </a:r>
            <a:r>
              <a:rPr lang="en-US" dirty="0"/>
              <a:t>5 GHz </a:t>
            </a:r>
            <a:r>
              <a:rPr lang="en-US" dirty="0" smtClean="0"/>
              <a:t>consultation</a:t>
            </a:r>
          </a:p>
          <a:p>
            <a:pPr lvl="1"/>
            <a:r>
              <a:rPr lang="en-US" dirty="0"/>
              <a:t>EN 300 328 </a:t>
            </a:r>
            <a:r>
              <a:rPr lang="en-US" dirty="0" smtClean="0"/>
              <a:t>Update</a:t>
            </a:r>
          </a:p>
          <a:p>
            <a:pPr lvl="1"/>
            <a:r>
              <a:rPr lang="en-US" dirty="0"/>
              <a:t>ETSI BRAN</a:t>
            </a:r>
            <a:endParaRPr lang="en-US" dirty="0" smtClean="0"/>
          </a:p>
          <a:p>
            <a:pPr lvl="1"/>
            <a:r>
              <a:rPr lang="en-US" dirty="0"/>
              <a:t>FCC 5.9 GHz Public </a:t>
            </a:r>
            <a:r>
              <a:rPr lang="en-US" dirty="0" smtClean="0"/>
              <a:t>Notice</a:t>
            </a:r>
          </a:p>
          <a:p>
            <a:pPr lvl="1"/>
            <a:r>
              <a:rPr lang="en-US" dirty="0" err="1"/>
              <a:t>mmWave</a:t>
            </a:r>
            <a:r>
              <a:rPr lang="en-US" dirty="0"/>
              <a:t> open commission meeting today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Jay Holcomb, Itron, Inc.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00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Ofcom</a:t>
            </a:r>
            <a:r>
              <a:rPr lang="en-US" sz="4000" dirty="0" smtClean="0"/>
              <a:t> 5 GHz Consultation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9709" y="1735138"/>
            <a:ext cx="7585364" cy="451326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rgbClr val="FF0000"/>
                </a:solidFill>
              </a:rPr>
              <a:t>This is the most important proceeding this year (at least)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hlinkClick r:id="rId2"/>
              </a:rPr>
              <a:t>https://mentor.ieee.org/802.18/dcn/16/18-16-0032-00-0000-ofcom-5-ghz-consultation.pdf</a:t>
            </a:r>
            <a:r>
              <a:rPr lang="en-US" sz="1800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 smtClean="0"/>
              <a:t>Opening more of the 5 GHz 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Short term 5725-5850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Medium term 5150-5350 changes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Long term 5350-5470 MHz, 5850-5925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FF0000"/>
                </a:solidFill>
              </a:rPr>
              <a:t>Ofcom has expressed specific needs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FF0000"/>
                </a:solidFill>
              </a:rPr>
              <a:t>Data, data, data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FF0000"/>
                </a:solidFill>
              </a:rPr>
              <a:t>Simple statement of the threat to the IEEE 802.11 (Wi-Fi) </a:t>
            </a:r>
            <a:r>
              <a:rPr lang="en-US" altLang="en-US" sz="1800" dirty="0" smtClean="0">
                <a:solidFill>
                  <a:srgbClr val="FF0000"/>
                </a:solidFill>
              </a:rPr>
              <a:t>ecosystem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 smtClean="0"/>
              <a:t>Deadline for comments: July 22, 2016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Jay Holcomb, Itron,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34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</a:t>
            </a:r>
            <a:r>
              <a:rPr lang="en-US" dirty="0" err="1" smtClean="0"/>
              <a:t>Ofcom</a:t>
            </a:r>
            <a:r>
              <a:rPr lang="en-US" dirty="0" smtClean="0"/>
              <a:t> Consultation 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Collection point, now rev 06.</a:t>
            </a:r>
            <a:endParaRPr lang="en-US" alt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>
                <a:hlinkClick r:id="rId2"/>
              </a:rPr>
              <a:t>https://</a:t>
            </a:r>
            <a:r>
              <a:rPr lang="en-US" altLang="en-US" sz="1800" dirty="0" smtClean="0">
                <a:hlinkClick r:id="rId2"/>
              </a:rPr>
              <a:t>mentor.ieee.org/802.18/dcn/16/18-16-0036-06-0000-ofcom-5-gfhz-consultation-questions.ppt</a:t>
            </a:r>
            <a:r>
              <a:rPr lang="en-US" altLang="en-US" sz="1800" dirty="0" smtClean="0"/>
              <a:t>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Time for review is done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EC motion went out today, with 5 day early close request.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Jay Holcomb, Itron, Inc.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524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/>
              <a:t>EN 300 328 </a:t>
            </a:r>
            <a:r>
              <a:rPr lang="en-US" dirty="0" smtClean="0"/>
              <a:t>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5240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EN 300 328 has emerged from the ENAP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Approval rate of 64.55% - failing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For the current draft, going to proceed to </a:t>
            </a:r>
            <a:r>
              <a:rPr lang="en-US" sz="2000" dirty="0" smtClean="0"/>
              <a:t>release w/o Rcvr update</a:t>
            </a: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The comments from medical industry were </a:t>
            </a:r>
            <a:r>
              <a:rPr lang="en-US" sz="1800" dirty="0"/>
              <a:t>deemed out of </a:t>
            </a:r>
            <a:r>
              <a:rPr lang="en-US" sz="1800" dirty="0" smtClean="0"/>
              <a:t>order</a:t>
            </a:r>
            <a:r>
              <a:rPr lang="en-US" sz="1800" dirty="0"/>
              <a:t>.</a:t>
            </a: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Now going </a:t>
            </a:r>
            <a:r>
              <a:rPr lang="en-US" sz="1800" dirty="0"/>
              <a:t>to ECC for </a:t>
            </a:r>
            <a:r>
              <a:rPr lang="en-US" sz="1800" dirty="0" smtClean="0"/>
              <a:t>approval, </a:t>
            </a:r>
            <a:r>
              <a:rPr lang="en-US" sz="1800" dirty="0"/>
              <a:t>with 60 </a:t>
            </a:r>
            <a:r>
              <a:rPr lang="en-US" sz="1800" dirty="0" smtClean="0"/>
              <a:t>day </a:t>
            </a:r>
            <a:r>
              <a:rPr lang="en-US" sz="1800" dirty="0"/>
              <a:t>comment window, then </a:t>
            </a:r>
            <a:r>
              <a:rPr lang="en-US" sz="1800" dirty="0" smtClean="0"/>
              <a:t>will be published.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</a:t>
            </a:r>
            <a:r>
              <a:rPr lang="en-US" sz="2000" dirty="0" smtClean="0"/>
              <a:t>here is broad agreement, to start the work on the next version.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This requires BPF with a 19dB improvement. They are costly.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The WFA is working on the levels and the affect to the performance, designs and cost.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Next TG11 meeting is 26 September, 2016.  They will be working on the next version.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Jay Holcomb, Itron, Inc.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911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ETSI BRAN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600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Next meeting is Sept. 05</a:t>
            </a:r>
            <a:r>
              <a:rPr lang="en-US" baseline="30000" dirty="0" smtClean="0"/>
              <a:t>th</a:t>
            </a:r>
            <a:r>
              <a:rPr lang="en-US" dirty="0" smtClean="0"/>
              <a:t>  - 09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Reached agreement on the LBT, and agreed on test procedures.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new draft of the test procedure is available on line.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Have reviewed 2 of the 3 technical reports on 5 GHz sharing, then they will go to CPG – PTD project team.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Key point - all 3 are far from complete.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Need to be completed by mid-October, for BRAN meeting in Nov.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See:  CPG </a:t>
            </a:r>
            <a:r>
              <a:rPr lang="en-US" dirty="0"/>
              <a:t>PTD </a:t>
            </a:r>
            <a:r>
              <a:rPr lang="en-US" dirty="0">
                <a:hlinkClick r:id="rId2"/>
              </a:rPr>
              <a:t>http://cept.org/ecc/groups/ecc/cpg/cpg-pt-d/client/introduction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 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Next meeting for them is 20-22 September, </a:t>
            </a:r>
            <a:r>
              <a:rPr lang="en-US" dirty="0"/>
              <a:t>2016 </a:t>
            </a:r>
            <a:r>
              <a:rPr lang="en-US" dirty="0" smtClean="0"/>
              <a:t>in Rome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Jay Holcomb, Itron, Inc.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4987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16592</TotalTime>
  <Words>999</Words>
  <Application>Microsoft Office PowerPoint</Application>
  <PresentationFormat>On-screen Show (4:3)</PresentationFormat>
  <Paragraphs>153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 Unicode MS</vt:lpstr>
      <vt:lpstr>MS Gothic</vt:lpstr>
      <vt:lpstr>ＭＳ Ｐゴシック</vt:lpstr>
      <vt:lpstr>Arial</vt:lpstr>
      <vt:lpstr>Helvetica</vt:lpstr>
      <vt:lpstr>Monotype Sorts</vt:lpstr>
      <vt:lpstr>Times New Roman</vt:lpstr>
      <vt:lpstr>Wingdings</vt:lpstr>
      <vt:lpstr>Office Theme</vt:lpstr>
      <vt:lpstr>Document</vt:lpstr>
      <vt:lpstr>IEEE 802.18 RR-TAG Teleconference Plan and Agenda</vt:lpstr>
      <vt:lpstr>Agenda</vt:lpstr>
      <vt:lpstr>Administrative Items</vt:lpstr>
      <vt:lpstr>Other Guidelines for IEEE WG Meetings</vt:lpstr>
      <vt:lpstr>Discussion Items</vt:lpstr>
      <vt:lpstr>Ofcom 5 GHz Consultation</vt:lpstr>
      <vt:lpstr>Preparing Ofcom Consultation Answers</vt:lpstr>
      <vt:lpstr>EN 300 328 Update</vt:lpstr>
      <vt:lpstr>ETSI BRAN</vt:lpstr>
      <vt:lpstr>ETSI BRAN – cont.</vt:lpstr>
      <vt:lpstr>FCC 5.9 GHz Public Notice</vt:lpstr>
      <vt:lpstr> mmWave open commission meeting today </vt:lpstr>
      <vt:lpstr>Any Other Business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Holcomb, Jay</cp:lastModifiedBy>
  <cp:revision>109</cp:revision>
  <cp:lastPrinted>1601-01-01T00:00:00Z</cp:lastPrinted>
  <dcterms:created xsi:type="dcterms:W3CDTF">2016-03-03T14:54:45Z</dcterms:created>
  <dcterms:modified xsi:type="dcterms:W3CDTF">2016-07-16T03:47:10Z</dcterms:modified>
</cp:coreProperties>
</file>