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2" r:id="rId2"/>
    <p:sldId id="276" r:id="rId3"/>
    <p:sldId id="286" r:id="rId4"/>
    <p:sldId id="287" r:id="rId5"/>
    <p:sldId id="284" r:id="rId6"/>
    <p:sldId id="285" r:id="rId7"/>
    <p:sldId id="288" r:id="rId8"/>
    <p:sldId id="289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5" autoAdjust="0"/>
    <p:restoredTop sz="91052" autoAdjust="0"/>
  </p:normalViewPr>
  <p:slideViewPr>
    <p:cSldViewPr>
      <p:cViewPr varScale="1">
        <p:scale>
          <a:sx n="78" d="100"/>
          <a:sy n="78" d="100"/>
        </p:scale>
        <p:origin x="1694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8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60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88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802.18-16/0038r31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68fbbcb6f29e8990769ce3f65da2c7c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353039035##*01*" TargetMode="External"/><Relationship Id="rId4" Type="http://schemas.openxmlformats.org/officeDocument/2006/relationships/hyperlink" Target="tel:+1-646-992-2010,,*01*23353039035##*01*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366807740##*01*" TargetMode="External"/><Relationship Id="rId2" Type="http://schemas.openxmlformats.org/officeDocument/2006/relationships/hyperlink" Target="https://ieeesa.webex.com/ieeesa/j.php?MTID=m954c65eccaf80b044a07f72fa18ab72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366807740##*01*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4bd063f0d1f1672b4ea377c74a8a7f5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%2B1-213-306-3065,,*01*23495208811%23%23*01*" TargetMode="External"/><Relationship Id="rId4" Type="http://schemas.openxmlformats.org/officeDocument/2006/relationships/hyperlink" Target="tel:%2B1-646-992-2010,,*01*23495208811%23%23*01*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39e9041bdfc48ca6613f1c7a16a6eec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%2B1-213-306-3065,,*01*23394759287%23%23*01*" TargetMode="External"/><Relationship Id="rId4" Type="http://schemas.openxmlformats.org/officeDocument/2006/relationships/hyperlink" Target="tel:%2B1-646-992-2010,,*01*23394759287%23%23*01*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b6bb1edcfdb53429c16759d486f6656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%2B1-213-306-3065,,*01*23463186277%23%23*01*" TargetMode="External"/><Relationship Id="rId4" Type="http://schemas.openxmlformats.org/officeDocument/2006/relationships/hyperlink" Target="tel:%2B1-646-992-2010,,*01*23463186277%23%23*01*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tel:%2B1-646-992-2010,,*01*23497846807%23%23*01*" TargetMode="External"/><Relationship Id="rId2" Type="http://schemas.openxmlformats.org/officeDocument/2006/relationships/hyperlink" Target="https://ieeesa.webex.com/ieeesa/j.php?MTID=m4f8c83abda3f27b00002b671320785a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%2B1-213-306-3065,,*01*23497846807%23%23*01*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25 March</a:t>
            </a:r>
            <a:r>
              <a:rPr lang="en-GB" sz="2000" b="0" kern="0" dirty="0" smtClean="0"/>
              <a:t> 2023</a:t>
            </a:r>
            <a:endParaRPr lang="en-GB" sz="2000" b="0" kern="0" dirty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550038"/>
              </p:ext>
            </p:extLst>
          </p:nvPr>
        </p:nvGraphicFramePr>
        <p:xfrm>
          <a:off x="685800" y="2590800"/>
          <a:ext cx="7924800" cy="449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Document" r:id="rId3" imgW="8284803" imgH="4492752" progId="Word.Document.8">
                  <p:embed/>
                </p:oleObj>
              </mc:Choice>
              <mc:Fallback>
                <p:oleObj name="Document" r:id="rId3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90800"/>
                        <a:ext cx="7924800" cy="4490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Abstract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96912" y="1643499"/>
            <a:ext cx="7770813" cy="4452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/>
            <a:r>
              <a:rPr lang="en-US" sz="2000" dirty="0" smtClean="0"/>
              <a:t>This revision provides the teleconference call information of the following teleconference calls: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3: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30 March 2023 </a:t>
            </a:r>
            <a:r>
              <a:rPr lang="en-US" sz="1800" b="0" dirty="0"/>
              <a:t>to </a:t>
            </a:r>
            <a:r>
              <a:rPr lang="en-US" sz="1800" b="0" dirty="0" smtClean="0"/>
              <a:t>25 May 2023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</a:t>
            </a:r>
            <a:r>
              <a:rPr lang="en-US" sz="1800" b="0" dirty="0" smtClean="0"/>
              <a:t>4:  </a:t>
            </a:r>
            <a:r>
              <a:rPr lang="en-US" sz="1800" b="0" dirty="0"/>
              <a:t>Weekly RR-TAG IEEE Statement Update on Spectrum (ISUS) ad-hoc teleconference calls from </a:t>
            </a:r>
            <a:r>
              <a:rPr lang="en-US" sz="1800" b="0" dirty="0" smtClean="0"/>
              <a:t>21 March 2023 to </a:t>
            </a:r>
            <a:r>
              <a:rPr lang="en-US" sz="1800" b="0" dirty="0" smtClean="0"/>
              <a:t>26 May 2023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Slides </a:t>
            </a:r>
            <a:r>
              <a:rPr lang="en-US" sz="1800" b="0" dirty="0"/>
              <a:t>5 and 6:  RR-TAG mixed-mode meetings during the IEEE 802 </a:t>
            </a:r>
            <a:r>
              <a:rPr lang="en-US" sz="1800" b="0" dirty="0" smtClean="0"/>
              <a:t>May 2023 </a:t>
            </a:r>
            <a:r>
              <a:rPr lang="en-US" sz="1800" b="0" dirty="0" smtClean="0"/>
              <a:t>interim</a:t>
            </a:r>
            <a:endParaRPr lang="en-US" sz="1800" b="0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rgbClr val="FF0000"/>
                </a:solidFill>
              </a:rPr>
              <a:t>NOTE: </a:t>
            </a:r>
            <a:r>
              <a:rPr lang="en-US" sz="1500" b="1" dirty="0" smtClean="0">
                <a:solidFill>
                  <a:srgbClr val="FF0000"/>
                </a:solidFill>
              </a:rPr>
              <a:t>A </a:t>
            </a:r>
            <a:r>
              <a:rPr lang="en-US" sz="1500" b="1" dirty="0">
                <a:solidFill>
                  <a:srgbClr val="FF0000"/>
                </a:solidFill>
              </a:rPr>
              <a:t>registration fee is required for these two </a:t>
            </a:r>
            <a:r>
              <a:rPr lang="en-US" sz="1500" b="1" dirty="0" smtClean="0">
                <a:solidFill>
                  <a:srgbClr val="FF0000"/>
                </a:solidFill>
              </a:rPr>
              <a:t>meetings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7: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1 June </a:t>
            </a:r>
            <a:r>
              <a:rPr lang="en-US" sz="1800" b="0" dirty="0"/>
              <a:t>2023 to </a:t>
            </a:r>
            <a:r>
              <a:rPr lang="en-US" sz="1800" b="0" dirty="0" smtClean="0"/>
              <a:t>21 September 2023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8:  </a:t>
            </a:r>
            <a:r>
              <a:rPr lang="en-US" sz="1800" b="0" dirty="0"/>
              <a:t>Weekly RR-TAG IEEE Statement Update on Spectrum (ISUS) ad-hoc teleconference calls from </a:t>
            </a:r>
            <a:r>
              <a:rPr lang="en-US" sz="1800" b="0" dirty="0" smtClean="0"/>
              <a:t>1 June 2023 to 22 September 2023</a:t>
            </a:r>
            <a:endParaRPr lang="en-US" sz="1800" b="0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500" b="1" dirty="0" smtClean="0"/>
          </a:p>
        </p:txBody>
      </p:sp>
    </p:spTree>
    <p:extLst>
      <p:ext uri="{BB962C8B-B14F-4D97-AF65-F5344CB8AC3E}">
        <p14:creationId xmlns:p14="http://schemas.microsoft.com/office/powerpoint/2010/main" val="2858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30 March 2023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to 25 May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03/30/2023 </a:t>
            </a:r>
            <a:r>
              <a:rPr lang="en-US" sz="1400" b="0" dirty="0"/>
              <a:t>until </a:t>
            </a:r>
            <a:r>
              <a:rPr lang="en-US" sz="1400" b="0" dirty="0" smtClean="0"/>
              <a:t>05/25/2023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FF0000"/>
                </a:solidFill>
              </a:rPr>
              <a:t>Not applicable to the </a:t>
            </a:r>
            <a:r>
              <a:rPr lang="en-US" sz="1400" dirty="0" smtClean="0">
                <a:solidFill>
                  <a:srgbClr val="FF0000"/>
                </a:solidFill>
              </a:rPr>
              <a:t>week of </a:t>
            </a:r>
            <a:r>
              <a:rPr lang="en-US" sz="1400" dirty="0" smtClean="0">
                <a:solidFill>
                  <a:srgbClr val="FF0000"/>
                </a:solidFill>
              </a:rPr>
              <a:t>the </a:t>
            </a:r>
            <a:r>
              <a:rPr lang="en-US" sz="1400" dirty="0" smtClean="0">
                <a:solidFill>
                  <a:srgbClr val="FF0000"/>
                </a:solidFill>
              </a:rPr>
              <a:t>May </a:t>
            </a:r>
            <a:r>
              <a:rPr lang="en-US" sz="1400" dirty="0" smtClean="0">
                <a:solidFill>
                  <a:srgbClr val="FF0000"/>
                </a:solidFill>
              </a:rPr>
              <a:t>2023 interim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ieeesa.webex.com/ieeesa/j.php?MTID=m68fbbcb6f29e8990769ce3f65da2c7cf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2335 </a:t>
            </a:r>
            <a:r>
              <a:rPr lang="en-US" sz="1400" b="0" dirty="0"/>
              <a:t>303 9035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Weekly-2023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+1-646-992-2010,,23353039035##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+1-213-306-3065,,23353039035##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(Los Angeles)</a:t>
            </a: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23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31 March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2023 to 26 May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Friday </a:t>
            </a:r>
            <a:r>
              <a:rPr lang="en-US" sz="1400" b="0" dirty="0"/>
              <a:t>effective </a:t>
            </a:r>
            <a:r>
              <a:rPr lang="en-US" sz="1400" b="0" dirty="0" smtClean="0"/>
              <a:t>03/31/2023 </a:t>
            </a:r>
            <a:r>
              <a:rPr lang="en-US" sz="1400" b="0" dirty="0"/>
              <a:t>until </a:t>
            </a:r>
            <a:r>
              <a:rPr lang="en-US" sz="1400" b="0" dirty="0" smtClean="0"/>
              <a:t>05/26/2023 </a:t>
            </a:r>
            <a:r>
              <a:rPr lang="en-US" sz="1400" b="0" dirty="0"/>
              <a:t>from </a:t>
            </a:r>
            <a:r>
              <a:rPr lang="en-US" sz="1400" b="0" dirty="0" smtClean="0"/>
              <a:t>12:00 PM </a:t>
            </a:r>
            <a:r>
              <a:rPr lang="en-US" sz="1400" b="0" dirty="0"/>
              <a:t>to </a:t>
            </a:r>
            <a:r>
              <a:rPr lang="en-US" sz="1400" b="0" dirty="0" smtClean="0"/>
              <a:t>1:00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 applicable to the </a:t>
            </a:r>
            <a:r>
              <a:rPr lang="en-US" sz="1400" dirty="0" smtClean="0">
                <a:solidFill>
                  <a:srgbClr val="FF0000"/>
                </a:solidFill>
              </a:rPr>
              <a:t>week </a:t>
            </a:r>
            <a:r>
              <a:rPr lang="en-US" sz="1400" dirty="0">
                <a:solidFill>
                  <a:srgbClr val="FF0000"/>
                </a:solidFill>
              </a:rPr>
              <a:t>of the </a:t>
            </a:r>
            <a:r>
              <a:rPr lang="en-US" sz="1400" dirty="0" smtClean="0">
                <a:solidFill>
                  <a:srgbClr val="FF0000"/>
                </a:solidFill>
              </a:rPr>
              <a:t>May </a:t>
            </a:r>
            <a:r>
              <a:rPr lang="en-US" sz="1400" dirty="0">
                <a:solidFill>
                  <a:srgbClr val="FF0000"/>
                </a:solidFill>
              </a:rPr>
              <a:t>2023 </a:t>
            </a:r>
            <a:r>
              <a:rPr lang="en-US" sz="1400" dirty="0" smtClean="0">
                <a:solidFill>
                  <a:srgbClr val="FF0000"/>
                </a:solidFill>
              </a:rPr>
              <a:t>interim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ieeesa.webex.com/ieeesa/j.php?MTID=m954c65eccaf80b044a07f72fa18ab724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2336 </a:t>
            </a:r>
            <a:r>
              <a:rPr lang="en-US" sz="1400" b="0" dirty="0"/>
              <a:t>680 7740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weekly-ISUS-2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+1-646-992-2010,,23366807740##</a:t>
            </a:r>
            <a:r>
              <a:rPr lang="en-US" sz="1400" b="0" dirty="0" smtClean="0"/>
              <a:t> United </a:t>
            </a:r>
            <a:r>
              <a:rPr lang="en-US" sz="1400" b="0" dirty="0"/>
              <a:t>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+1-213-306-3065,,23366807740##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3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</a:t>
            </a:r>
            <a:r>
              <a:rPr lang="en-US" dirty="0" smtClean="0">
                <a:latin typeface="Times New Roman" charset="0"/>
              </a:rPr>
              <a:t>May 2023 interim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TUE AM2,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16 May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</a:t>
            </a:r>
            <a:r>
              <a:rPr lang="en-US" sz="1400" dirty="0" smtClean="0">
                <a:solidFill>
                  <a:srgbClr val="FF0000"/>
                </a:solidFill>
              </a:rPr>
              <a:t>call.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from the meeting link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3"/>
              </a:rPr>
              <a:t>https</a:t>
            </a:r>
            <a:r>
              <a:rPr lang="en-US" sz="1400" b="0" dirty="0">
                <a:hlinkClick r:id="rId3"/>
              </a:rPr>
              <a:t>://</a:t>
            </a:r>
            <a:r>
              <a:rPr lang="en-US" sz="1400" b="0" dirty="0" smtClean="0">
                <a:hlinkClick r:id="rId3"/>
              </a:rPr>
              <a:t>ieeesa.webex.com/ieeesa/j.php?MTID=m4bd063f0d1f1672b4ea377c74a8a7f5d</a:t>
            </a:r>
            <a:r>
              <a:rPr lang="en-US" sz="1400" b="0" dirty="0" smtClean="0"/>
              <a:t>  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by meeting number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</a:rPr>
              <a:t>Meeting number (access code): </a:t>
            </a:r>
            <a:r>
              <a:rPr lang="en-US" sz="1400" b="0" dirty="0" smtClean="0"/>
              <a:t>2349 </a:t>
            </a:r>
            <a:r>
              <a:rPr lang="en-US" sz="1400" b="0" dirty="0"/>
              <a:t>520 8811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</a:rPr>
              <a:t>Meeting </a:t>
            </a:r>
            <a:r>
              <a:rPr lang="en-US" sz="1400" b="0" dirty="0">
                <a:solidFill>
                  <a:schemeClr val="tx1"/>
                </a:solidFill>
              </a:rPr>
              <a:t>password: </a:t>
            </a:r>
            <a:r>
              <a:rPr lang="en-US" sz="1400" b="0" dirty="0" smtClean="0"/>
              <a:t>Paid-session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Tap to join from a mobile device (attendees only)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4"/>
              </a:rPr>
              <a:t>+1-646-992-2010,,23495208811</a:t>
            </a:r>
            <a:r>
              <a:rPr lang="en-US" sz="1400" b="0" dirty="0" smtClean="0">
                <a:hlinkClick r:id="rId4"/>
              </a:rPr>
              <a:t>##</a:t>
            </a:r>
            <a:r>
              <a:rPr lang="en-US" sz="1400" b="0" dirty="0" smtClean="0"/>
              <a:t> </a:t>
            </a:r>
            <a:r>
              <a:rPr lang="en-US" sz="1400" b="0" dirty="0" smtClean="0">
                <a:solidFill>
                  <a:schemeClr val="tx1"/>
                </a:solidFill>
              </a:rPr>
              <a:t>United </a:t>
            </a:r>
            <a:r>
              <a:rPr lang="en-US" sz="1400" b="0" dirty="0">
                <a:solidFill>
                  <a:schemeClr val="tx1"/>
                </a:solidFill>
              </a:rPr>
              <a:t>States Toll (New York City)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5"/>
              </a:rPr>
              <a:t>+1-213-306-3065,,23495208811</a:t>
            </a:r>
            <a:r>
              <a:rPr lang="en-US" sz="1400" b="0" dirty="0" smtClean="0">
                <a:hlinkClick r:id="rId5"/>
              </a:rPr>
              <a:t>##</a:t>
            </a:r>
            <a:r>
              <a:rPr lang="en-US" sz="1400" b="0" dirty="0" smtClean="0"/>
              <a:t> </a:t>
            </a:r>
            <a:r>
              <a:rPr lang="en-US" sz="1400" b="0" dirty="0" smtClean="0">
                <a:solidFill>
                  <a:schemeClr val="tx1"/>
                </a:solidFill>
              </a:rPr>
              <a:t>United </a:t>
            </a:r>
            <a:r>
              <a:rPr lang="en-US" sz="1400" b="0" dirty="0">
                <a:solidFill>
                  <a:schemeClr val="tx1"/>
                </a:solidFill>
              </a:rPr>
              <a:t>States Toll (Los Angeles)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</a:t>
            </a:r>
            <a:r>
              <a:rPr lang="en-US" dirty="0" smtClean="0">
                <a:latin typeface="Times New Roman" charset="0"/>
              </a:rPr>
              <a:t>May 2023 interim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THU AM1,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18 May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call.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smtClean="0">
                <a:hlinkClick r:id="rId3"/>
              </a:rPr>
              <a:t>https</a:t>
            </a:r>
            <a:r>
              <a:rPr lang="en-US" sz="1400" b="0" dirty="0">
                <a:hlinkClick r:id="rId3"/>
              </a:rPr>
              <a:t>://</a:t>
            </a:r>
            <a:r>
              <a:rPr lang="en-US" sz="1400" b="0" dirty="0" smtClean="0">
                <a:hlinkClick r:id="rId3"/>
              </a:rPr>
              <a:t>ieeesa.webex.com/ieeesa/j.php?MTID=m39e9041bdfc48ca6613f1c7a16a6eecc</a:t>
            </a:r>
            <a:r>
              <a:rPr lang="en-US" sz="1400" b="0" dirty="0" smtClean="0"/>
              <a:t>  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2339 475 9287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Paid-session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4"/>
              </a:rPr>
              <a:t>+1-646-992-2010,,23394759287##</a:t>
            </a:r>
            <a:r>
              <a:rPr lang="en-US" sz="1400" b="0" dirty="0"/>
              <a:t> 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(New York City)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5"/>
              </a:rPr>
              <a:t>+1-213-306-3065,,23394759287##</a:t>
            </a:r>
            <a:r>
              <a:rPr lang="en-US" sz="1400" b="0" dirty="0"/>
              <a:t> 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(Los Angeles)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 June 2023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to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21 September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06/01/2023 </a:t>
            </a:r>
            <a:r>
              <a:rPr lang="en-US" sz="1400" b="0" dirty="0"/>
              <a:t>until </a:t>
            </a:r>
            <a:r>
              <a:rPr lang="en-US" sz="1400" b="0" dirty="0" smtClean="0"/>
              <a:t>09/21/2023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FF0000"/>
                </a:solidFill>
              </a:rPr>
              <a:t>Not applicable to the </a:t>
            </a:r>
            <a:r>
              <a:rPr lang="en-US" sz="1400" dirty="0" smtClean="0">
                <a:solidFill>
                  <a:srgbClr val="FF0000"/>
                </a:solidFill>
              </a:rPr>
              <a:t>weeks of </a:t>
            </a:r>
            <a:r>
              <a:rPr lang="en-US" sz="1400" dirty="0" smtClean="0">
                <a:solidFill>
                  <a:srgbClr val="FF0000"/>
                </a:solidFill>
              </a:rPr>
              <a:t>the </a:t>
            </a:r>
            <a:r>
              <a:rPr lang="en-US" sz="1400" dirty="0" smtClean="0">
                <a:solidFill>
                  <a:srgbClr val="FF0000"/>
                </a:solidFill>
              </a:rPr>
              <a:t>July 2023 plenary and September 2023 </a:t>
            </a:r>
            <a:r>
              <a:rPr lang="en-US" sz="1400" dirty="0" smtClean="0">
                <a:solidFill>
                  <a:srgbClr val="FF0000"/>
                </a:solidFill>
              </a:rPr>
              <a:t>interim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ieeesa.webex.com/ieeesa/j.php?MTID=mb6bb1edcfdb53429c16759d486f66569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2346 </a:t>
            </a:r>
            <a:r>
              <a:rPr lang="en-US" sz="1400" b="0" dirty="0"/>
              <a:t>318 6277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2023-Weekly-2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4"/>
              </a:rPr>
              <a:t>+1-646-992-2010,,23463186277##</a:t>
            </a:r>
            <a:r>
              <a:rPr lang="en-US" sz="1400" b="0" dirty="0"/>
              <a:t> 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5"/>
              </a:rPr>
              <a:t>+1-213-306-3065,,23463186277</a:t>
            </a:r>
            <a:r>
              <a:rPr lang="en-US" sz="1400" b="0" dirty="0" smtClean="0">
                <a:hlinkClick r:id="rId5"/>
              </a:rPr>
              <a:t>##</a:t>
            </a:r>
            <a:r>
              <a:rPr lang="en-US" sz="1400" b="0" dirty="0" smtClean="0"/>
              <a:t>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(Los Angeles)</a:t>
            </a: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51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 June 2023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to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22 September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Friday</a:t>
            </a:r>
            <a:r>
              <a:rPr lang="en-US" sz="1400" b="0" dirty="0" smtClean="0"/>
              <a:t> </a:t>
            </a:r>
            <a:r>
              <a:rPr lang="en-US" sz="1400" b="0" dirty="0"/>
              <a:t>effective </a:t>
            </a:r>
            <a:r>
              <a:rPr lang="en-US" sz="1400" b="0" dirty="0" smtClean="0"/>
              <a:t>06/02/2023 </a:t>
            </a:r>
            <a:r>
              <a:rPr lang="en-US" sz="1400" b="0" dirty="0"/>
              <a:t>until </a:t>
            </a:r>
            <a:r>
              <a:rPr lang="en-US" sz="1400" b="0" dirty="0" smtClean="0"/>
              <a:t>09/22/2023 </a:t>
            </a:r>
            <a:r>
              <a:rPr lang="en-US" sz="1400" b="0" dirty="0"/>
              <a:t>from </a:t>
            </a:r>
            <a:r>
              <a:rPr lang="en-US" sz="1400" b="0" dirty="0" smtClean="0"/>
              <a:t>12:00 PM </a:t>
            </a:r>
            <a:r>
              <a:rPr lang="en-US" sz="1400" b="0" dirty="0"/>
              <a:t>to </a:t>
            </a:r>
            <a:r>
              <a:rPr lang="en-US" sz="1400" b="0" dirty="0" smtClean="0"/>
              <a:t>1:00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 applicable </a:t>
            </a:r>
            <a:r>
              <a:rPr lang="en-US" sz="1400" dirty="0">
                <a:solidFill>
                  <a:srgbClr val="FF0000"/>
                </a:solidFill>
              </a:rPr>
              <a:t>to the weeks of the July 2023 plenary and September 2023 interim</a:t>
            </a: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ieeesa.webex.com/ieeesa/j.php?MTID=m4f8c83abda3f27b00002b671320785a8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2349 </a:t>
            </a:r>
            <a:r>
              <a:rPr lang="en-US" sz="1400" b="0" dirty="0"/>
              <a:t>784 6807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weekly-ISUS-3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3"/>
              </a:rPr>
              <a:t>+1-646-992-2010,,23497846807</a:t>
            </a:r>
            <a:r>
              <a:rPr lang="en-US" sz="1400" b="0" dirty="0" smtClean="0">
                <a:hlinkClick r:id="rId3"/>
              </a:rPr>
              <a:t>##</a:t>
            </a:r>
            <a:r>
              <a:rPr lang="en-US" sz="1400" b="0" dirty="0" smtClean="0"/>
              <a:t> </a:t>
            </a:r>
            <a:r>
              <a:rPr lang="en-US" sz="1400" b="0" dirty="0" smtClean="0"/>
              <a:t>United </a:t>
            </a:r>
            <a:r>
              <a:rPr lang="en-US" sz="1400" b="0" dirty="0"/>
              <a:t>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+1-213-306-3065,,23497846807##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4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967</TotalTime>
  <Words>492</Words>
  <Application>Microsoft Office PowerPoint</Application>
  <PresentationFormat>On-screen Show (4:3)</PresentationFormat>
  <Paragraphs>172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IEEE 802.18 RR-TAG Teleconference Call-In Info</vt:lpstr>
      <vt:lpstr>Abstract</vt:lpstr>
      <vt:lpstr>RR-TAG weekly calls  – 30 March 2023 to 25 May 2023</vt:lpstr>
      <vt:lpstr>RR-TAG ISUS ad-hoc weekly calls  – 31 March 2023 to 26 May 2023</vt:lpstr>
      <vt:lpstr>RR-TAG May 2023 interim – TUE AM2, 16 May 2023</vt:lpstr>
      <vt:lpstr>RR-TAG May 2023 interim – THU AM1, 18 May 2023</vt:lpstr>
      <vt:lpstr>RR-TAG weekly calls  – 1 June 2023 to 21 September 2023</vt:lpstr>
      <vt:lpstr>RR-TAG ISUS ad-hoc weekly calls  – 2 June 2023 to 22 September 2023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weekly call-in info</dc:title>
  <dc:creator>Kennedy, Rich</dc:creator>
  <cp:keywords>18-16-0038-31-0000</cp:keywords>
  <cp:lastModifiedBy>Edward Au</cp:lastModifiedBy>
  <cp:revision>208</cp:revision>
  <cp:lastPrinted>1601-01-01T00:00:00Z</cp:lastPrinted>
  <dcterms:created xsi:type="dcterms:W3CDTF">2016-03-03T14:54:45Z</dcterms:created>
  <dcterms:modified xsi:type="dcterms:W3CDTF">2023-03-25T19:57:34Z</dcterms:modified>
</cp:coreProperties>
</file>