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2" r:id="rId2"/>
    <p:sldId id="276" r:id="rId3"/>
    <p:sldId id="283" r:id="rId4"/>
    <p:sldId id="282" r:id="rId5"/>
    <p:sldId id="284" r:id="rId6"/>
    <p:sldId id="285" r:id="rId7"/>
    <p:sldId id="286" r:id="rId8"/>
    <p:sldId id="287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802.18-16/0038r29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f8ca5205632d087263b21030519bd03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14740611##*01*" TargetMode="External"/><Relationship Id="rId4" Type="http://schemas.openxmlformats.org/officeDocument/2006/relationships/hyperlink" Target="tel:+1-646-992-2010,,*01*23314740611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584321027##*01*" TargetMode="External"/><Relationship Id="rId2" Type="http://schemas.openxmlformats.org/officeDocument/2006/relationships/hyperlink" Target="https://ieeesa.webex.com/ieeesa/j.php?MTID=mf9563fbcb7916d8f12293514ac3efd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584321027##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444858887%23%23*01*" TargetMode="External"/><Relationship Id="rId2" Type="http://schemas.openxmlformats.org/officeDocument/2006/relationships/hyperlink" Target="https://ieeesa.webex.com/ieeesa/j.php?MTID=mb17083417a0dae450292a46612030fe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444858887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445457095%23%23*01*" TargetMode="External"/><Relationship Id="rId2" Type="http://schemas.openxmlformats.org/officeDocument/2006/relationships/hyperlink" Target="https://ieeesa.webex.com/ieeesa/j.php?MTID=m331951501d3361c9a01eef847c27e8bb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445457095%23%23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68fbbcb6f29e8990769ce3f65da2c7c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%2B1-213-306-3065,,*01*23353039035%23%23*01*" TargetMode="External"/><Relationship Id="rId4" Type="http://schemas.openxmlformats.org/officeDocument/2006/relationships/hyperlink" Target="tel:%2B1-646-992-2010,,*01*23353039035%23%23*01*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366807740%23%23*01*" TargetMode="External"/><Relationship Id="rId2" Type="http://schemas.openxmlformats.org/officeDocument/2006/relationships/hyperlink" Target="https://ieeesa.webex.com/ieeesa/j.php?MTID=m954c65eccaf80b044a07f72fa18ab72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366807740%23%23*01*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1 December 2022</a:t>
            </a:r>
            <a:endParaRPr lang="en-GB" sz="2000" b="0" kern="0" dirty="0"/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550038"/>
              </p:ext>
            </p:extLst>
          </p:nvPr>
        </p:nvGraphicFramePr>
        <p:xfrm>
          <a:off x="685800" y="2590800"/>
          <a:ext cx="7924800" cy="449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" r:id="rId3" imgW="8284803" imgH="4492752" progId="Word.Document.8">
                  <p:embed/>
                </p:oleObj>
              </mc:Choice>
              <mc:Fallback>
                <p:oleObj name="Document" r:id="rId3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7924800" cy="449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96912" y="1524030"/>
            <a:ext cx="7770813" cy="474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8 December 2022 </a:t>
            </a:r>
            <a:r>
              <a:rPr lang="en-US" sz="1800" b="0" dirty="0"/>
              <a:t>to </a:t>
            </a:r>
            <a:r>
              <a:rPr lang="en-US" sz="1800" b="0" dirty="0" smtClean="0"/>
              <a:t>12 January </a:t>
            </a:r>
            <a:r>
              <a:rPr lang="en-US" sz="1800" b="0" dirty="0" smtClean="0"/>
              <a:t>2023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9 December 2022 </a:t>
            </a:r>
            <a:r>
              <a:rPr lang="en-US" sz="1800" b="0" dirty="0"/>
              <a:t>to </a:t>
            </a:r>
            <a:r>
              <a:rPr lang="en-US" sz="1800" b="0" dirty="0" smtClean="0"/>
              <a:t>13 </a:t>
            </a:r>
            <a:r>
              <a:rPr lang="en-US" sz="1800" b="0" dirty="0"/>
              <a:t>January </a:t>
            </a:r>
            <a:r>
              <a:rPr lang="en-US" sz="1800" b="0" dirty="0" smtClean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Slides 5 and 6:  RR-TAG mixed-mode meetings during the IEEE 802 January 2023 wireless interim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</a:rPr>
              <a:t>NOTE: </a:t>
            </a:r>
            <a:r>
              <a:rPr lang="en-US" sz="1500" b="1" dirty="0" smtClean="0">
                <a:solidFill>
                  <a:srgbClr val="FF0000"/>
                </a:solidFill>
              </a:rPr>
              <a:t>A </a:t>
            </a:r>
            <a:r>
              <a:rPr lang="en-US" sz="1500" b="1" dirty="0">
                <a:solidFill>
                  <a:srgbClr val="FF0000"/>
                </a:solidFill>
              </a:rPr>
              <a:t>registration fee is required for these two </a:t>
            </a:r>
            <a:r>
              <a:rPr lang="en-US" sz="1500" b="1" dirty="0" smtClean="0">
                <a:solidFill>
                  <a:srgbClr val="FF0000"/>
                </a:solidFill>
              </a:rPr>
              <a:t>calls</a:t>
            </a:r>
            <a:endParaRPr lang="en-US" sz="15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7: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26 January 2023 </a:t>
            </a:r>
            <a:r>
              <a:rPr lang="en-US" sz="1800" b="0" dirty="0"/>
              <a:t>to </a:t>
            </a:r>
            <a:r>
              <a:rPr lang="en-US" sz="1800" b="0" dirty="0" smtClean="0"/>
              <a:t>25 May 2023 </a:t>
            </a:r>
          </a:p>
          <a:p>
            <a:pPr lvl="1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500" b="1" dirty="0" smtClean="0">
                <a:solidFill>
                  <a:srgbClr val="FF0000"/>
                </a:solidFill>
              </a:rPr>
              <a:t>NOTE</a:t>
            </a:r>
            <a:r>
              <a:rPr lang="en-US" sz="1500" b="1" dirty="0">
                <a:solidFill>
                  <a:srgbClr val="FF0000"/>
                </a:solidFill>
              </a:rPr>
              <a:t>: </a:t>
            </a:r>
            <a:r>
              <a:rPr lang="en-US" sz="1500" b="1" dirty="0" smtClean="0">
                <a:solidFill>
                  <a:srgbClr val="FF0000"/>
                </a:solidFill>
              </a:rPr>
              <a:t>Not </a:t>
            </a:r>
            <a:r>
              <a:rPr lang="en-US" sz="1500" b="1" dirty="0">
                <a:solidFill>
                  <a:srgbClr val="FF0000"/>
                </a:solidFill>
              </a:rPr>
              <a:t>applicable to the weeks of March 2023 plenary and May 2023 interim</a:t>
            </a:r>
            <a:endParaRPr lang="en-US" sz="1500" b="1" dirty="0" smtClean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8:  </a:t>
            </a:r>
            <a:r>
              <a:rPr lang="en-US" sz="1800" b="0" dirty="0"/>
              <a:t>Weekly RR-TAG IEEE Statement Update on Spectrum (ISUS) ad-hoc teleconference calls from </a:t>
            </a:r>
            <a:r>
              <a:rPr lang="en-US" sz="1800" b="0" dirty="0" smtClean="0"/>
              <a:t>27 January 2023 to 26 May 2023</a:t>
            </a:r>
          </a:p>
          <a:p>
            <a:pPr lvl="1" algn="just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FF0000"/>
                </a:solidFill>
              </a:rPr>
              <a:t>NOTE: </a:t>
            </a:r>
            <a:r>
              <a:rPr lang="en-US" sz="1500" b="1" dirty="0" smtClean="0">
                <a:solidFill>
                  <a:srgbClr val="FF0000"/>
                </a:solidFill>
              </a:rPr>
              <a:t>Not </a:t>
            </a:r>
            <a:r>
              <a:rPr lang="en-US" sz="1500" b="1" dirty="0">
                <a:solidFill>
                  <a:srgbClr val="FF0000"/>
                </a:solidFill>
              </a:rPr>
              <a:t>applicable to the weeks of March 2023 plenary and May 2023 </a:t>
            </a:r>
            <a:r>
              <a:rPr lang="en-US" sz="1500" b="1" dirty="0" smtClean="0">
                <a:solidFill>
                  <a:srgbClr val="FF0000"/>
                </a:solidFill>
              </a:rPr>
              <a:t>interim</a:t>
            </a:r>
            <a:endParaRPr lang="en-US" sz="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8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December 2022 to 12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12/08/2022 </a:t>
            </a:r>
            <a:r>
              <a:rPr lang="en-US" sz="1400" b="0" dirty="0"/>
              <a:t>until </a:t>
            </a:r>
            <a:r>
              <a:rPr lang="en-US" sz="1400" b="0" dirty="0" smtClean="0"/>
              <a:t>01/12/2023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https://ieeesa.webex.com/ieeesa/j.php?MTID=mf8ca5205632d087263b21030519bd037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2331 474 0611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RR-TAG-weekly-3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+1-646-992-2010,,23314740611##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+1-213-306-3065,,23314740611##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9 December 2022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13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Friday </a:t>
            </a:r>
            <a:r>
              <a:rPr lang="en-US" sz="1400" b="0" dirty="0"/>
              <a:t>effective </a:t>
            </a:r>
            <a:r>
              <a:rPr lang="en-US" sz="1400" b="0" dirty="0" smtClean="0"/>
              <a:t>12/09/2022 </a:t>
            </a:r>
            <a:r>
              <a:rPr lang="en-US" sz="1400" b="0" dirty="0"/>
              <a:t>until </a:t>
            </a:r>
            <a:r>
              <a:rPr lang="en-US" sz="1400" b="0" dirty="0" smtClean="0"/>
              <a:t>01/13/2023 </a:t>
            </a:r>
            <a:r>
              <a:rPr lang="en-US" sz="1400" b="0" dirty="0"/>
              <a:t>from </a:t>
            </a:r>
            <a:r>
              <a:rPr lang="en-US" sz="1400" b="0" dirty="0" smtClean="0"/>
              <a:t>12:00 PM </a:t>
            </a:r>
            <a:r>
              <a:rPr lang="en-US" sz="1400" b="0" dirty="0"/>
              <a:t>to </a:t>
            </a:r>
            <a:r>
              <a:rPr lang="en-US" sz="1400" b="0" dirty="0" smtClean="0"/>
              <a:t>1:00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ieeesa.webex.com/ieeesa/j.php?MTID=mf9563fbcb7916d8f12293514ac3efd25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2358 432 1027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+1-646-992-2010,,23584321027##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+1-213-306-3065,,23584321027##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January 2023 interim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TUE AM2,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17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</a:t>
            </a:r>
            <a:r>
              <a:rPr lang="en-US" sz="1400" dirty="0" smtClean="0">
                <a:solidFill>
                  <a:srgbClr val="FF0000"/>
                </a:solidFill>
              </a:rPr>
              <a:t>call.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rgbClr val="FF0000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from the meeting link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sz="1400" b="0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1400" b="0" dirty="0" smtClean="0">
                <a:solidFill>
                  <a:schemeClr val="tx1"/>
                </a:solidFill>
                <a:hlinkClick r:id="rId2"/>
              </a:rPr>
              <a:t>ieeesa.webex.com/ieeesa/j.php?MTID=mb17083417a0dae450292a46612030fef</a:t>
            </a:r>
            <a:r>
              <a:rPr lang="en-US" sz="1400" b="0" dirty="0" smtClean="0">
                <a:solidFill>
                  <a:schemeClr val="tx1"/>
                </a:solidFill>
              </a:rPr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Join by meeting number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number (access code): </a:t>
            </a:r>
            <a:r>
              <a:rPr lang="en-US" sz="1400" b="0" dirty="0" smtClean="0"/>
              <a:t>2344 </a:t>
            </a:r>
            <a:r>
              <a:rPr lang="en-US" sz="1400" b="0" dirty="0"/>
              <a:t>485 8887</a:t>
            </a:r>
            <a:endParaRPr lang="en-US" sz="1400" b="0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</a:rPr>
              <a:t>Meeting </a:t>
            </a:r>
            <a:r>
              <a:rPr lang="en-US" sz="1400" b="0" dirty="0">
                <a:solidFill>
                  <a:schemeClr val="tx1"/>
                </a:solidFill>
              </a:rPr>
              <a:t>password: </a:t>
            </a:r>
            <a:r>
              <a:rPr lang="en-US" sz="1400" b="0" dirty="0" err="1" smtClean="0"/>
              <a:t>REG_FEE_required</a:t>
            </a:r>
            <a:endParaRPr lang="en-US" sz="1400" b="0" dirty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Tap to join from a mobile device (attendees only)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  <a:hlinkClick r:id="rId3"/>
              </a:rPr>
              <a:t>+1-646-992-2010,,23444858887##</a:t>
            </a:r>
            <a:r>
              <a:rPr lang="en-US" sz="1400" b="0" dirty="0" smtClean="0">
                <a:solidFill>
                  <a:schemeClr val="tx1"/>
                </a:solidFill>
              </a:rPr>
              <a:t> </a:t>
            </a:r>
            <a:r>
              <a:rPr lang="en-US" sz="1400" b="0" dirty="0">
                <a:solidFill>
                  <a:schemeClr val="tx1"/>
                </a:solidFill>
              </a:rPr>
              <a:t>United States Toll (New York City)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solidFill>
                  <a:schemeClr val="tx1"/>
                </a:solidFill>
                <a:hlinkClick r:id="rId4"/>
              </a:rPr>
              <a:t>+1-213-306-3065,,23444858887##</a:t>
            </a:r>
            <a:r>
              <a:rPr lang="en-US" sz="1400" b="0" dirty="0" smtClean="0">
                <a:solidFill>
                  <a:schemeClr val="tx1"/>
                </a:solidFill>
              </a:rPr>
              <a:t> </a:t>
            </a:r>
            <a:r>
              <a:rPr lang="en-US" sz="1400" b="0" dirty="0">
                <a:solidFill>
                  <a:schemeClr val="tx1"/>
                </a:solidFill>
              </a:rPr>
              <a:t>United States Toll (Los Angeles)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</a:t>
            </a:r>
            <a:r>
              <a:rPr lang="en-US" dirty="0" smtClean="0">
                <a:latin typeface="Times New Roman" charset="0"/>
              </a:rPr>
              <a:t>January 2023 interim</a:t>
            </a:r>
            <a:r>
              <a:rPr lang="en-US" dirty="0" smtClean="0">
                <a:latin typeface="Times New Roman" charset="0"/>
              </a:rPr>
              <a:t/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THU AM1,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19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A registration fee is required to attend this call.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ieeesa.webex.com/ieeesa/j.php?MTID=m331951501d3361c9a01eef847c27e8bb</a:t>
            </a:r>
            <a:r>
              <a:rPr lang="en-US" sz="1400" b="0" dirty="0" smtClean="0"/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2344 </a:t>
            </a:r>
            <a:r>
              <a:rPr lang="en-US" sz="1400" b="0" dirty="0"/>
              <a:t>545 7095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 password: </a:t>
            </a:r>
            <a:r>
              <a:rPr lang="en-US" sz="1400" b="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REG_FEE</a:t>
            </a:r>
            <a:r>
              <a:rPr lang="en-US" sz="1400" b="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_required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+1-646-992-2010,,23445457095##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+1-213-306-3065,,23445457095##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United States Toll (Los Angeles)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26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January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2023 to 25 May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01</a:t>
            </a:r>
            <a:r>
              <a:rPr lang="en-US" sz="1400" b="0" dirty="0" smtClean="0"/>
              <a:t>/26/2023 </a:t>
            </a:r>
            <a:r>
              <a:rPr lang="en-US" sz="1400" b="0" dirty="0"/>
              <a:t>until </a:t>
            </a:r>
            <a:r>
              <a:rPr lang="en-US" sz="1400" b="0" dirty="0" smtClean="0"/>
              <a:t>05/25/2023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FF0000"/>
                </a:solidFill>
              </a:rPr>
              <a:t>Not applicable to the weeks of the March 2023 plenary and May 2023 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ieeesa.webex.com/ieeesa/j.php?MTID=m68fbbcb6f29e8990769ce3f65da2c7cf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2335 </a:t>
            </a:r>
            <a:r>
              <a:rPr lang="en-US" sz="1400" b="0" dirty="0"/>
              <a:t>303 9035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Weekly-2023</a:t>
            </a:r>
            <a:endParaRPr lang="en-US" sz="14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+1-646-992-2010,,23353039035##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(New York City)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+1-213-306-3065,,23353039035##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United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States Toll (Los Angeles)</a:t>
            </a: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3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December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27 January 2023 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26 May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</a:t>
            </a:r>
            <a:r>
              <a:rPr lang="en-US" sz="1400" b="0" dirty="0" smtClean="0"/>
              <a:t>Monday </a:t>
            </a:r>
            <a:r>
              <a:rPr lang="en-US" sz="1400" b="0" dirty="0"/>
              <a:t>effective </a:t>
            </a:r>
            <a:r>
              <a:rPr lang="en-US" sz="1400" b="0" dirty="0" smtClean="0"/>
              <a:t>01/27/2023 </a:t>
            </a:r>
            <a:r>
              <a:rPr lang="en-US" sz="1400" b="0" dirty="0"/>
              <a:t>until </a:t>
            </a:r>
            <a:r>
              <a:rPr lang="en-US" sz="1400" b="0" dirty="0" smtClean="0"/>
              <a:t>05/26/2023 </a:t>
            </a:r>
            <a:r>
              <a:rPr lang="en-US" sz="1400" b="0" dirty="0"/>
              <a:t>from </a:t>
            </a:r>
            <a:r>
              <a:rPr lang="en-US" sz="1400" b="0" dirty="0" smtClean="0"/>
              <a:t>12:00 PM </a:t>
            </a:r>
            <a:r>
              <a:rPr lang="en-US" sz="1400" b="0" dirty="0"/>
              <a:t>to </a:t>
            </a:r>
            <a:r>
              <a:rPr lang="en-US" sz="1400" b="0" dirty="0" smtClean="0"/>
              <a:t>1:00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NOTE: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Not applicable to the weeks of the March 2023 plenary and May 2023 </a:t>
            </a:r>
            <a:r>
              <a:rPr lang="en-US" sz="1400" dirty="0" smtClean="0">
                <a:solidFill>
                  <a:srgbClr val="FF0000"/>
                </a:solidFill>
              </a:rPr>
              <a:t>interim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ieeesa.webex.com/ieeesa/j.php?MTID=m954c65eccaf80b044a07f72fa18ab724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2336 </a:t>
            </a:r>
            <a:r>
              <a:rPr lang="en-US" sz="1400" b="0" dirty="0"/>
              <a:t>680 7740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weekly-ISUS-2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+1-646-992-2010,,23366807740##</a:t>
            </a:r>
            <a:r>
              <a:rPr lang="en-US" sz="1400" b="0" dirty="0" smtClean="0"/>
              <a:t> United </a:t>
            </a:r>
            <a:r>
              <a:rPr lang="en-US" sz="1400" b="0" dirty="0"/>
              <a:t>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+1-213-306-3065,,23366807740##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December 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="" xmlns:a16="http://schemas.microsoft.com/office/drawing/2014/main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923</TotalTime>
  <Words>494</Words>
  <Application>Microsoft Office PowerPoint</Application>
  <PresentationFormat>On-screen Show (4:3)</PresentationFormat>
  <Paragraphs>165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8 December 2022 to 12 January 2023</vt:lpstr>
      <vt:lpstr>RR-TAG ISUS ad-hoc weekly calls  – 9 December 2022 to 13 January 2023</vt:lpstr>
      <vt:lpstr>RR-TAG January 2023 interim – TUE AM2, 17 January 2023</vt:lpstr>
      <vt:lpstr>RR-TAG January 2023 interim – THU AM1, 19 January 2023</vt:lpstr>
      <vt:lpstr>RR-TAG weekly calls  – 26 January 2023 to 25 May 2023</vt:lpstr>
      <vt:lpstr>RR-TAG ISUS ad-hoc weekly calls  – 27 January 2023 to 26 May 2023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18-16-0038-29-0000</cp:keywords>
  <cp:lastModifiedBy>Edward Au</cp:lastModifiedBy>
  <cp:revision>185</cp:revision>
  <cp:lastPrinted>1601-01-01T00:00:00Z</cp:lastPrinted>
  <dcterms:created xsi:type="dcterms:W3CDTF">2016-03-03T14:54:45Z</dcterms:created>
  <dcterms:modified xsi:type="dcterms:W3CDTF">2022-11-30T17:08:46Z</dcterms:modified>
</cp:coreProperties>
</file>