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2" r:id="rId2"/>
    <p:sldId id="276" r:id="rId3"/>
    <p:sldId id="278" r:id="rId4"/>
    <p:sldId id="275" r:id="rId5"/>
    <p:sldId id="282" r:id="rId6"/>
    <p:sldId id="279" r:id="rId7"/>
    <p:sldId id="280" r:id="rId8"/>
    <p:sldId id="281" r:id="rId9"/>
    <p:sldId id="283" r:id="rId10"/>
    <p:sldId id="271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85" autoAdjust="0"/>
    <p:restoredTop sz="95405" autoAdjust="0"/>
  </p:normalViewPr>
  <p:slideViewPr>
    <p:cSldViewPr>
      <p:cViewPr varScale="1">
        <p:scale>
          <a:sx n="86" d="100"/>
          <a:sy n="86" d="100"/>
        </p:scale>
        <p:origin x="1454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comb, Jay" userId="aee8fcb3-73df-479f-8979-0e12987586b3" providerId="ADAL" clId="{44020275-60E8-4C4B-A89B-30BD6EE28A65}"/>
    <pc:docChg chg="undo modSld delMainMaster modMainMaster">
      <pc:chgData name="Holcomb, Jay" userId="aee8fcb3-73df-479f-8979-0e12987586b3" providerId="ADAL" clId="{44020275-60E8-4C4B-A89B-30BD6EE28A65}" dt="2018-01-12T15:05:23.680" v="104"/>
      <pc:docMkLst>
        <pc:docMk/>
      </pc:docMkLst>
      <pc:sldChg chg="modSp">
        <pc:chgData name="Holcomb, Jay" userId="aee8fcb3-73df-479f-8979-0e12987586b3" providerId="ADAL" clId="{44020275-60E8-4C4B-A89B-30BD6EE28A65}" dt="2018-01-12T15:02:25.481" v="38"/>
        <pc:sldMkLst>
          <pc:docMk/>
          <pc:sldMk cId="1328669562" sldId="270"/>
        </pc:sldMkLst>
        <pc:spChg chg="mod">
          <ac:chgData name="Holcomb, Jay" userId="aee8fcb3-73df-479f-8979-0e12987586b3" providerId="ADAL" clId="{44020275-60E8-4C4B-A89B-30BD6EE28A65}" dt="2018-01-12T15:02:25.481" v="38"/>
          <ac:spMkLst>
            <pc:docMk/>
            <pc:sldMk cId="1328669562" sldId="270"/>
            <ac:spMk id="8" creationId="{00000000-0000-0000-0000-000000000000}"/>
          </ac:spMkLst>
        </pc:spChg>
      </pc:sldChg>
      <pc:sldChg chg="modSp">
        <pc:chgData name="Holcomb, Jay" userId="aee8fcb3-73df-479f-8979-0e12987586b3" providerId="ADAL" clId="{44020275-60E8-4C4B-A89B-30BD6EE28A65}" dt="2018-01-12T15:02:38.329" v="43" actId="6549"/>
        <pc:sldMkLst>
          <pc:docMk/>
          <pc:sldMk cId="31260194" sldId="271"/>
        </pc:sldMkLst>
        <pc:spChg chg="mod">
          <ac:chgData name="Holcomb, Jay" userId="aee8fcb3-73df-479f-8979-0e12987586b3" providerId="ADAL" clId="{44020275-60E8-4C4B-A89B-30BD6EE28A65}" dt="2018-01-12T15:02:38.329" v="43" actId="6549"/>
          <ac:spMkLst>
            <pc:docMk/>
            <pc:sldMk cId="31260194" sldId="271"/>
            <ac:spMk id="8" creationId="{00000000-0000-0000-0000-000000000000}"/>
          </ac:spMkLst>
        </pc:spChg>
      </pc:sldChg>
      <pc:sldChg chg="modSp">
        <pc:chgData name="Holcomb, Jay" userId="aee8fcb3-73df-479f-8979-0e12987586b3" providerId="ADAL" clId="{44020275-60E8-4C4B-A89B-30BD6EE28A65}" dt="2018-01-12T15:03:03.466" v="55" actId="20577"/>
        <pc:sldMkLst>
          <pc:docMk/>
          <pc:sldMk cId="3469680080" sldId="272"/>
        </pc:sldMkLst>
        <pc:spChg chg="mod">
          <ac:chgData name="Holcomb, Jay" userId="aee8fcb3-73df-479f-8979-0e12987586b3" providerId="ADAL" clId="{44020275-60E8-4C4B-A89B-30BD6EE28A65}" dt="2018-01-12T15:03:03.466" v="55" actId="20577"/>
          <ac:spMkLst>
            <pc:docMk/>
            <pc:sldMk cId="3469680080" sldId="272"/>
            <ac:spMk id="8" creationId="{00000000-0000-0000-0000-000000000000}"/>
          </ac:spMkLst>
        </pc:spChg>
      </pc:sldChg>
      <pc:sldMasterChg chg="addSp modSp modSldLayout">
        <pc:chgData name="Holcomb, Jay" userId="aee8fcb3-73df-479f-8979-0e12987586b3" providerId="ADAL" clId="{44020275-60E8-4C4B-A89B-30BD6EE28A65}" dt="2018-01-12T15:05:23.680" v="104"/>
        <pc:sldMasterMkLst>
          <pc:docMk/>
          <pc:sldMasterMk cId="0" sldId="2147483648"/>
        </pc:sldMasterMkLst>
        <pc:spChg chg="mod">
          <ac:chgData name="Holcomb, Jay" userId="aee8fcb3-73df-479f-8979-0e12987586b3" providerId="ADAL" clId="{44020275-60E8-4C4B-A89B-30BD6EE28A65}" dt="2018-01-12T15:00:15.646" v="2" actId="6549"/>
          <ac:spMkLst>
            <pc:docMk/>
            <pc:sldMasterMk cId="0" sldId="2147483648"/>
            <ac:spMk id="10" creationId="{00000000-0000-0000-0000-000000000000}"/>
          </ac:spMkLst>
        </pc:spChg>
        <pc:spChg chg="add">
          <ac:chgData name="Holcomb, Jay" userId="aee8fcb3-73df-479f-8979-0e12987586b3" providerId="ADAL" clId="{44020275-60E8-4C4B-A89B-30BD6EE28A65}" dt="2018-01-12T15:05:23.680" v="104"/>
          <ac:spMkLst>
            <pc:docMk/>
            <pc:sldMasterMk cId="0" sldId="2147483648"/>
            <ac:spMk id="11" creationId="{80307905-E138-48A1-B04F-D3CCA7FAD341}"/>
          </ac:spMkLst>
        </pc:spChg>
        <pc:spChg chg="mod">
          <ac:chgData name="Holcomb, Jay" userId="aee8fcb3-73df-479f-8979-0e12987586b3" providerId="ADAL" clId="{44020275-60E8-4C4B-A89B-30BD6EE28A65}" dt="2018-01-12T15:05:00.581" v="101" actId="14100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Holcomb, Jay" userId="aee8fcb3-73df-479f-8979-0e12987586b3" providerId="ADAL" clId="{44020275-60E8-4C4B-A89B-30BD6EE28A65}" dt="2018-01-12T15:03:23.643" v="56"/>
          <ac:spMkLst>
            <pc:docMk/>
            <pc:sldMasterMk cId="0" sldId="2147483648"/>
            <ac:spMk id="1032" creationId="{00000000-0000-0000-0000-000000000000}"/>
          </ac:spMkLst>
        </pc:spChg>
        <pc:sldLayoutChg chg="addSp modSp">
          <pc:chgData name="Holcomb, Jay" userId="aee8fcb3-73df-479f-8979-0e12987586b3" providerId="ADAL" clId="{44020275-60E8-4C4B-A89B-30BD6EE28A65}" dt="2018-01-12T15:05:17.448" v="103" actId="1076"/>
          <pc:sldLayoutMkLst>
            <pc:docMk/>
            <pc:sldMasterMk cId="0" sldId="2147483648"/>
            <pc:sldLayoutMk cId="0" sldId="2147483650"/>
          </pc:sldLayoutMkLst>
          <pc:spChg chg="mod">
            <ac:chgData name="Holcomb, Jay" userId="aee8fcb3-73df-479f-8979-0e12987586b3" providerId="ADAL" clId="{44020275-60E8-4C4B-A89B-30BD6EE28A65}" dt="2018-01-12T15:03:29.487" v="57" actId="14100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  <pc:spChg chg="add mod">
            <ac:chgData name="Holcomb, Jay" userId="aee8fcb3-73df-479f-8979-0e12987586b3" providerId="ADAL" clId="{44020275-60E8-4C4B-A89B-30BD6EE28A65}" dt="2018-01-12T15:05:17.448" v="103" actId="1076"/>
            <ac:spMkLst>
              <pc:docMk/>
              <pc:sldMasterMk cId="0" sldId="2147483648"/>
              <pc:sldLayoutMk cId="0" sldId="2147483650"/>
              <ac:spMk id="7" creationId="{EE87740C-0330-406D-9CAC-10DC77206C2C}"/>
            </ac:spMkLst>
          </pc:spChg>
        </pc:sldLayoutChg>
      </pc:sldMasterChg>
      <pc:sldMasterChg chg="del">
        <pc:chgData name="Holcomb, Jay" userId="aee8fcb3-73df-479f-8979-0e12987586b3" providerId="ADAL" clId="{44020275-60E8-4C4B-A89B-30BD6EE28A65}" dt="2018-01-12T15:00:09.058" v="0" actId="2696"/>
        <pc:sldMasterMkLst>
          <pc:docMk/>
          <pc:sldMasterMk cId="2822029497" sldId="2147483651"/>
        </pc:sldMasterMkLst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052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5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EE87740C-0330-406D-9CAC-10DC77206C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6912" y="6475412"/>
            <a:ext cx="1375981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l"/>
            <a:r>
              <a:rPr lang="en-GB" dirty="0"/>
              <a:t>Call-In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9700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67200" y="6475413"/>
            <a:ext cx="6064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6944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GB" dirty="0"/>
              <a:t>Jay Holcomb (Itron)</a:t>
            </a: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802.18-16/0038r27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="" xmlns:a16="http://schemas.microsoft.com/office/drawing/2014/main" id="{80307905-E138-48A1-B04F-D3CCA7FAD34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6912" y="6475412"/>
            <a:ext cx="1375981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l"/>
            <a:r>
              <a:rPr lang="en-GB" dirty="0"/>
              <a:t>Call-In 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com/v3/__https:/help.webex.com__;!!F7jv3iA!n6P6_hputRq0MzCvXMLH53IyiAf16OKrEl3FEqSBAi-x9I80kvMycRYbGHwWmifpAw$" TargetMode="External"/><Relationship Id="rId2" Type="http://schemas.openxmlformats.org/officeDocument/2006/relationships/hyperlink" Target="https://ieeesa.webex.com/cmp3300/webcomponents/widget/globalcallin/globalcallin.do?MTID=m99b7a946707e3d0d9e53cdc6885ccbbe&amp;MTID=m99b7a946707e3d0d9e53cdc6885ccbbe&amp;MTID=m99b7a946707e3d0d9e53cdc6885ccbbe&amp;MTID=m99b7a946707e3d0d9e53cdc6885ccbbe&amp;serviceType=MC&amp;serviceType=MC&amp;serviceType=MC&amp;eventID=1476771892&amp;eventID=1476771892&amp;eventID=1476771892&amp;siteurl=ieeesa&amp;siteurl=ieeesa&amp;siteurl=ieeesa&amp;apiname=globalcallin.php&amp;apiname=globalcallin.php&amp;apiname=globalcallin.php&amp;rnd=1107952732&amp;rnd=1107952732&amp;rnd=1107952732&amp;tollFree=0&amp;tollFree=0&amp;tollFree=0&amp;needFilter=false&amp;needFilter=false&amp;needFilter=false&amp;actappname=cmp3300&amp;actappname=cmp3300&amp;actname=/webcomponents/widget/globalcallin/gcnredirector.do&amp;actname=/webcomponents/widget/globalcallin/gcnredirector.do&amp;renewticket=0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tel:+1-646-992-2010,,*01*23598132465##*01*" TargetMode="External"/><Relationship Id="rId2" Type="http://schemas.openxmlformats.org/officeDocument/2006/relationships/hyperlink" Target="https://ieeesa.webex.com/ieeesa/j.php?MTID=m2dd3dbb29da70a53b7ed9fbc0037b0f8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tel:+1-213-306-3065,,*01*23598132465##*01*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sa.webex.com/ieeesa/j.php?MTID=m0e5ca6cea1f0fdf0a4c719c129c4148b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tel:+1-213-306-3065,,*01*23374760501##*01*" TargetMode="External"/><Relationship Id="rId4" Type="http://schemas.openxmlformats.org/officeDocument/2006/relationships/hyperlink" Target="tel:+1-646-992-2010,,*01*23374760501##*01*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tel:+1-646-992-2010,,*01*23584321027##*01*" TargetMode="External"/><Relationship Id="rId2" Type="http://schemas.openxmlformats.org/officeDocument/2006/relationships/hyperlink" Target="https://ieeesa.webex.com/ieeesa/j.php?MTID=mf9563fbcb7916d8f12293514ac3efd25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tel:+1-213-306-3065,,*01*23584321027##*01*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tel:+1-646-992-2010,,*01*23315594743##*01*" TargetMode="External"/><Relationship Id="rId2" Type="http://schemas.openxmlformats.org/officeDocument/2006/relationships/hyperlink" Target="https://ieeesa.webex.com/ieeesa/j.php?MTID=ma28b1d9d051ecdddab365d1a7ea00687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tel:+1-213-306-3065,,*01*23315594743##*01*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tel:+1-646-992-2010,,*01*23432482424##*01*" TargetMode="External"/><Relationship Id="rId2" Type="http://schemas.openxmlformats.org/officeDocument/2006/relationships/hyperlink" Target="https://ieeesa.webex.com/ieeesa/j.php?MTID=m9e0cd85304ee6a38d68896ed70011315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tel:+1-213-306-3065,,*01*23432482424##*01*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tel:%2B1-646-992-2010,,*01*23456456555%23%23*01*" TargetMode="External"/><Relationship Id="rId2" Type="http://schemas.openxmlformats.org/officeDocument/2006/relationships/hyperlink" Target="https://ieeesa.webex.com/ieeesa/j.php?MTID=mfb01d788c1c84d4a90004dfb0213edd7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tel:%2B1-213-306-3065,,*01*23456456555%23%23*01*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sa.webex.com/ieeesa/j.php?MTID=mf8ca5205632d087263b21030519bd03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tel:+1-213-306-3065,,*01*23314740611##*01*" TargetMode="External"/><Relationship Id="rId4" Type="http://schemas.openxmlformats.org/officeDocument/2006/relationships/hyperlink" Target="tel:+1-646-992-2010,,*01*23314740611##*01*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Teleconference Call-In Info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8912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</a:t>
            </a:r>
            <a:r>
              <a:rPr lang="en-GB" sz="2000" b="0" kern="0" dirty="0" smtClean="0"/>
              <a:t>7 October 2022</a:t>
            </a:r>
            <a:endParaRPr lang="en-GB" sz="2000" b="0" kern="0" dirty="0"/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550038"/>
              </p:ext>
            </p:extLst>
          </p:nvPr>
        </p:nvGraphicFramePr>
        <p:xfrm>
          <a:off x="685800" y="2590800"/>
          <a:ext cx="7924800" cy="4490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Document" r:id="rId3" imgW="8284803" imgH="4492752" progId="Word.Document.8">
                  <p:embed/>
                </p:oleObj>
              </mc:Choice>
              <mc:Fallback>
                <p:oleObj name="Document" r:id="rId3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590800"/>
                        <a:ext cx="7924800" cy="44907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968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Miscellaneous</a:t>
            </a:r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="" xmlns:a16="http://schemas.microsoft.com/office/drawing/2014/main" id="{04F91800-BBAE-4F2C-8534-1DBF181974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09600" y="2562001"/>
            <a:ext cx="800020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u="sng" dirty="0">
                <a:solidFill>
                  <a:srgbClr val="005E7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Global call-in numbers</a:t>
            </a: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Need 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help? Go to </a:t>
            </a:r>
            <a:r>
              <a:rPr lang="en-US" sz="2000" u="sng" dirty="0">
                <a:solidFill>
                  <a:srgbClr val="005E7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https://help.webex.com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Abstract</a:t>
            </a:r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="" xmlns:a16="http://schemas.microsoft.com/office/drawing/2014/main" id="{04F91800-BBAE-4F2C-8534-1DBF181974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85800" y="1284729"/>
            <a:ext cx="7770813" cy="4803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algn="just"/>
            <a:r>
              <a:rPr lang="en-US" sz="2000" dirty="0" smtClean="0"/>
              <a:t>This revision provides the teleconference call information of the following teleconference calls: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Slide </a:t>
            </a:r>
            <a:r>
              <a:rPr lang="en-US" sz="1800" b="0" dirty="0" smtClean="0"/>
              <a:t>3:  </a:t>
            </a:r>
            <a:r>
              <a:rPr lang="en-US" sz="1800" b="0" dirty="0"/>
              <a:t>Weekly RR-TAG teleconference calls from </a:t>
            </a:r>
            <a:r>
              <a:rPr lang="en-US" sz="1800" b="0" dirty="0" smtClean="0"/>
              <a:t>13 October to </a:t>
            </a:r>
            <a:r>
              <a:rPr lang="en-US" sz="1800" b="0" dirty="0"/>
              <a:t>10 November </a:t>
            </a:r>
            <a:r>
              <a:rPr lang="en-US" sz="1800" b="0" dirty="0" smtClean="0"/>
              <a:t>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Slide 4:  </a:t>
            </a:r>
            <a:r>
              <a:rPr lang="en-US" sz="1800" b="0" dirty="0"/>
              <a:t>Joint 802.18 and 802.19 Frequency Table ad-hoc calls on t</a:t>
            </a:r>
            <a:r>
              <a:rPr lang="en-US" sz="1800" b="0" kern="1200" dirty="0">
                <a:latin typeface="Times New Roman" pitchFamily="16" charset="0"/>
              </a:rPr>
              <a:t>he fourth Tuesday of every month from </a:t>
            </a:r>
            <a:r>
              <a:rPr lang="en-US" sz="1800" b="0" kern="1200" dirty="0" smtClean="0">
                <a:latin typeface="Times New Roman" pitchFamily="16" charset="0"/>
              </a:rPr>
              <a:t>October </a:t>
            </a:r>
            <a:r>
              <a:rPr lang="en-US" sz="1800" b="0" kern="1200" dirty="0">
                <a:latin typeface="Times New Roman" pitchFamily="16" charset="0"/>
              </a:rPr>
              <a:t>2022 to December </a:t>
            </a:r>
            <a:r>
              <a:rPr lang="en-US" sz="1800" b="0" kern="1200" dirty="0" smtClean="0">
                <a:latin typeface="Times New Roman" pitchFamily="16" charset="0"/>
              </a:rPr>
              <a:t>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Slide </a:t>
            </a:r>
            <a:r>
              <a:rPr lang="en-US" sz="1800" b="0" dirty="0" smtClean="0"/>
              <a:t>5:  </a:t>
            </a:r>
            <a:r>
              <a:rPr lang="en-US" sz="1800" b="0" dirty="0"/>
              <a:t>Weekly RR-TAG IEEE Statement Update on Spectrum (ISUS) ad-hoc teleconference calls from </a:t>
            </a:r>
            <a:r>
              <a:rPr lang="en-US" sz="1800" b="0" dirty="0" smtClean="0"/>
              <a:t>10 October 2022 </a:t>
            </a:r>
            <a:r>
              <a:rPr lang="en-US" sz="1800" b="0" dirty="0"/>
              <a:t>to 23 January </a:t>
            </a:r>
            <a:r>
              <a:rPr lang="en-US" sz="1800" b="0" dirty="0" smtClean="0"/>
              <a:t>2023</a:t>
            </a: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Slide </a:t>
            </a:r>
            <a:r>
              <a:rPr lang="en-US" sz="1800" b="0" dirty="0" smtClean="0"/>
              <a:t>6:  </a:t>
            </a:r>
            <a:r>
              <a:rPr lang="en-US" sz="1800" b="0" dirty="0"/>
              <a:t>Weekly RR-TAG </a:t>
            </a:r>
            <a:r>
              <a:rPr lang="en-US" sz="1800" b="0" dirty="0" err="1" smtClean="0"/>
              <a:t>mmWave</a:t>
            </a:r>
            <a:r>
              <a:rPr lang="en-US" sz="1800" b="0" dirty="0" smtClean="0"/>
              <a:t> (</a:t>
            </a:r>
            <a:r>
              <a:rPr lang="en-US" sz="1800" b="0" dirty="0" err="1" smtClean="0"/>
              <a:t>mmW</a:t>
            </a:r>
            <a:r>
              <a:rPr lang="en-US" sz="1800" b="0" dirty="0" smtClean="0"/>
              <a:t>) </a:t>
            </a:r>
            <a:r>
              <a:rPr lang="en-US" sz="1800" b="0" dirty="0"/>
              <a:t>ad-hoc teleconference calls from </a:t>
            </a:r>
            <a:r>
              <a:rPr lang="en-US" sz="1800" b="0" dirty="0" smtClean="0"/>
              <a:t>12 October 2022 </a:t>
            </a:r>
            <a:r>
              <a:rPr lang="en-US" sz="1800" b="0" dirty="0"/>
              <a:t>to </a:t>
            </a:r>
            <a:r>
              <a:rPr lang="en-US" sz="1800" b="0" dirty="0" smtClean="0"/>
              <a:t>25 </a:t>
            </a:r>
            <a:r>
              <a:rPr lang="en-US" sz="1800" b="0" dirty="0"/>
              <a:t>January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Slides 7 and 8:  RR-TAG mixed-mode meetings during the IEEE 802 2022 November plenary</a:t>
            </a:r>
            <a:endParaRPr lang="en-US" sz="1800" b="0" dirty="0"/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FF0000"/>
                </a:solidFill>
              </a:rPr>
              <a:t>NOTE: a registration fee is required for these two calls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Slide 9:  </a:t>
            </a:r>
            <a:r>
              <a:rPr lang="en-US" sz="1800" b="0" dirty="0"/>
              <a:t>Weekly RR-TAG teleconference calls from </a:t>
            </a:r>
            <a:r>
              <a:rPr lang="en-US" sz="1800" b="0" dirty="0" smtClean="0"/>
              <a:t>24 November 2022 </a:t>
            </a:r>
            <a:r>
              <a:rPr lang="en-US" sz="1800" b="0" dirty="0"/>
              <a:t>to </a:t>
            </a:r>
            <a:r>
              <a:rPr lang="en-US" sz="1800" b="0" dirty="0" smtClean="0"/>
              <a:t>12 January 2023</a:t>
            </a:r>
          </a:p>
        </p:txBody>
      </p:sp>
    </p:spTree>
    <p:extLst>
      <p:ext uri="{BB962C8B-B14F-4D97-AF65-F5344CB8AC3E}">
        <p14:creationId xmlns:p14="http://schemas.microsoft.com/office/powerpoint/2010/main" val="285821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weekly calls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13 October to 10 November 2022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Thursday effective </a:t>
            </a:r>
            <a:r>
              <a:rPr lang="en-US" sz="1400" b="0" dirty="0" smtClean="0"/>
              <a:t>10/13/2022 </a:t>
            </a:r>
            <a:r>
              <a:rPr lang="en-US" sz="1400" b="0" dirty="0"/>
              <a:t>until </a:t>
            </a:r>
            <a:r>
              <a:rPr lang="en-US" sz="1400" b="0" dirty="0" smtClean="0"/>
              <a:t>11/10/2022 </a:t>
            </a:r>
            <a:r>
              <a:rPr lang="en-US" sz="1400" b="0" dirty="0"/>
              <a:t>from 3:00 PM to </a:t>
            </a:r>
            <a:r>
              <a:rPr lang="en-US" sz="1400" b="0" dirty="0" smtClean="0"/>
              <a:t>3:55 </a:t>
            </a:r>
            <a:r>
              <a:rPr lang="en-US" sz="1400" b="0" dirty="0"/>
              <a:t>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 the meeting </a:t>
            </a: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hlinkClick r:id="rId2"/>
              </a:rPr>
              <a:t>https</a:t>
            </a:r>
            <a:r>
              <a:rPr lang="en-US" sz="1400" b="0" dirty="0">
                <a:hlinkClick r:id="rId2"/>
              </a:rPr>
              <a:t>://</a:t>
            </a:r>
            <a:r>
              <a:rPr lang="en-US" sz="1400" b="0" dirty="0" smtClean="0">
                <a:hlinkClick r:id="rId2"/>
              </a:rPr>
              <a:t>ieeesa.webex.com/ieeesa/j.php?MTID=m2dd3dbb29da70a53b7ed9fbc0037b0f8</a:t>
            </a:r>
            <a:r>
              <a:rPr lang="en-US" sz="1400" b="0" dirty="0" smtClean="0"/>
              <a:t>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2359 813 2465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 smtClean="0"/>
              <a:t>RR-TAG-weekly-2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r>
              <a:rPr lang="en-US" sz="1400" b="0" dirty="0" smtClean="0">
                <a:hlinkClick r:id="rId3"/>
              </a:rPr>
              <a:t>+1-646-992-2010,,23598132465##</a:t>
            </a:r>
            <a:r>
              <a:rPr lang="en-US" sz="1400" b="0" dirty="0"/>
              <a:t> United States Toll (New York City)</a:t>
            </a:r>
          </a:p>
          <a:p>
            <a:pPr fontAlgn="ctr">
              <a:spcBef>
                <a:spcPts val="0"/>
              </a:spcBef>
            </a:pPr>
            <a:r>
              <a:rPr lang="en-US" sz="1400" b="0" dirty="0" smtClean="0">
                <a:hlinkClick r:id="rId4"/>
              </a:rPr>
              <a:t>+1-213-306-3065,,23598132465##</a:t>
            </a:r>
            <a:r>
              <a:rPr lang="en-US" sz="1400" b="0" dirty="0"/>
              <a:t> United States Toll (Los Angeles</a:t>
            </a:r>
            <a:r>
              <a:rPr lang="en-US" sz="1400" b="0" dirty="0" smtClean="0"/>
              <a:t>)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97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06426"/>
            <a:ext cx="7770813" cy="993774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Joint 18/19 ad-hoc on Frequency </a:t>
            </a:r>
            <a:r>
              <a:rPr lang="en-US" dirty="0">
                <a:latin typeface="Times New Roman" charset="0"/>
              </a:rPr>
              <a:t>Table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Monthly call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856538" cy="40386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kern="1200" dirty="0" smtClean="0">
                <a:latin typeface="Times New Roman" pitchFamily="16" charset="0"/>
              </a:rPr>
              <a:t>Occurs </a:t>
            </a:r>
            <a:r>
              <a:rPr lang="en-US" sz="1400" b="0" kern="1200" dirty="0">
                <a:latin typeface="Times New Roman" pitchFamily="16" charset="0"/>
              </a:rPr>
              <a:t>the fourth Tuesday of every month effective Tuesday, </a:t>
            </a:r>
            <a:r>
              <a:rPr lang="en-US" sz="1400" b="0" kern="1200" dirty="0" smtClean="0">
                <a:latin typeface="Times New Roman" pitchFamily="16" charset="0"/>
              </a:rPr>
              <a:t>November 25, </a:t>
            </a:r>
            <a:r>
              <a:rPr lang="en-US" sz="1400" b="0" kern="1200" dirty="0">
                <a:latin typeface="Times New Roman" pitchFamily="16" charset="0"/>
              </a:rPr>
              <a:t>2022 until Tuesday, December 27, 2022 from 3:00 PM to 4:00 PM, (UTC-04:00) Eastern Time (US &amp; Canada)3:00 PM  |  (UTC-04:00) Eastern Time (US &amp; Canada)  |  1 </a:t>
            </a:r>
            <a:r>
              <a:rPr lang="en-US" sz="1400" b="0" kern="1200" dirty="0" err="1">
                <a:latin typeface="Times New Roman" pitchFamily="16" charset="0"/>
              </a:rPr>
              <a:t>hr</a:t>
            </a: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from the meeting </a:t>
            </a: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://ieeesa.webex.com/ieeesa/j.php?MTID=m0e5ca6cea1f0fdf0a4c719c129c4148b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b="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by meeting </a:t>
            </a: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number (access code): 2337 476 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0501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password: Joint-</a:t>
            </a:r>
            <a:r>
              <a:rPr lang="en-US" sz="1400" b="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Freq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-Table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Tap 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to join from a mobile device (attendees only</a:t>
            </a: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+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1-646-992-2010,,23374760501##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 United States Toll (New York City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+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1-213-306-3065,,23374760501##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 United States Toll (Los Angeles)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57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ISUS ad-hoc weekly calls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10 October 2022 to 23 January 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</a:t>
            </a:r>
            <a:r>
              <a:rPr lang="en-US" sz="1400" b="0" dirty="0" smtClean="0"/>
              <a:t>Monday </a:t>
            </a:r>
            <a:r>
              <a:rPr lang="en-US" sz="1400" b="0" dirty="0"/>
              <a:t>effective </a:t>
            </a:r>
            <a:r>
              <a:rPr lang="en-US" sz="1400" b="0" dirty="0" smtClean="0"/>
              <a:t>10/10/2022 </a:t>
            </a:r>
            <a:r>
              <a:rPr lang="en-US" sz="1400" b="0" dirty="0"/>
              <a:t>until </a:t>
            </a:r>
            <a:r>
              <a:rPr lang="en-US" sz="1400" b="0" dirty="0" smtClean="0"/>
              <a:t>1/23/2023 </a:t>
            </a:r>
            <a:r>
              <a:rPr lang="en-US" sz="1400" b="0" dirty="0"/>
              <a:t>from </a:t>
            </a:r>
            <a:r>
              <a:rPr lang="en-US" sz="1400" b="0" dirty="0" smtClean="0"/>
              <a:t>11:00 AM </a:t>
            </a:r>
            <a:r>
              <a:rPr lang="en-US" sz="1400" b="0" dirty="0"/>
              <a:t>to </a:t>
            </a:r>
            <a:r>
              <a:rPr lang="en-US" sz="1400" b="0" dirty="0" smtClean="0"/>
              <a:t>12:00 </a:t>
            </a:r>
            <a:r>
              <a:rPr lang="en-US" sz="1400" b="0" dirty="0"/>
              <a:t>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 the meeting </a:t>
            </a: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ieeesa.webex.com/ieeesa/j.php?MTID=mf9563fbcb7916d8f12293514ac3efd25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b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2358 432 1027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 smtClean="0"/>
              <a:t>weekly-ISUS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r>
              <a:rPr lang="en-US" sz="1400" b="0" dirty="0" smtClean="0">
                <a:hlinkClick r:id="rId3"/>
              </a:rPr>
              <a:t>+1-646-992-2010,,23584321027##</a:t>
            </a:r>
            <a:r>
              <a:rPr lang="en-US" sz="1400" b="0" dirty="0"/>
              <a:t> United States Toll (New York City)</a:t>
            </a:r>
          </a:p>
          <a:p>
            <a:pPr fontAlgn="ctr">
              <a:spcBef>
                <a:spcPts val="0"/>
              </a:spcBef>
            </a:pPr>
            <a:r>
              <a:rPr lang="en-US" sz="1400" b="0" dirty="0" smtClean="0">
                <a:hlinkClick r:id="rId4"/>
              </a:rPr>
              <a:t>+1-213-306-3065,,23584321027##</a:t>
            </a:r>
            <a:r>
              <a:rPr lang="en-US" sz="1400" b="0" dirty="0"/>
              <a:t> United States Toll (Los Angeles</a:t>
            </a:r>
            <a:r>
              <a:rPr lang="en-US" sz="1400" b="0" dirty="0" smtClean="0"/>
              <a:t>)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49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</a:t>
            </a:r>
            <a:r>
              <a:rPr lang="en-US" dirty="0" err="1" smtClean="0">
                <a:latin typeface="Times New Roman" charset="0"/>
              </a:rPr>
              <a:t>mmW</a:t>
            </a:r>
            <a:r>
              <a:rPr lang="en-US" dirty="0" smtClean="0">
                <a:latin typeface="Times New Roman" charset="0"/>
              </a:rPr>
              <a:t> ad-hoc weekly calls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12 October 2022 to 25 January 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</a:t>
            </a:r>
            <a:r>
              <a:rPr lang="en-US" sz="1400" b="0" dirty="0" smtClean="0"/>
              <a:t>Monday </a:t>
            </a:r>
            <a:r>
              <a:rPr lang="en-US" sz="1400" b="0" dirty="0"/>
              <a:t>effective </a:t>
            </a:r>
            <a:r>
              <a:rPr lang="en-US" sz="1400" b="0" dirty="0" smtClean="0"/>
              <a:t>10/12/2022 </a:t>
            </a:r>
            <a:r>
              <a:rPr lang="en-US" sz="1400" b="0" dirty="0"/>
              <a:t>until </a:t>
            </a:r>
            <a:r>
              <a:rPr lang="en-US" sz="1400" b="0" dirty="0" smtClean="0"/>
              <a:t>1/25/2023 </a:t>
            </a:r>
            <a:r>
              <a:rPr lang="en-US" sz="1400" b="0" dirty="0"/>
              <a:t>from </a:t>
            </a:r>
            <a:r>
              <a:rPr lang="en-US" sz="1400" b="0" dirty="0" smtClean="0"/>
              <a:t>3:00 PM </a:t>
            </a:r>
            <a:r>
              <a:rPr lang="en-US" sz="1400" b="0" dirty="0"/>
              <a:t>to </a:t>
            </a:r>
            <a:r>
              <a:rPr lang="en-US" sz="1400" b="0" dirty="0" smtClean="0"/>
              <a:t>4:00 </a:t>
            </a:r>
            <a:r>
              <a:rPr lang="en-US" sz="1400" b="0" dirty="0"/>
              <a:t>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 the meeting </a:t>
            </a: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u="sng" dirty="0" smtClean="0">
                <a:hlinkClick r:id="rId2"/>
              </a:rPr>
              <a:t>https</a:t>
            </a:r>
            <a:r>
              <a:rPr lang="en-US" sz="1400" b="0" u="sng" dirty="0">
                <a:hlinkClick r:id="rId2"/>
              </a:rPr>
              <a:t>://</a:t>
            </a:r>
            <a:r>
              <a:rPr lang="en-US" sz="1400" b="0" u="sng" dirty="0" smtClean="0">
                <a:hlinkClick r:id="rId2"/>
              </a:rPr>
              <a:t>ieeesa.webex.com/ieeesa/j.php?MTID=ma28b1d9d051ecdddab365d1a7ea00687</a:t>
            </a:r>
            <a:r>
              <a:rPr lang="en-US" sz="1400" b="0" u="sng" dirty="0" smtClean="0"/>
              <a:t> </a:t>
            </a:r>
            <a:endParaRPr lang="en-US" sz="1400" b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2331 559 4743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 err="1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mmWave</a:t>
            </a:r>
            <a:r>
              <a:rPr lang="en-US" sz="1400" b="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400" b="0" dirty="0" smtClean="0"/>
              <a:t>weekly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r>
              <a:rPr lang="en-US" sz="1400" b="0" dirty="0">
                <a:hlinkClick r:id="rId3"/>
              </a:rPr>
              <a:t>+1-646-992-2010,,23315594743##</a:t>
            </a:r>
            <a:r>
              <a:rPr lang="en-US" sz="1400" b="0" dirty="0"/>
              <a:t> United States Toll (New York City)</a:t>
            </a:r>
          </a:p>
          <a:p>
            <a:pPr fontAlgn="ctr">
              <a:spcBef>
                <a:spcPts val="0"/>
              </a:spcBef>
            </a:pPr>
            <a:r>
              <a:rPr lang="en-US" sz="1400" b="0" dirty="0">
                <a:hlinkClick r:id="rId4"/>
              </a:rPr>
              <a:t>+1-213-306-3065,,23315594743##</a:t>
            </a:r>
            <a:r>
              <a:rPr lang="en-US" sz="1400" b="0" dirty="0"/>
              <a:t> United States Toll (Los Angeles</a:t>
            </a:r>
            <a:r>
              <a:rPr lang="en-US" sz="1400" b="0" dirty="0" smtClean="0"/>
              <a:t>)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29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2022 November plenary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TUE AM2, 15 November 2022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NOTE: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A registration fee is required to attend this </a:t>
            </a:r>
            <a:r>
              <a:rPr lang="en-US" sz="1400" dirty="0" smtClean="0">
                <a:solidFill>
                  <a:srgbClr val="FF0000"/>
                </a:solidFill>
              </a:rPr>
              <a:t>call.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rgbClr val="FF0000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Join from the meeting link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solidFill>
                  <a:schemeClr val="tx1"/>
                </a:solidFill>
                <a:hlinkClick r:id="rId2"/>
              </a:rPr>
              <a:t>https://ieeesa.webex.com/ieeesa/j.php?MTID=m9e0cd85304ee6a38d68896ed70011315</a:t>
            </a:r>
            <a:endParaRPr lang="en-US" sz="1400" b="0" dirty="0">
              <a:solidFill>
                <a:schemeClr val="tx1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Join by meeting number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solidFill>
                  <a:schemeClr val="tx1"/>
                </a:solidFill>
              </a:rPr>
              <a:t>Meeting number (access code): 2343 248 2424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solidFill>
                  <a:schemeClr val="tx1"/>
                </a:solidFill>
              </a:rPr>
              <a:t>Meeting password: </a:t>
            </a:r>
            <a:r>
              <a:rPr lang="en-US" sz="1400" b="0" dirty="0" err="1">
                <a:solidFill>
                  <a:schemeClr val="tx1"/>
                </a:solidFill>
              </a:rPr>
              <a:t>reg_Fee_required</a:t>
            </a:r>
            <a:endParaRPr lang="en-US" sz="1400" b="0" dirty="0">
              <a:solidFill>
                <a:schemeClr val="tx1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Tap to join from a mobile device (attendees only)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  <a:hlinkClick r:id="rId3"/>
              </a:rPr>
              <a:t>+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1-646-992-2010,,23432482424##</a:t>
            </a:r>
            <a:r>
              <a:rPr lang="en-US" sz="1400" b="0" dirty="0">
                <a:solidFill>
                  <a:schemeClr val="tx1"/>
                </a:solidFill>
              </a:rPr>
              <a:t> United States Toll (New York City)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solidFill>
                  <a:schemeClr val="tx1"/>
                </a:solidFill>
                <a:hlinkClick r:id="rId4"/>
              </a:rPr>
              <a:t>+1-213-306-3065,,23432482424##</a:t>
            </a:r>
            <a:r>
              <a:rPr lang="en-US" sz="1400" b="0" dirty="0">
                <a:solidFill>
                  <a:schemeClr val="tx1"/>
                </a:solidFill>
              </a:rPr>
              <a:t> United States Toll (Los Angeles)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46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2022 November plenary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THU AM1, 17 November 2022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NOTE: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A registration fee is required to attend this call.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from the meeting link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https://ieeesa.webex.com/ieeesa/j.php?MTID=mfb01d788c1c84d4a90004dfb0213edd7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2345 645 6555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Meeting password: </a:t>
            </a:r>
            <a:r>
              <a:rPr lang="en-US" sz="1400" b="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reg_Fee_required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+1-646-992-2010,,23456456555##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 United States Toll (New York City)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+1-213-306-3065,,23456456555##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 United States Toll (Los Angeles)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82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weekly calls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24 November 2022 to 12 January 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Thursday effective </a:t>
            </a:r>
            <a:r>
              <a:rPr lang="en-US" sz="1400" b="0" dirty="0" smtClean="0"/>
              <a:t>11/24/2022 </a:t>
            </a:r>
            <a:r>
              <a:rPr lang="en-US" sz="1400" b="0"/>
              <a:t>until </a:t>
            </a:r>
            <a:r>
              <a:rPr lang="en-US" sz="1400" b="0" smtClean="0"/>
              <a:t>01/12/2023 </a:t>
            </a:r>
            <a:r>
              <a:rPr lang="en-US" sz="1400" b="0" dirty="0"/>
              <a:t>from 3:00 PM to </a:t>
            </a:r>
            <a:r>
              <a:rPr lang="en-US" sz="1400" b="0" dirty="0" smtClean="0"/>
              <a:t>3:55 </a:t>
            </a:r>
            <a:r>
              <a:rPr lang="en-US" sz="1400" b="0" dirty="0"/>
              <a:t>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from the meeting link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https://ieeesa.webex.com/ieeesa/j.php?MTID=mf8ca5205632d087263b21030519bd037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2331 474 0611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Meeting password: RR-TAG-weekly-3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+1-646-992-2010,,23314740611##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United States Toll (New York City)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+1-213-306-3065,,23314740611##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United States Toll (Los Angeles)</a:t>
            </a:r>
            <a:endParaRPr lang="en-US" sz="1400" b="0" dirty="0"/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2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845</TotalTime>
  <Words>514</Words>
  <Application>Microsoft Office PowerPoint</Application>
  <PresentationFormat>On-screen Show (4:3)</PresentationFormat>
  <Paragraphs>180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IEEE 802.18 RR-TAG Teleconference Call-In Info</vt:lpstr>
      <vt:lpstr>Abstract</vt:lpstr>
      <vt:lpstr>RR-TAG weekly calls  – 13 October to 10 November 2022</vt:lpstr>
      <vt:lpstr>Joint 18/19 ad-hoc on Frequency Table – Monthly call</vt:lpstr>
      <vt:lpstr>RR-TAG ISUS ad-hoc weekly calls  – 10 October 2022 to 23 January 2023</vt:lpstr>
      <vt:lpstr>RR-TAG mmW ad-hoc weekly calls  – 12 October 2022 to 25 January 2023</vt:lpstr>
      <vt:lpstr>RR-TAG 2022 November plenary – TUE AM2, 15 November 2022</vt:lpstr>
      <vt:lpstr>RR-TAG 2022 November plenary – THU AM1, 17 November 2022</vt:lpstr>
      <vt:lpstr>RR-TAG weekly calls  – 24 November 2022 to 12 January 2023</vt:lpstr>
      <vt:lpstr>Miscellaneous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802.18 weekly call-in info</dc:title>
  <dc:creator>Kennedy, Rich</dc:creator>
  <cp:keywords>18-16-0038-26-0000</cp:keywords>
  <cp:lastModifiedBy>Edward Au</cp:lastModifiedBy>
  <cp:revision>166</cp:revision>
  <cp:lastPrinted>1601-01-01T00:00:00Z</cp:lastPrinted>
  <dcterms:created xsi:type="dcterms:W3CDTF">2016-03-03T14:54:45Z</dcterms:created>
  <dcterms:modified xsi:type="dcterms:W3CDTF">2022-10-07T17:18:28Z</dcterms:modified>
</cp:coreProperties>
</file>