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2" r:id="rId2"/>
    <p:sldId id="276" r:id="rId3"/>
    <p:sldId id="274" r:id="rId4"/>
    <p:sldId id="270" r:id="rId5"/>
    <p:sldId id="273" r:id="rId6"/>
    <p:sldId id="275" r:id="rId7"/>
    <p:sldId id="271"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85" autoAdjust="0"/>
    <p:restoredTop sz="95405" autoAdjust="0"/>
  </p:normalViewPr>
  <p:slideViewPr>
    <p:cSldViewPr>
      <p:cViewPr varScale="1">
        <p:scale>
          <a:sx n="86" d="100"/>
          <a:sy n="86" d="100"/>
        </p:scale>
        <p:origin x="1454"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631052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20jan21-19may22</a:t>
            </a:r>
            <a:endParaRPr lang="en-GB" dirty="0"/>
          </a:p>
        </p:txBody>
      </p:sp>
      <p:sp>
        <p:nvSpPr>
          <p:cNvPr id="7" name="Rectangle 4">
            <a:extLst>
              <a:ext uri="{FF2B5EF4-FFF2-40B4-BE49-F238E27FC236}">
                <a16:creationId xmlns:a16="http://schemas.microsoft.com/office/drawing/2014/main" xmlns=""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970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802.18-16/0038r21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Rectangle 4">
            <a:extLst>
              <a:ext uri="{FF2B5EF4-FFF2-40B4-BE49-F238E27FC236}">
                <a16:creationId xmlns:a16="http://schemas.microsoft.com/office/drawing/2014/main" xmlns=""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tel:+1-646-992-2010,,*01*23482965390##*01*" TargetMode="External"/><Relationship Id="rId2" Type="http://schemas.openxmlformats.org/officeDocument/2006/relationships/hyperlink" Target="https://ieeesa.webex.com/ieeesa/j.php?MTID=m91b36f4c80de69b002c6b1e7296833ef" TargetMode="External"/><Relationship Id="rId1" Type="http://schemas.openxmlformats.org/officeDocument/2006/relationships/slideLayout" Target="../slideLayouts/slideLayout1.xml"/><Relationship Id="rId4" Type="http://schemas.openxmlformats.org/officeDocument/2006/relationships/hyperlink" Target="tel:+1-213-306-3065,,*01*23482965390##*0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tel:+1-646-992-2010,,*01*23340633681##*01*" TargetMode="External"/><Relationship Id="rId2" Type="http://schemas.openxmlformats.org/officeDocument/2006/relationships/hyperlink" Target="https://ieeesa.webex.com/ieeesa/j.php?MTID=me0c50a33a3b06b562a518ba197d7139d" TargetMode="External"/><Relationship Id="rId1" Type="http://schemas.openxmlformats.org/officeDocument/2006/relationships/slideLayout" Target="../slideLayouts/slideLayout1.xml"/><Relationship Id="rId4" Type="http://schemas.openxmlformats.org/officeDocument/2006/relationships/hyperlink" Target="tel:+1-213-306-3065,,*01*23340633681##*0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tel:+1-646-992-2010,,*01*23386463303##*01*" TargetMode="External"/><Relationship Id="rId2" Type="http://schemas.openxmlformats.org/officeDocument/2006/relationships/hyperlink" Target="https://ieeesa.webex.com/ieeesa/j.php?MTID=m26c23a4b9ba5ccb1f68348f9562860c8" TargetMode="External"/><Relationship Id="rId1" Type="http://schemas.openxmlformats.org/officeDocument/2006/relationships/slideLayout" Target="../slideLayouts/slideLayout1.xml"/><Relationship Id="rId4" Type="http://schemas.openxmlformats.org/officeDocument/2006/relationships/hyperlink" Target="tel:+1-213-306-3065,,*01*23386463303##*0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tel:+1-213-306-3065,,*01*23374760501##*01*" TargetMode="External"/><Relationship Id="rId4" Type="http://schemas.openxmlformats.org/officeDocument/2006/relationships/hyperlink" Target="tel:+1-646-992-2010,,*01*23374760501##*0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urldefense.com/v3/__https:/help.webex.com__;!!F7jv3iA!n6P6_hputRq0MzCvXMLH53IyiAf16OKrEl3FEqSBAi-x9I80kvMycRYbGHwWmifpAw$" TargetMode="External"/><Relationship Id="rId2" Type="http://schemas.openxmlformats.org/officeDocument/2006/relationships/hyperlink" Target="https://ieeesa.webex.com/cmp3300/webcomponents/widget/globalcallin/globalcallin.do?MTID=m99b7a946707e3d0d9e53cdc6885ccbbe&amp;MTID=m99b7a946707e3d0d9e53cdc6885ccbbe&amp;MTID=m99b7a946707e3d0d9e53cdc6885ccbbe&amp;MTID=m99b7a946707e3d0d9e53cdc6885ccbbe&amp;serviceType=MC&amp;serviceType=MC&amp;serviceType=MC&amp;eventID=1476771892&amp;eventID=1476771892&amp;eventID=1476771892&amp;siteurl=ieeesa&amp;siteurl=ieeesa&amp;siteurl=ieeesa&amp;apiname=globalcallin.php&amp;apiname=globalcallin.php&amp;apiname=globalcallin.php&amp;rnd=1107952732&amp;rnd=1107952732&amp;rnd=1107952732&amp;tollFree=0&amp;tollFree=0&amp;tollFree=0&amp;needFilter=false&amp;needFilter=false&amp;needFilter=false&amp;actappname=cmp3300&amp;actappname=cmp3300&amp;actname=/webcomponents/widget/globalcallin/gcnredirector.do&amp;actname=/webcomponents/widget/globalcallin/gcnredirector.do&amp;renewticket=0"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Edward Au (Huawei)</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dirty="0" smtClean="0"/>
              <a:t>April 2022</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kern="0"/>
              <a:t>:</a:t>
            </a:r>
            <a:r>
              <a:rPr lang="en-GB" sz="2000" b="0" kern="0"/>
              <a:t> </a:t>
            </a:r>
            <a:r>
              <a:rPr lang="en-GB" sz="2000" b="0" kern="0" smtClean="0"/>
              <a:t>20</a:t>
            </a:r>
            <a:r>
              <a:rPr lang="en-GB" sz="2000" b="0" kern="0" smtClean="0"/>
              <a:t> </a:t>
            </a:r>
            <a:r>
              <a:rPr lang="en-GB" sz="2000" b="0" kern="0" dirty="0" smtClean="0"/>
              <a:t>April 2022</a:t>
            </a:r>
            <a:endParaRPr lang="en-GB" sz="2000" b="0" kern="0" dirty="0"/>
          </a:p>
        </p:txBody>
      </p:sp>
      <p:graphicFrame>
        <p:nvGraphicFramePr>
          <p:cNvPr id="9" name="Object 11"/>
          <p:cNvGraphicFramePr>
            <a:graphicFrameLocks noChangeAspect="1"/>
          </p:cNvGraphicFramePr>
          <p:nvPr>
            <p:extLst>
              <p:ext uri="{D42A27DB-BD31-4B8C-83A1-F6EECF244321}">
                <p14:modId xmlns:p14="http://schemas.microsoft.com/office/powerpoint/2010/main" val="1032157665"/>
              </p:ext>
            </p:extLst>
          </p:nvPr>
        </p:nvGraphicFramePr>
        <p:xfrm>
          <a:off x="533400" y="2632869"/>
          <a:ext cx="8610599" cy="2962275"/>
        </p:xfrm>
        <a:graphic>
          <a:graphicData uri="http://schemas.openxmlformats.org/presentationml/2006/ole">
            <mc:AlternateContent xmlns:mc="http://schemas.openxmlformats.org/markup-compatibility/2006">
              <mc:Choice xmlns:v="urn:schemas-microsoft-com:vml" Requires="v">
                <p:oleObj spid="_x0000_s1040" name="Document" r:id="rId3" imgW="8255656" imgH="2794721" progId="Word.Document.8">
                  <p:embed/>
                </p:oleObj>
              </mc:Choice>
              <mc:Fallback>
                <p:oleObj name="Document" r:id="rId3" imgW="8255656" imgH="2794721" progId="Word.Document.8">
                  <p:embed/>
                  <p:pic>
                    <p:nvPicPr>
                      <p:cNvPr id="0" name=""/>
                      <p:cNvPicPr>
                        <a:picLocks noChangeAspect="1" noChangeArrowheads="1"/>
                      </p:cNvPicPr>
                      <p:nvPr/>
                    </p:nvPicPr>
                    <p:blipFill>
                      <a:blip r:embed="rId4"/>
                      <a:srcRect/>
                      <a:stretch>
                        <a:fillRect/>
                      </a:stretch>
                    </p:blipFill>
                    <p:spPr bwMode="auto">
                      <a:xfrm>
                        <a:off x="533400" y="2632869"/>
                        <a:ext cx="8610599" cy="296227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Edward Au (Huawei)</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dirty="0" smtClean="0"/>
              <a:t>April 2022</a:t>
            </a:r>
            <a:endParaRPr lang="en-GB" dirty="0"/>
          </a:p>
        </p:txBody>
      </p:sp>
      <p:sp>
        <p:nvSpPr>
          <p:cNvPr id="7" name="Title 1"/>
          <p:cNvSpPr>
            <a:spLocks noGrp="1"/>
          </p:cNvSpPr>
          <p:nvPr>
            <p:ph type="title"/>
          </p:nvPr>
        </p:nvSpPr>
        <p:spPr>
          <a:xfrm>
            <a:off x="685800" y="685801"/>
            <a:ext cx="7770813" cy="685800"/>
          </a:xfrm>
        </p:spPr>
        <p:txBody>
          <a:bodyPr/>
          <a:lstStyle/>
          <a:p>
            <a:r>
              <a:rPr lang="en-US" dirty="0" smtClean="0">
                <a:latin typeface="Times New Roman" charset="0"/>
              </a:rPr>
              <a:t>Abstract</a:t>
            </a:r>
            <a:endParaRPr lang="en-US" dirty="0"/>
          </a:p>
        </p:txBody>
      </p:sp>
      <p:sp>
        <p:nvSpPr>
          <p:cNvPr id="11" name="Rectangle 4">
            <a:extLst>
              <a:ext uri="{FF2B5EF4-FFF2-40B4-BE49-F238E27FC236}">
                <a16:creationId xmlns:a16="http://schemas.microsoft.com/office/drawing/2014/main" xmlns="" id="{04F91800-BBAE-4F2C-8534-1DBF181974F2}"/>
              </a:ext>
            </a:extLst>
          </p:cNvPr>
          <p:cNvSpPr>
            <a:spLocks noGrp="1" noChangeArrowheads="1"/>
          </p:cNvSpPr>
          <p:nvPr>
            <p:ph idx="1"/>
          </p:nvPr>
        </p:nvSpPr>
        <p:spPr bwMode="auto">
          <a:xfrm>
            <a:off x="685800" y="1423229"/>
            <a:ext cx="7830630" cy="3308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lgn="just"/>
            <a:r>
              <a:rPr lang="en-US" sz="2000" dirty="0" smtClean="0"/>
              <a:t>This revision provides the teleconference call information of the following teleconference calls:</a:t>
            </a:r>
          </a:p>
          <a:p>
            <a:pPr>
              <a:buFont typeface="Arial" panose="020B0604020202020204" pitchFamily="34" charset="0"/>
              <a:buChar char="•"/>
            </a:pPr>
            <a:r>
              <a:rPr lang="en-US" sz="1800" b="0" dirty="0" smtClean="0"/>
              <a:t>Slide 3:  Weekly RR-TAG teleconference calls up to 5 May 2022</a:t>
            </a:r>
          </a:p>
          <a:p>
            <a:pPr>
              <a:buFont typeface="Arial" panose="020B0604020202020204" pitchFamily="34" charset="0"/>
              <a:buChar char="•"/>
            </a:pPr>
            <a:r>
              <a:rPr lang="en-US" sz="1800" b="0" dirty="0" smtClean="0"/>
              <a:t>Slide 4:  RR-TAG May 2022 Wireless interim sessions on 12 May and 19 May 2022 </a:t>
            </a:r>
          </a:p>
          <a:p>
            <a:pPr lvl="1">
              <a:buClr>
                <a:srgbClr val="FF0000"/>
              </a:buClr>
              <a:buFont typeface="Arial" panose="020B0604020202020204" pitchFamily="34" charset="0"/>
              <a:buChar char="•"/>
            </a:pPr>
            <a:r>
              <a:rPr lang="en-US" sz="1600" b="1" dirty="0" smtClean="0">
                <a:solidFill>
                  <a:srgbClr val="FF0000"/>
                </a:solidFill>
              </a:rPr>
              <a:t>NOTE: </a:t>
            </a:r>
            <a:r>
              <a:rPr lang="en-US" sz="1600" b="1" dirty="0">
                <a:solidFill>
                  <a:srgbClr val="FF0000"/>
                </a:solidFill>
              </a:rPr>
              <a:t>a </a:t>
            </a:r>
            <a:r>
              <a:rPr lang="en-US" sz="1600" b="1" dirty="0" smtClean="0">
                <a:solidFill>
                  <a:srgbClr val="FF0000"/>
                </a:solidFill>
              </a:rPr>
              <a:t>registration </a:t>
            </a:r>
            <a:r>
              <a:rPr lang="en-US" sz="1600" b="1" dirty="0">
                <a:solidFill>
                  <a:srgbClr val="FF0000"/>
                </a:solidFill>
              </a:rPr>
              <a:t>fee is required for these two </a:t>
            </a:r>
            <a:r>
              <a:rPr lang="en-US" sz="1600" b="1" dirty="0" smtClean="0">
                <a:solidFill>
                  <a:srgbClr val="FF0000"/>
                </a:solidFill>
              </a:rPr>
              <a:t>calls</a:t>
            </a:r>
          </a:p>
          <a:p>
            <a:pPr>
              <a:buFont typeface="Arial" panose="020B0604020202020204" pitchFamily="34" charset="0"/>
              <a:buChar char="•"/>
            </a:pPr>
            <a:r>
              <a:rPr lang="en-US" sz="1800" b="0" dirty="0" smtClean="0"/>
              <a:t>Slide 5:  Weekly RR-TAG teleconference calls from 26 May to 22 September 2022</a:t>
            </a:r>
          </a:p>
          <a:p>
            <a:pPr>
              <a:buFont typeface="Arial" panose="020B0604020202020204" pitchFamily="34" charset="0"/>
              <a:buChar char="•"/>
            </a:pPr>
            <a:r>
              <a:rPr lang="en-US" sz="1800" b="0" dirty="0" smtClean="0"/>
              <a:t>Slide 6:  Joint 802.18 and 802.19 Frequency Table ad-hoc calls on t</a:t>
            </a:r>
            <a:r>
              <a:rPr lang="en-US" sz="1800" b="0" kern="1200" dirty="0" smtClean="0">
                <a:latin typeface="Times New Roman" pitchFamily="16" charset="0"/>
              </a:rPr>
              <a:t>he </a:t>
            </a:r>
            <a:r>
              <a:rPr lang="en-US" sz="1800" b="0" kern="1200" dirty="0">
                <a:latin typeface="Times New Roman" pitchFamily="16" charset="0"/>
              </a:rPr>
              <a:t>fourth Tuesday of every month </a:t>
            </a:r>
            <a:r>
              <a:rPr lang="en-US" sz="1800" b="0" kern="1200" dirty="0" smtClean="0">
                <a:latin typeface="Times New Roman" pitchFamily="16" charset="0"/>
              </a:rPr>
              <a:t>from April 2022 to December 2022</a:t>
            </a:r>
            <a:endParaRPr lang="en-US" sz="1800" b="0" dirty="0"/>
          </a:p>
        </p:txBody>
      </p:sp>
    </p:spTree>
    <p:extLst>
      <p:ext uri="{BB962C8B-B14F-4D97-AF65-F5344CB8AC3E}">
        <p14:creationId xmlns:p14="http://schemas.microsoft.com/office/powerpoint/2010/main" val="2858211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Edward Au (Huawei)</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dirty="0" smtClean="0"/>
              <a:t>April 2022</a:t>
            </a:r>
            <a:endParaRPr lang="en-GB" dirty="0"/>
          </a:p>
        </p:txBody>
      </p:sp>
      <p:sp>
        <p:nvSpPr>
          <p:cNvPr id="7" name="Title 1"/>
          <p:cNvSpPr>
            <a:spLocks noGrp="1"/>
          </p:cNvSpPr>
          <p:nvPr>
            <p:ph type="title"/>
          </p:nvPr>
        </p:nvSpPr>
        <p:spPr>
          <a:xfrm>
            <a:off x="685800" y="685801"/>
            <a:ext cx="7770813" cy="533400"/>
          </a:xfrm>
        </p:spPr>
        <p:txBody>
          <a:bodyPr/>
          <a:lstStyle/>
          <a:p>
            <a:r>
              <a:rPr lang="en-US" dirty="0">
                <a:latin typeface="Times New Roman" charset="0"/>
              </a:rPr>
              <a:t>RR-TAG Call-In Info </a:t>
            </a:r>
            <a:r>
              <a:rPr lang="en-US" dirty="0" smtClean="0">
                <a:latin typeface="Times New Roman" charset="0"/>
              </a:rPr>
              <a:t>– </a:t>
            </a:r>
            <a:r>
              <a:rPr lang="en-US" dirty="0" smtClean="0">
                <a:highlight>
                  <a:srgbClr val="00FFFF"/>
                </a:highlight>
                <a:latin typeface="Times New Roman" charset="0"/>
              </a:rPr>
              <a:t>20jan</a:t>
            </a:r>
            <a:r>
              <a:rPr lang="en-US" sz="3200" dirty="0" smtClean="0">
                <a:highlight>
                  <a:srgbClr val="00FFFF"/>
                </a:highlight>
              </a:rPr>
              <a:t>-05may22</a:t>
            </a:r>
            <a:endParaRPr lang="en-US" dirty="0">
              <a:highlight>
                <a:srgbClr val="00FFFF"/>
              </a:highlight>
            </a:endParaRPr>
          </a:p>
        </p:txBody>
      </p:sp>
      <p:sp>
        <p:nvSpPr>
          <p:cNvPr id="8" name="Content Placeholder 2"/>
          <p:cNvSpPr>
            <a:spLocks noGrp="1"/>
          </p:cNvSpPr>
          <p:nvPr>
            <p:ph idx="1"/>
          </p:nvPr>
        </p:nvSpPr>
        <p:spPr>
          <a:xfrm>
            <a:off x="696912" y="1600200"/>
            <a:ext cx="7845426" cy="4875212"/>
          </a:xfrm>
        </p:spPr>
        <p:txBody>
          <a:bodyPr/>
          <a:lstStyle/>
          <a:p>
            <a:pPr marL="0" marR="0">
              <a:spcBef>
                <a:spcPts val="0"/>
              </a:spcBef>
              <a:spcAft>
                <a:spcPts val="0"/>
              </a:spcAft>
            </a:pPr>
            <a:r>
              <a:rPr lang="en-US" sz="1400" b="1" dirty="0" smtClean="0">
                <a:solidFill>
                  <a:srgbClr val="000000"/>
                </a:solidFill>
                <a:effectLst/>
                <a:ea typeface="Times New Roman" panose="02020603050405020304" pitchFamily="18" charset="0"/>
                <a:cs typeface="Times New Roman" panose="02020603050405020304" pitchFamily="18" charset="0"/>
              </a:rPr>
              <a:t>Jay </a:t>
            </a:r>
            <a:r>
              <a:rPr lang="en-US" sz="1400" b="1" dirty="0">
                <a:solidFill>
                  <a:srgbClr val="000000"/>
                </a:solidFill>
                <a:effectLst/>
                <a:ea typeface="Times New Roman" panose="02020603050405020304" pitchFamily="18" charset="0"/>
                <a:cs typeface="Times New Roman" panose="02020603050405020304" pitchFamily="18" charset="0"/>
              </a:rPr>
              <a:t>Holcomb is inviting you to a scheduled Webex meeting.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rgbClr val="666666"/>
                </a:solidFill>
                <a:effectLst/>
                <a:ea typeface="Times New Roman" panose="02020603050405020304" pitchFamily="18" charset="0"/>
                <a:cs typeface="Times New Roman" panose="02020603050405020304" pitchFamily="18" charset="0"/>
              </a:rPr>
              <a:t>Occurs every Thursday effective Thursday, January 20, 2022 until Thursday, May </a:t>
            </a:r>
            <a:r>
              <a:rPr lang="en-US" sz="1400" dirty="0" smtClean="0">
                <a:solidFill>
                  <a:srgbClr val="666666"/>
                </a:solidFill>
                <a:ea typeface="Times New Roman" panose="02020603050405020304" pitchFamily="18" charset="0"/>
                <a:cs typeface="Times New Roman" panose="02020603050405020304" pitchFamily="18" charset="0"/>
              </a:rPr>
              <a:t>05</a:t>
            </a:r>
            <a:r>
              <a:rPr lang="en-US" sz="1400" dirty="0" smtClean="0">
                <a:solidFill>
                  <a:srgbClr val="666666"/>
                </a:solidFill>
                <a:effectLst/>
                <a:ea typeface="Times New Roman" panose="02020603050405020304" pitchFamily="18" charset="0"/>
                <a:cs typeface="Times New Roman" panose="02020603050405020304" pitchFamily="18" charset="0"/>
              </a:rPr>
              <a:t>, </a:t>
            </a:r>
            <a:r>
              <a:rPr lang="en-US" sz="1400" dirty="0">
                <a:solidFill>
                  <a:srgbClr val="666666"/>
                </a:solidFill>
                <a:effectLst/>
                <a:ea typeface="Times New Roman" panose="02020603050405020304" pitchFamily="18" charset="0"/>
                <a:cs typeface="Times New Roman" panose="02020603050405020304" pitchFamily="18" charset="0"/>
              </a:rPr>
              <a:t>2022 from 3:00 PM to 4:00 PM, (UTC-05:00) Eastern Time (US &amp; Canada)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ea typeface="Times New Roman" panose="02020603050405020304" pitchFamily="18" charset="0"/>
                <a:cs typeface="Times New Roman" panose="02020603050405020304" pitchFamily="18" charset="0"/>
              </a:rPr>
              <a:t>hr</a:t>
            </a:r>
            <a:r>
              <a:rPr lang="en-US" sz="1400" dirty="0">
                <a:solidFill>
                  <a:srgbClr val="666666"/>
                </a:solidFill>
                <a:effectLst/>
                <a:ea typeface="Times New Roman" panose="02020603050405020304" pitchFamily="18" charset="0"/>
                <a:cs typeface="Times New Roman" panose="02020603050405020304" pitchFamily="18"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u="sng" dirty="0">
                <a:solidFill>
                  <a:srgbClr val="00B050"/>
                </a:solidFill>
                <a:effectLst/>
                <a:ea typeface="Times New Roman" panose="02020603050405020304" pitchFamily="18" charset="0"/>
                <a:cs typeface="Times New Roman" panose="02020603050405020304" pitchFamily="18" charset="0"/>
                <a:hlinkClick r:id="rId2"/>
              </a:rPr>
              <a:t>Join meeting</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More ways to join:</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Join from the meeting link</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5E7D"/>
                </a:solidFill>
                <a:effectLst/>
                <a:ea typeface="Times New Roman" panose="02020603050405020304" pitchFamily="18" charset="0"/>
                <a:cs typeface="Times New Roman" panose="02020603050405020304" pitchFamily="18" charset="0"/>
                <a:hlinkClick r:id="rId2"/>
              </a:rPr>
              <a:t>https://ieeesa.webex.com/ieeesa/j.php?MTID=m91b36f4c80de69b002c6b1e7296833ef</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Calibri" panose="020F0502020204030204" pitchFamily="34"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400" dirty="0">
                <a:effectLst/>
                <a:ea typeface="Times New Roman" panose="02020603050405020304" pitchFamily="18" charset="0"/>
                <a:cs typeface="Calibri" panose="020F0502020204030204" pitchFamily="34"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Tap to join from a mobile device (attendees only)</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5E7D"/>
                </a:solidFill>
                <a:effectLst/>
                <a:ea typeface="Times New Roman" panose="02020603050405020304" pitchFamily="18" charset="0"/>
                <a:cs typeface="Times New Roman" panose="02020603050405020304" pitchFamily="18" charset="0"/>
                <a:hlinkClick r:id="rId3"/>
              </a:rPr>
              <a:t>+1-646-992-2010,,23482965390##</a:t>
            </a:r>
            <a:r>
              <a:rPr lang="en-US" sz="1400" dirty="0">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400" u="sng" dirty="0">
                <a:solidFill>
                  <a:srgbClr val="005E7D"/>
                </a:solidFill>
                <a:effectLst/>
                <a:ea typeface="Times New Roman" panose="02020603050405020304" pitchFamily="18" charset="0"/>
                <a:cs typeface="Times New Roman" panose="02020603050405020304" pitchFamily="18" charset="0"/>
                <a:hlinkClick r:id="rId4"/>
              </a:rPr>
              <a:t>+1-213-306-3065,,23482965390##</a:t>
            </a:r>
            <a:r>
              <a:rPr lang="en-US" sz="1400" dirty="0">
                <a:effectLst/>
                <a:ea typeface="Times New Roman" panose="02020603050405020304" pitchFamily="18" charset="0"/>
                <a:cs typeface="Times New Roman" panose="02020603050405020304" pitchFamily="18" charset="0"/>
              </a:rPr>
              <a:t> United States Toll (Los Angeles)</a:t>
            </a:r>
          </a:p>
        </p:txBody>
      </p:sp>
    </p:spTree>
    <p:extLst>
      <p:ext uri="{BB962C8B-B14F-4D97-AF65-F5344CB8AC3E}">
        <p14:creationId xmlns:p14="http://schemas.microsoft.com/office/powerpoint/2010/main" val="1861691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Edward Au (Huawei)</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dirty="0" smtClean="0"/>
              <a:t>April 2022</a:t>
            </a:r>
            <a:endParaRPr lang="en-GB" dirty="0"/>
          </a:p>
        </p:txBody>
      </p:sp>
      <p:sp>
        <p:nvSpPr>
          <p:cNvPr id="7" name="Title 1"/>
          <p:cNvSpPr>
            <a:spLocks noGrp="1"/>
          </p:cNvSpPr>
          <p:nvPr>
            <p:ph type="title"/>
          </p:nvPr>
        </p:nvSpPr>
        <p:spPr>
          <a:xfrm>
            <a:off x="685800" y="685801"/>
            <a:ext cx="7770813" cy="533400"/>
          </a:xfrm>
        </p:spPr>
        <p:txBody>
          <a:bodyPr/>
          <a:lstStyle/>
          <a:p>
            <a:r>
              <a:rPr lang="en-US" dirty="0">
                <a:latin typeface="Times New Roman" charset="0"/>
              </a:rPr>
              <a:t>RR-TAG Call-In Info – </a:t>
            </a:r>
            <a:r>
              <a:rPr lang="en-US" dirty="0" smtClean="0">
                <a:highlight>
                  <a:srgbClr val="00FFFF"/>
                </a:highlight>
                <a:latin typeface="Times New Roman" charset="0"/>
              </a:rPr>
              <a:t>May 2022 interim</a:t>
            </a:r>
            <a:endParaRPr lang="en-US" dirty="0">
              <a:highlight>
                <a:srgbClr val="00FFFF"/>
              </a:highlight>
            </a:endParaRPr>
          </a:p>
        </p:txBody>
      </p:sp>
      <p:sp>
        <p:nvSpPr>
          <p:cNvPr id="8" name="Content Placeholder 2"/>
          <p:cNvSpPr>
            <a:spLocks noGrp="1"/>
          </p:cNvSpPr>
          <p:nvPr>
            <p:ph idx="1"/>
          </p:nvPr>
        </p:nvSpPr>
        <p:spPr>
          <a:xfrm>
            <a:off x="685800" y="1600200"/>
            <a:ext cx="7856538" cy="4875212"/>
          </a:xfrm>
        </p:spPr>
        <p:txBody>
          <a:bodyPr/>
          <a:lstStyle/>
          <a:p>
            <a:pPr marL="0" marR="0">
              <a:spcBef>
                <a:spcPts val="0"/>
              </a:spcBef>
              <a:spcAft>
                <a:spcPts val="0"/>
              </a:spcAft>
            </a:pPr>
            <a:r>
              <a:rPr lang="en-US" sz="1400" b="1" dirty="0" smtClean="0">
                <a:solidFill>
                  <a:srgbClr val="000000"/>
                </a:solidFill>
                <a:effectLst/>
                <a:ea typeface="Times New Roman" panose="02020603050405020304" pitchFamily="18" charset="0"/>
                <a:cs typeface="Times New Roman" panose="02020603050405020304" pitchFamily="18" charset="0"/>
              </a:rPr>
              <a:t>Edward Au </a:t>
            </a:r>
            <a:r>
              <a:rPr lang="en-US" sz="1400" b="1" dirty="0">
                <a:solidFill>
                  <a:srgbClr val="000000"/>
                </a:solidFill>
                <a:effectLst/>
                <a:ea typeface="Times New Roman" panose="02020603050405020304" pitchFamily="18" charset="0"/>
                <a:cs typeface="Times New Roman" panose="02020603050405020304" pitchFamily="18" charset="0"/>
              </a:rPr>
              <a:t>is inviting you to a scheduled Webex meeting. </a:t>
            </a:r>
            <a:endParaRPr lang="en-US" sz="1400" b="1" dirty="0" smtClean="0">
              <a:solidFill>
                <a:srgbClr val="000000"/>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0" dirty="0" smtClean="0"/>
          </a:p>
          <a:p>
            <a:pPr marL="0">
              <a:spcBef>
                <a:spcPts val="0"/>
              </a:spcBef>
              <a:spcAft>
                <a:spcPts val="0"/>
              </a:spcAft>
            </a:pPr>
            <a:r>
              <a:rPr lang="en-US" sz="1400" dirty="0">
                <a:solidFill>
                  <a:srgbClr val="FF0000"/>
                </a:solidFill>
              </a:rPr>
              <a:t>NOTE: a registration fee is required for these two calls</a:t>
            </a:r>
          </a:p>
          <a:p>
            <a:pPr marL="0" marR="0">
              <a:spcBef>
                <a:spcPts val="0"/>
              </a:spcBef>
              <a:spcAft>
                <a:spcPts val="0"/>
              </a:spcAft>
            </a:pPr>
            <a:endParaRPr lang="en-US" sz="1400" b="0" dirty="0" smtClean="0"/>
          </a:p>
          <a:p>
            <a:pPr marL="0" marR="0">
              <a:spcBef>
                <a:spcPts val="0"/>
              </a:spcBef>
              <a:spcAft>
                <a:spcPts val="0"/>
              </a:spcAft>
            </a:pPr>
            <a:r>
              <a:rPr lang="en-US" sz="1400" b="0" dirty="0" smtClean="0"/>
              <a:t>Recurrence</a:t>
            </a:r>
            <a:r>
              <a:rPr lang="en-US" sz="1400" b="0" dirty="0"/>
              <a:t>: Occurs every Thursday effective 5/12/2022 until 5/19/2022 from 3:00 PM to 4:00 PM, (UTC-04:00) Eastern Time (US &amp; Canada)</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b="1" dirty="0" smtClean="0">
                <a:solidFill>
                  <a:srgbClr val="000000"/>
                </a:solidFill>
                <a:effectLst/>
                <a:ea typeface="Times New Roman" panose="02020603050405020304" pitchFamily="18" charset="0"/>
                <a:cs typeface="Times New Roman" panose="02020603050405020304" pitchFamily="18" charset="0"/>
              </a:rPr>
              <a:t>Join </a:t>
            </a:r>
            <a:r>
              <a:rPr lang="en-US" sz="1400" b="1" dirty="0">
                <a:solidFill>
                  <a:srgbClr val="000000"/>
                </a:solidFill>
                <a:effectLst/>
                <a:ea typeface="Times New Roman" panose="02020603050405020304" pitchFamily="18" charset="0"/>
                <a:cs typeface="Times New Roman" panose="02020603050405020304" pitchFamily="18" charset="0"/>
              </a:rPr>
              <a:t>from the meeting link</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0" dirty="0" smtClean="0">
                <a:hlinkClick r:id="rId2"/>
              </a:rPr>
              <a:t>https</a:t>
            </a:r>
            <a:r>
              <a:rPr lang="en-US" sz="1400" b="0" dirty="0">
                <a:hlinkClick r:id="rId2"/>
              </a:rPr>
              <a:t>://</a:t>
            </a:r>
            <a:r>
              <a:rPr lang="en-US" sz="1400" b="0" dirty="0" smtClean="0">
                <a:hlinkClick r:id="rId2"/>
              </a:rPr>
              <a:t>ieeesa.webex.com/ieeesa/j.php?MTID=me0c50a33a3b06b562a518ba197d7139d</a:t>
            </a:r>
            <a:r>
              <a:rPr lang="en-US" sz="1400" b="0" dirty="0" smtClean="0"/>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Calibri" panose="020F0502020204030204" pitchFamily="34"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0" dirty="0">
                <a:effectLst/>
                <a:ea typeface="Times New Roman" panose="02020603050405020304" pitchFamily="18" charset="0"/>
                <a:cs typeface="Times New Roman" panose="02020603050405020304" pitchFamily="18" charset="0"/>
              </a:rPr>
              <a:t>Meeting number (access code): </a:t>
            </a:r>
            <a:r>
              <a:rPr lang="en-US" sz="1400" b="0" dirty="0" smtClean="0"/>
              <a:t>2334 </a:t>
            </a:r>
            <a:r>
              <a:rPr lang="en-US" sz="1400" b="0" dirty="0"/>
              <a:t>063 3681</a:t>
            </a:r>
            <a:r>
              <a:rPr lang="en-US" sz="1400" b="0" dirty="0" smtClean="0">
                <a:effectLst/>
                <a:ea typeface="Times New Roman" panose="02020603050405020304" pitchFamily="18" charset="0"/>
                <a:cs typeface="Times New Roman" panose="02020603050405020304" pitchFamily="18" charset="0"/>
              </a:rPr>
              <a:t> </a:t>
            </a:r>
            <a:endParaRPr lang="en-US" sz="1400" b="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0" dirty="0">
                <a:effectLst/>
                <a:ea typeface="Times New Roman" panose="02020603050405020304" pitchFamily="18" charset="0"/>
                <a:cs typeface="Times New Roman" panose="02020603050405020304" pitchFamily="18" charset="0"/>
              </a:rPr>
              <a:t>Meeting password: </a:t>
            </a:r>
            <a:r>
              <a:rPr lang="en-US" sz="1400" b="0" dirty="0">
                <a:ea typeface="Times New Roman" panose="02020603050405020304" pitchFamily="18" charset="0"/>
                <a:cs typeface="Times New Roman" panose="02020603050405020304" pitchFamily="18" charset="0"/>
              </a:rPr>
              <a:t>Register-fee-</a:t>
            </a:r>
            <a:r>
              <a:rPr lang="en-US" sz="1400" b="0" dirty="0" err="1">
                <a:ea typeface="Times New Roman" panose="02020603050405020304" pitchFamily="18" charset="0"/>
                <a:cs typeface="Times New Roman" panose="02020603050405020304" pitchFamily="18" charset="0"/>
              </a:rPr>
              <a:t>req</a:t>
            </a:r>
            <a:r>
              <a:rPr lang="en-US" sz="1400" b="0" dirty="0">
                <a:ea typeface="Times New Roman" panose="02020603050405020304" pitchFamily="18" charset="0"/>
                <a:cs typeface="Times New Roman" panose="02020603050405020304" pitchFamily="18" charset="0"/>
              </a:rPr>
              <a:t> </a:t>
            </a:r>
            <a:endParaRPr lang="en-US" sz="1400" b="0" dirty="0" smtClean="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Calibri" panose="020F0502020204030204" pitchFamily="34"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Tap to join from a mobile device (attendees only)</a:t>
            </a:r>
            <a:endParaRPr lang="en-US" sz="1400" dirty="0">
              <a:effectLst/>
              <a:ea typeface="Times New Roman" panose="02020603050405020304" pitchFamily="18" charset="0"/>
              <a:cs typeface="Times New Roman" panose="02020603050405020304" pitchFamily="18" charset="0"/>
            </a:endParaRPr>
          </a:p>
          <a:p>
            <a:pPr fontAlgn="ctr">
              <a:spcBef>
                <a:spcPts val="0"/>
              </a:spcBef>
            </a:pPr>
            <a:r>
              <a:rPr lang="en-US" sz="1400" b="0" dirty="0" smtClean="0">
                <a:hlinkClick r:id="rId3"/>
              </a:rPr>
              <a:t>+</a:t>
            </a:r>
            <a:r>
              <a:rPr lang="en-US" sz="1400" b="0" dirty="0">
                <a:hlinkClick r:id="rId3"/>
              </a:rPr>
              <a:t>1-646-992-2010,,23340633681##</a:t>
            </a:r>
            <a:r>
              <a:rPr lang="en-US" sz="1400" b="0" dirty="0"/>
              <a:t> United States Toll (New York City)</a:t>
            </a:r>
          </a:p>
          <a:p>
            <a:pPr fontAlgn="ctr">
              <a:spcBef>
                <a:spcPts val="0"/>
              </a:spcBef>
            </a:pPr>
            <a:r>
              <a:rPr lang="en-US" sz="1400" b="0" dirty="0">
                <a:hlinkClick r:id="rId4"/>
              </a:rPr>
              <a:t>+1-213-306-3065,,23340633681##</a:t>
            </a:r>
            <a:r>
              <a:rPr lang="en-US" sz="1400" b="0" dirty="0"/>
              <a:t> United States Toll (Los Angeles)</a:t>
            </a:r>
          </a:p>
          <a:p>
            <a:pPr marL="0" marR="0">
              <a:spcBef>
                <a:spcPts val="0"/>
              </a:spcBef>
              <a:spcAft>
                <a:spcPts val="0"/>
              </a:spcAft>
            </a:pPr>
            <a:endParaRPr lang="en-US" sz="1400" dirty="0" smtClean="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smtClean="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669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Edward Au (Huawei)</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dirty="0" smtClean="0"/>
              <a:t>April 2022</a:t>
            </a:r>
            <a:endParaRPr lang="en-GB" dirty="0"/>
          </a:p>
        </p:txBody>
      </p:sp>
      <p:sp>
        <p:nvSpPr>
          <p:cNvPr id="7" name="Title 1"/>
          <p:cNvSpPr>
            <a:spLocks noGrp="1"/>
          </p:cNvSpPr>
          <p:nvPr>
            <p:ph type="title"/>
          </p:nvPr>
        </p:nvSpPr>
        <p:spPr>
          <a:xfrm>
            <a:off x="685800" y="685801"/>
            <a:ext cx="7770813" cy="533400"/>
          </a:xfrm>
        </p:spPr>
        <p:txBody>
          <a:bodyPr/>
          <a:lstStyle/>
          <a:p>
            <a:r>
              <a:rPr lang="en-US" dirty="0">
                <a:latin typeface="Times New Roman" charset="0"/>
              </a:rPr>
              <a:t>RR-TAG Call-In Info – </a:t>
            </a:r>
            <a:r>
              <a:rPr lang="en-US" dirty="0" smtClean="0">
                <a:highlight>
                  <a:srgbClr val="00FFFF"/>
                </a:highlight>
                <a:latin typeface="Times New Roman" charset="0"/>
              </a:rPr>
              <a:t>26may-22sep2022</a:t>
            </a:r>
            <a:endParaRPr lang="en-US" dirty="0">
              <a:highlight>
                <a:srgbClr val="00FFFF"/>
              </a:highlight>
            </a:endParaRPr>
          </a:p>
        </p:txBody>
      </p:sp>
      <p:sp>
        <p:nvSpPr>
          <p:cNvPr id="8" name="Content Placeholder 2"/>
          <p:cNvSpPr>
            <a:spLocks noGrp="1"/>
          </p:cNvSpPr>
          <p:nvPr>
            <p:ph idx="1"/>
          </p:nvPr>
        </p:nvSpPr>
        <p:spPr>
          <a:xfrm>
            <a:off x="685800" y="1600200"/>
            <a:ext cx="7856538" cy="4875212"/>
          </a:xfrm>
        </p:spPr>
        <p:txBody>
          <a:bodyPr/>
          <a:lstStyle/>
          <a:p>
            <a:pPr marL="0" marR="0">
              <a:spcBef>
                <a:spcPts val="0"/>
              </a:spcBef>
              <a:spcAft>
                <a:spcPts val="0"/>
              </a:spcAft>
            </a:pPr>
            <a:r>
              <a:rPr lang="en-US" sz="1400" b="1" dirty="0" smtClean="0">
                <a:solidFill>
                  <a:srgbClr val="000000"/>
                </a:solidFill>
                <a:effectLst/>
                <a:ea typeface="Times New Roman" panose="02020603050405020304" pitchFamily="18" charset="0"/>
                <a:cs typeface="Times New Roman" panose="02020603050405020304" pitchFamily="18" charset="0"/>
              </a:rPr>
              <a:t>Edward Au </a:t>
            </a:r>
            <a:r>
              <a:rPr lang="en-US" sz="1400" b="1" dirty="0">
                <a:solidFill>
                  <a:srgbClr val="000000"/>
                </a:solidFill>
                <a:effectLst/>
                <a:ea typeface="Times New Roman" panose="02020603050405020304" pitchFamily="18" charset="0"/>
                <a:cs typeface="Times New Roman" panose="02020603050405020304" pitchFamily="18" charset="0"/>
              </a:rPr>
              <a:t>is inviting you to a scheduled Webex meeting. </a:t>
            </a:r>
            <a:endParaRPr lang="en-US" sz="1400" b="1" dirty="0" smtClean="0">
              <a:solidFill>
                <a:srgbClr val="000000"/>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0" dirty="0" smtClean="0"/>
          </a:p>
          <a:p>
            <a:pPr marL="0" marR="0">
              <a:spcBef>
                <a:spcPts val="0"/>
              </a:spcBef>
              <a:spcAft>
                <a:spcPts val="0"/>
              </a:spcAft>
            </a:pPr>
            <a:r>
              <a:rPr lang="en-US" sz="1400" b="0" dirty="0" smtClean="0"/>
              <a:t>Occurs </a:t>
            </a:r>
            <a:r>
              <a:rPr lang="en-US" sz="1400" b="0" dirty="0"/>
              <a:t>every Thursday effective 5/26/2022 until </a:t>
            </a:r>
            <a:r>
              <a:rPr lang="en-US" sz="1400" b="0" dirty="0" smtClean="0"/>
              <a:t>9/22/2022 </a:t>
            </a:r>
            <a:r>
              <a:rPr lang="en-US" sz="1400" b="0" dirty="0"/>
              <a:t>from 3:00 PM to 4:00 PM, (UTC-04:00) Eastern Time (US &amp; Canada</a:t>
            </a:r>
            <a:r>
              <a:rPr lang="en-US" sz="1400" b="0" dirty="0" smtClean="0"/>
              <a:t>)</a:t>
            </a:r>
          </a:p>
          <a:p>
            <a:pPr marL="0" marR="0">
              <a:spcBef>
                <a:spcPts val="0"/>
              </a:spcBef>
              <a:spcAft>
                <a:spcPts val="0"/>
              </a:spcAft>
            </a:pPr>
            <a:endParaRPr lang="en-US" sz="1400" b="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smtClean="0">
                <a:ea typeface="Times New Roman" panose="02020603050405020304" pitchFamily="18" charset="0"/>
                <a:cs typeface="Times New Roman" panose="02020603050405020304" pitchFamily="18" charset="0"/>
              </a:rPr>
              <a:t>NOTE:</a:t>
            </a:r>
          </a:p>
          <a:p>
            <a:pPr marL="0" marR="0">
              <a:spcBef>
                <a:spcPts val="0"/>
              </a:spcBef>
              <a:spcAft>
                <a:spcPts val="0"/>
              </a:spcAft>
            </a:pPr>
            <a:r>
              <a:rPr lang="en-US" sz="1400" b="0" dirty="0" smtClean="0">
                <a:effectLst/>
                <a:ea typeface="Times New Roman" panose="02020603050405020304" pitchFamily="18" charset="0"/>
                <a:cs typeface="Times New Roman" panose="02020603050405020304" pitchFamily="18" charset="0"/>
              </a:rPr>
              <a:t>The RR-TAG may use a different meeting number and meeting password during the 2022 July Plenary (i.e., week of 10 July 2022) and 2022 September Wireless Interim (i.e., week of 11 September 2022).  Further information will be provided in due course.</a:t>
            </a:r>
            <a:endParaRPr lang="en-US" sz="1400" b="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b="1" dirty="0" smtClean="0">
                <a:solidFill>
                  <a:srgbClr val="000000"/>
                </a:solidFill>
                <a:effectLst/>
                <a:ea typeface="Times New Roman" panose="02020603050405020304" pitchFamily="18" charset="0"/>
                <a:cs typeface="Times New Roman" panose="02020603050405020304" pitchFamily="18" charset="0"/>
              </a:rPr>
              <a:t>Join </a:t>
            </a:r>
            <a:r>
              <a:rPr lang="en-US" sz="1400" b="1" dirty="0">
                <a:solidFill>
                  <a:srgbClr val="000000"/>
                </a:solidFill>
                <a:effectLst/>
                <a:ea typeface="Times New Roman" panose="02020603050405020304" pitchFamily="18" charset="0"/>
                <a:cs typeface="Times New Roman" panose="02020603050405020304" pitchFamily="18" charset="0"/>
              </a:rPr>
              <a:t>from the meeting </a:t>
            </a:r>
            <a:r>
              <a:rPr lang="en-US" sz="1400" b="1" dirty="0" smtClean="0">
                <a:solidFill>
                  <a:srgbClr val="000000"/>
                </a:solidFill>
                <a:effectLst/>
                <a:ea typeface="Times New Roman" panose="02020603050405020304" pitchFamily="18" charset="0"/>
                <a:cs typeface="Times New Roman" panose="02020603050405020304" pitchFamily="18" charset="0"/>
              </a:rPr>
              <a:t>link</a:t>
            </a:r>
            <a:endParaRPr lang="en-US" sz="1400" dirty="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0" dirty="0" smtClean="0">
                <a:hlinkClick r:id="rId2"/>
              </a:rPr>
              <a:t>https</a:t>
            </a:r>
            <a:r>
              <a:rPr lang="en-US" sz="1400" b="0" dirty="0">
                <a:hlinkClick r:id="rId2"/>
              </a:rPr>
              <a:t>://</a:t>
            </a:r>
            <a:r>
              <a:rPr lang="en-US" sz="1400" b="0" dirty="0" smtClean="0">
                <a:hlinkClick r:id="rId2"/>
              </a:rPr>
              <a:t>ieeesa.webex.com/ieeesa/j.php?MTID=m26c23a4b9ba5ccb1f68348f9562860c8</a:t>
            </a:r>
            <a:r>
              <a:rPr lang="en-US" sz="1400" b="0" dirty="0" smtClean="0"/>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Calibri" panose="020F0502020204030204" pitchFamily="34"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0" dirty="0">
                <a:effectLst/>
                <a:ea typeface="Times New Roman" panose="02020603050405020304" pitchFamily="18" charset="0"/>
                <a:cs typeface="Times New Roman" panose="02020603050405020304" pitchFamily="18" charset="0"/>
              </a:rPr>
              <a:t>Meeting number (access code): </a:t>
            </a:r>
            <a:r>
              <a:rPr lang="en-US" sz="1400" b="0" dirty="0"/>
              <a:t>2338 646 3303 </a:t>
            </a:r>
            <a:endParaRPr lang="en-US" sz="1400" b="0" dirty="0" smtClean="0"/>
          </a:p>
          <a:p>
            <a:pPr marL="0" marR="0">
              <a:spcBef>
                <a:spcPts val="0"/>
              </a:spcBef>
              <a:spcAft>
                <a:spcPts val="0"/>
              </a:spcAft>
            </a:pPr>
            <a:r>
              <a:rPr lang="en-US" sz="1400" b="0" dirty="0" smtClean="0">
                <a:effectLst/>
                <a:ea typeface="Times New Roman" panose="02020603050405020304" pitchFamily="18" charset="0"/>
                <a:cs typeface="Times New Roman" panose="02020603050405020304" pitchFamily="18" charset="0"/>
              </a:rPr>
              <a:t>Meeting </a:t>
            </a:r>
            <a:r>
              <a:rPr lang="en-US" sz="1400" b="0" dirty="0">
                <a:effectLst/>
                <a:ea typeface="Times New Roman" panose="02020603050405020304" pitchFamily="18" charset="0"/>
                <a:cs typeface="Times New Roman" panose="02020603050405020304" pitchFamily="18" charset="0"/>
              </a:rPr>
              <a:t>password: </a:t>
            </a:r>
            <a:r>
              <a:rPr lang="en-US" sz="1400" b="0" dirty="0"/>
              <a:t>RR-TAG-weekly </a:t>
            </a:r>
            <a:endParaRPr lang="en-US" sz="1400" b="0" dirty="0" smtClean="0"/>
          </a:p>
          <a:p>
            <a:pPr marL="0" marR="0">
              <a:spcBef>
                <a:spcPts val="0"/>
              </a:spcBef>
              <a:spcAft>
                <a:spcPts val="0"/>
              </a:spcAft>
            </a:pPr>
            <a:r>
              <a:rPr lang="en-US" sz="1400" dirty="0">
                <a:effectLst/>
                <a:ea typeface="Times New Roman" panose="02020603050405020304" pitchFamily="18" charset="0"/>
                <a:cs typeface="Calibri" panose="020F0502020204030204" pitchFamily="34"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Tap to join from a mobile device (attendees only)</a:t>
            </a:r>
            <a:endParaRPr lang="en-US" sz="1400" dirty="0">
              <a:effectLst/>
              <a:ea typeface="Times New Roman" panose="02020603050405020304" pitchFamily="18" charset="0"/>
              <a:cs typeface="Times New Roman" panose="02020603050405020304" pitchFamily="18" charset="0"/>
            </a:endParaRPr>
          </a:p>
          <a:p>
            <a:pPr fontAlgn="ctr">
              <a:spcBef>
                <a:spcPts val="0"/>
              </a:spcBef>
            </a:pPr>
            <a:r>
              <a:rPr lang="en-US" sz="1400" b="0" dirty="0">
                <a:hlinkClick r:id="rId3"/>
              </a:rPr>
              <a:t>+1-646-992-2010,,23386463303##</a:t>
            </a:r>
            <a:r>
              <a:rPr lang="en-US" sz="1400" b="0" dirty="0"/>
              <a:t> United States Toll (New York City)</a:t>
            </a:r>
          </a:p>
          <a:p>
            <a:pPr fontAlgn="ctr">
              <a:spcBef>
                <a:spcPts val="0"/>
              </a:spcBef>
            </a:pPr>
            <a:r>
              <a:rPr lang="en-US" sz="1400" b="0" dirty="0">
                <a:hlinkClick r:id="rId4"/>
              </a:rPr>
              <a:t>+1-213-306-3065,,23386463303##</a:t>
            </a:r>
            <a:r>
              <a:rPr lang="en-US" sz="1400" b="0" dirty="0"/>
              <a:t> United States Toll (Los Angeles)</a:t>
            </a:r>
          </a:p>
          <a:p>
            <a:pPr fontAlgn="ctr">
              <a:spcBef>
                <a:spcPts val="0"/>
              </a:spcBef>
            </a:pPr>
            <a:endParaRPr lang="en-US" sz="1400" b="0" dirty="0"/>
          </a:p>
          <a:p>
            <a:pPr marL="0" marR="0">
              <a:spcBef>
                <a:spcPts val="0"/>
              </a:spcBef>
              <a:spcAft>
                <a:spcPts val="0"/>
              </a:spcAft>
            </a:pPr>
            <a:endParaRPr lang="en-US" sz="1400" dirty="0" smtClean="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smtClean="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3543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Edward Au (Huawei)</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dirty="0" smtClean="0"/>
              <a:t>April 2022</a:t>
            </a:r>
            <a:endParaRPr lang="en-GB" dirty="0"/>
          </a:p>
        </p:txBody>
      </p:sp>
      <p:sp>
        <p:nvSpPr>
          <p:cNvPr id="7" name="Title 1"/>
          <p:cNvSpPr>
            <a:spLocks noGrp="1"/>
          </p:cNvSpPr>
          <p:nvPr>
            <p:ph type="title"/>
          </p:nvPr>
        </p:nvSpPr>
        <p:spPr>
          <a:xfrm>
            <a:off x="685800" y="685801"/>
            <a:ext cx="7770813" cy="533400"/>
          </a:xfrm>
        </p:spPr>
        <p:txBody>
          <a:bodyPr/>
          <a:lstStyle/>
          <a:p>
            <a:r>
              <a:rPr lang="en-US" dirty="0" smtClean="0">
                <a:latin typeface="Times New Roman" charset="0"/>
              </a:rPr>
              <a:t>Joint 18/19 ad-hoc on Frequency Table</a:t>
            </a:r>
            <a:endParaRPr lang="en-US" dirty="0">
              <a:highlight>
                <a:srgbClr val="00FFFF"/>
              </a:highlight>
            </a:endParaRPr>
          </a:p>
        </p:txBody>
      </p:sp>
      <p:sp>
        <p:nvSpPr>
          <p:cNvPr id="8" name="Content Placeholder 2"/>
          <p:cNvSpPr>
            <a:spLocks noGrp="1"/>
          </p:cNvSpPr>
          <p:nvPr>
            <p:ph idx="1"/>
          </p:nvPr>
        </p:nvSpPr>
        <p:spPr>
          <a:xfrm>
            <a:off x="685800" y="1600200"/>
            <a:ext cx="7856538" cy="4875212"/>
          </a:xfrm>
        </p:spPr>
        <p:txBody>
          <a:bodyPr/>
          <a:lstStyle/>
          <a:p>
            <a:pPr marL="0" marR="0">
              <a:spcBef>
                <a:spcPts val="0"/>
              </a:spcBef>
              <a:spcAft>
                <a:spcPts val="0"/>
              </a:spcAft>
            </a:pPr>
            <a:r>
              <a:rPr lang="en-US" sz="1400" b="1" dirty="0" smtClean="0">
                <a:solidFill>
                  <a:srgbClr val="000000"/>
                </a:solidFill>
                <a:effectLst/>
                <a:ea typeface="Times New Roman" panose="02020603050405020304" pitchFamily="18" charset="0"/>
                <a:cs typeface="Times New Roman" panose="02020603050405020304" pitchFamily="18" charset="0"/>
              </a:rPr>
              <a:t>Edward Au </a:t>
            </a:r>
            <a:r>
              <a:rPr lang="en-US" sz="1400" b="1" dirty="0">
                <a:solidFill>
                  <a:srgbClr val="000000"/>
                </a:solidFill>
                <a:effectLst/>
                <a:ea typeface="Times New Roman" panose="02020603050405020304" pitchFamily="18" charset="0"/>
                <a:cs typeface="Times New Roman" panose="02020603050405020304" pitchFamily="18" charset="0"/>
              </a:rPr>
              <a:t>is inviting you to a scheduled Webex meeting. </a:t>
            </a:r>
            <a:endParaRPr lang="en-US" sz="1400" b="1" dirty="0" smtClean="0">
              <a:solidFill>
                <a:srgbClr val="000000"/>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0" dirty="0" smtClean="0"/>
          </a:p>
          <a:p>
            <a:pPr marL="0">
              <a:spcBef>
                <a:spcPts val="0"/>
              </a:spcBef>
              <a:spcAft>
                <a:spcPts val="0"/>
              </a:spcAft>
            </a:pPr>
            <a:r>
              <a:rPr lang="en-US" sz="1400" b="0" kern="1200" dirty="0" smtClean="0">
                <a:latin typeface="Times New Roman" pitchFamily="16" charset="0"/>
              </a:rPr>
              <a:t>Occurs </a:t>
            </a:r>
            <a:r>
              <a:rPr lang="en-US" sz="1400" b="0" kern="1200" dirty="0">
                <a:latin typeface="Times New Roman" pitchFamily="16" charset="0"/>
              </a:rPr>
              <a:t>the fourth Tuesday of every month effective Tuesday, April 26, 2022 until Tuesday, December 27, 2022 from 3:00 PM to 4:00 PM, (UTC-04:00) Eastern Time (US &amp; Canada)3:00 PM  |  (UTC-04:00) Eastern Time (US &amp; Canada)  |  1 </a:t>
            </a:r>
            <a:r>
              <a:rPr lang="en-US" sz="1400" b="0" kern="1200" dirty="0" err="1">
                <a:latin typeface="Times New Roman" pitchFamily="16" charset="0"/>
              </a:rPr>
              <a:t>hr</a:t>
            </a:r>
            <a:endParaRPr lang="en-US" sz="1400" b="0" dirty="0"/>
          </a:p>
          <a:p>
            <a:pPr marL="0" marR="0">
              <a:spcBef>
                <a:spcPts val="0"/>
              </a:spcBef>
              <a:spcAft>
                <a:spcPts val="0"/>
              </a:spcAft>
            </a:pPr>
            <a:endParaRPr lang="en-US" sz="1400" b="0" dirty="0" smtClean="0"/>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ea typeface="Times New Roman" panose="02020603050405020304" pitchFamily="18" charset="0"/>
                <a:cs typeface="Times New Roman" panose="02020603050405020304" pitchFamily="18" charset="0"/>
              </a:rPr>
              <a:t>Join from the meeting </a:t>
            </a:r>
            <a:r>
              <a:rPr lang="en-US" sz="1400" dirty="0" smtClean="0">
                <a:ea typeface="Times New Roman" panose="02020603050405020304" pitchFamily="18" charset="0"/>
                <a:cs typeface="Times New Roman" panose="02020603050405020304" pitchFamily="18" charset="0"/>
              </a:rPr>
              <a:t>link</a:t>
            </a:r>
          </a:p>
          <a:p>
            <a:pPr marL="0" marR="0">
              <a:spcBef>
                <a:spcPts val="0"/>
              </a:spcBef>
              <a:spcAft>
                <a:spcPts val="0"/>
              </a:spcAft>
            </a:pPr>
            <a:r>
              <a:rPr lang="en-US" sz="1400" b="0" dirty="0" smtClean="0">
                <a:ea typeface="Times New Roman" panose="02020603050405020304" pitchFamily="18" charset="0"/>
                <a:cs typeface="Times New Roman" panose="02020603050405020304" pitchFamily="18" charset="0"/>
                <a:hlinkClick r:id="rId3"/>
              </a:rPr>
              <a:t>https</a:t>
            </a:r>
            <a:r>
              <a:rPr lang="en-US" sz="1400" b="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b="0" dirty="0">
                <a:ea typeface="Times New Roman" panose="02020603050405020304" pitchFamily="18" charset="0"/>
                <a:cs typeface="Times New Roman" panose="02020603050405020304" pitchFamily="18" charset="0"/>
              </a:rPr>
              <a:t> </a:t>
            </a:r>
            <a:endParaRPr lang="en-US" sz="1400" b="0" dirty="0" smtClean="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smtClean="0">
                <a:ea typeface="Times New Roman" panose="02020603050405020304" pitchFamily="18" charset="0"/>
                <a:cs typeface="Times New Roman" panose="02020603050405020304" pitchFamily="18" charset="0"/>
              </a:rPr>
              <a:t>Join </a:t>
            </a:r>
            <a:r>
              <a:rPr lang="en-US" sz="1400" dirty="0">
                <a:ea typeface="Times New Roman" panose="02020603050405020304" pitchFamily="18" charset="0"/>
                <a:cs typeface="Times New Roman" panose="02020603050405020304" pitchFamily="18" charset="0"/>
              </a:rPr>
              <a:t>by meeting </a:t>
            </a:r>
            <a:r>
              <a:rPr lang="en-US" sz="1400" dirty="0" smtClean="0">
                <a:ea typeface="Times New Roman" panose="02020603050405020304" pitchFamily="18" charset="0"/>
                <a:cs typeface="Times New Roman" panose="02020603050405020304" pitchFamily="18" charset="0"/>
              </a:rPr>
              <a:t>number</a:t>
            </a:r>
          </a:p>
          <a:p>
            <a:pPr marL="0" marR="0">
              <a:spcBef>
                <a:spcPts val="0"/>
              </a:spcBef>
              <a:spcAft>
                <a:spcPts val="0"/>
              </a:spcAft>
            </a:pPr>
            <a:r>
              <a:rPr lang="en-US" sz="1400" b="0" dirty="0" smtClean="0">
                <a:ea typeface="Times New Roman" panose="02020603050405020304" pitchFamily="18" charset="0"/>
                <a:cs typeface="Times New Roman" panose="02020603050405020304" pitchFamily="18" charset="0"/>
              </a:rPr>
              <a:t>Meeting </a:t>
            </a:r>
            <a:r>
              <a:rPr lang="en-US" sz="1400" b="0" dirty="0">
                <a:ea typeface="Times New Roman" panose="02020603050405020304" pitchFamily="18" charset="0"/>
                <a:cs typeface="Times New Roman" panose="02020603050405020304" pitchFamily="18" charset="0"/>
              </a:rPr>
              <a:t>number (access code): 2337 476 </a:t>
            </a:r>
            <a:r>
              <a:rPr lang="en-US" sz="1400" b="0" dirty="0" smtClean="0">
                <a:ea typeface="Times New Roman" panose="02020603050405020304" pitchFamily="18" charset="0"/>
                <a:cs typeface="Times New Roman" panose="02020603050405020304" pitchFamily="18" charset="0"/>
              </a:rPr>
              <a:t>0501</a:t>
            </a:r>
          </a:p>
          <a:p>
            <a:pPr marL="0" marR="0">
              <a:spcBef>
                <a:spcPts val="0"/>
              </a:spcBef>
              <a:spcAft>
                <a:spcPts val="0"/>
              </a:spcAft>
            </a:pPr>
            <a:r>
              <a:rPr lang="en-US" sz="1400" b="0" dirty="0" smtClean="0">
                <a:ea typeface="Times New Roman" panose="02020603050405020304" pitchFamily="18" charset="0"/>
                <a:cs typeface="Times New Roman" panose="02020603050405020304" pitchFamily="18" charset="0"/>
              </a:rPr>
              <a:t>Meeting </a:t>
            </a:r>
            <a:r>
              <a:rPr lang="en-US" sz="1400" b="0" dirty="0">
                <a:ea typeface="Times New Roman" panose="02020603050405020304" pitchFamily="18" charset="0"/>
                <a:cs typeface="Times New Roman" panose="02020603050405020304" pitchFamily="18" charset="0"/>
              </a:rPr>
              <a:t>password: Joint-</a:t>
            </a:r>
            <a:r>
              <a:rPr lang="en-US" sz="1400" b="0" dirty="0" err="1">
                <a:ea typeface="Times New Roman" panose="02020603050405020304" pitchFamily="18" charset="0"/>
                <a:cs typeface="Times New Roman" panose="02020603050405020304" pitchFamily="18" charset="0"/>
              </a:rPr>
              <a:t>Freq</a:t>
            </a:r>
            <a:r>
              <a:rPr lang="en-US" sz="1400" b="0" dirty="0">
                <a:ea typeface="Times New Roman" panose="02020603050405020304" pitchFamily="18" charset="0"/>
                <a:cs typeface="Times New Roman" panose="02020603050405020304" pitchFamily="18" charset="0"/>
              </a:rPr>
              <a:t>-Table</a:t>
            </a:r>
            <a:r>
              <a:rPr lang="en-US" sz="1400" dirty="0">
                <a:ea typeface="Times New Roman" panose="02020603050405020304" pitchFamily="18" charset="0"/>
                <a:cs typeface="Times New Roman" panose="02020603050405020304" pitchFamily="18" charset="0"/>
              </a:rPr>
              <a:t> </a:t>
            </a:r>
            <a:endParaRPr lang="en-US" sz="1400" dirty="0" smtClean="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smtClean="0">
                <a:ea typeface="Times New Roman" panose="02020603050405020304" pitchFamily="18" charset="0"/>
                <a:cs typeface="Times New Roman" panose="02020603050405020304" pitchFamily="18" charset="0"/>
              </a:rPr>
              <a:t>Tap </a:t>
            </a:r>
            <a:r>
              <a:rPr lang="en-US" sz="1400" dirty="0">
                <a:ea typeface="Times New Roman" panose="02020603050405020304" pitchFamily="18" charset="0"/>
                <a:cs typeface="Times New Roman" panose="02020603050405020304" pitchFamily="18" charset="0"/>
              </a:rPr>
              <a:t>to join from a mobile device (attendees only</a:t>
            </a:r>
            <a:r>
              <a:rPr lang="en-US" sz="1400" dirty="0" smtClean="0">
                <a:ea typeface="Times New Roman" panose="02020603050405020304" pitchFamily="18" charset="0"/>
                <a:cs typeface="Times New Roman" panose="02020603050405020304" pitchFamily="18" charset="0"/>
              </a:rPr>
              <a:t>)</a:t>
            </a:r>
          </a:p>
          <a:p>
            <a:pPr marL="0" marR="0">
              <a:spcBef>
                <a:spcPts val="0"/>
              </a:spcBef>
              <a:spcAft>
                <a:spcPts val="0"/>
              </a:spcAft>
            </a:pPr>
            <a:r>
              <a:rPr lang="en-US" sz="1400" b="0" dirty="0" smtClean="0">
                <a:ea typeface="Times New Roman" panose="02020603050405020304" pitchFamily="18" charset="0"/>
                <a:cs typeface="Times New Roman" panose="02020603050405020304" pitchFamily="18" charset="0"/>
                <a:hlinkClick r:id="rId4"/>
              </a:rPr>
              <a:t>+</a:t>
            </a:r>
            <a:r>
              <a:rPr lang="en-US" sz="1400" b="0" dirty="0">
                <a:ea typeface="Times New Roman" panose="02020603050405020304" pitchFamily="18" charset="0"/>
                <a:cs typeface="Times New Roman" panose="02020603050405020304" pitchFamily="18" charset="0"/>
                <a:hlinkClick r:id="rId4"/>
              </a:rPr>
              <a:t>1-646-992-2010,,23374760501##</a:t>
            </a:r>
            <a:r>
              <a:rPr lang="en-US" sz="1400" b="0" dirty="0">
                <a:ea typeface="Times New Roman" panose="02020603050405020304" pitchFamily="18" charset="0"/>
                <a:cs typeface="Times New Roman" panose="02020603050405020304" pitchFamily="18" charset="0"/>
              </a:rPr>
              <a:t> United States Toll (New York City</a:t>
            </a:r>
            <a:r>
              <a:rPr lang="en-US" sz="1400" b="0" dirty="0" smtClean="0">
                <a:ea typeface="Times New Roman" panose="02020603050405020304" pitchFamily="18" charset="0"/>
                <a:cs typeface="Times New Roman" panose="02020603050405020304" pitchFamily="18" charset="0"/>
              </a:rPr>
              <a:t>)</a:t>
            </a:r>
          </a:p>
          <a:p>
            <a:pPr marL="0" marR="0">
              <a:spcBef>
                <a:spcPts val="0"/>
              </a:spcBef>
              <a:spcAft>
                <a:spcPts val="0"/>
              </a:spcAft>
            </a:pPr>
            <a:r>
              <a:rPr lang="en-US" sz="1400" b="0" dirty="0" smtClean="0">
                <a:ea typeface="Times New Roman" panose="02020603050405020304" pitchFamily="18" charset="0"/>
                <a:cs typeface="Times New Roman" panose="02020603050405020304" pitchFamily="18" charset="0"/>
                <a:hlinkClick r:id="rId5"/>
              </a:rPr>
              <a:t>+</a:t>
            </a:r>
            <a:r>
              <a:rPr lang="en-US" sz="1400" b="0" dirty="0">
                <a:ea typeface="Times New Roman" panose="02020603050405020304" pitchFamily="18" charset="0"/>
                <a:cs typeface="Times New Roman" panose="02020603050405020304" pitchFamily="18" charset="0"/>
                <a:hlinkClick r:id="rId5"/>
              </a:rPr>
              <a:t>1-213-306-3065,,23374760501##</a:t>
            </a:r>
            <a:r>
              <a:rPr lang="en-US" sz="1400" b="0" dirty="0">
                <a:ea typeface="Times New Roman" panose="02020603050405020304" pitchFamily="18" charset="0"/>
                <a:cs typeface="Times New Roman" panose="02020603050405020304" pitchFamily="18" charset="0"/>
              </a:rPr>
              <a:t> United States Toll (Los Angeles)</a:t>
            </a:r>
          </a:p>
          <a:p>
            <a:pPr fontAlgn="ctr">
              <a:spcBef>
                <a:spcPts val="0"/>
              </a:spcBef>
            </a:pPr>
            <a:endParaRPr lang="en-US" sz="1400" b="0" dirty="0"/>
          </a:p>
          <a:p>
            <a:pPr marL="0" marR="0">
              <a:spcBef>
                <a:spcPts val="0"/>
              </a:spcBef>
              <a:spcAft>
                <a:spcPts val="0"/>
              </a:spcAft>
            </a:pPr>
            <a:endParaRPr lang="en-US" sz="1400" dirty="0" smtClean="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smtClean="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2575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Edward Au (Huawei)</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dirty="0" smtClean="0"/>
              <a:t>April 2022</a:t>
            </a:r>
            <a:endParaRPr lang="en-GB" dirty="0"/>
          </a:p>
        </p:txBody>
      </p:sp>
      <p:sp>
        <p:nvSpPr>
          <p:cNvPr id="7" name="Title 1"/>
          <p:cNvSpPr>
            <a:spLocks noGrp="1"/>
          </p:cNvSpPr>
          <p:nvPr>
            <p:ph type="title"/>
          </p:nvPr>
        </p:nvSpPr>
        <p:spPr>
          <a:xfrm>
            <a:off x="685800" y="685801"/>
            <a:ext cx="7770813" cy="685800"/>
          </a:xfrm>
        </p:spPr>
        <p:txBody>
          <a:bodyPr/>
          <a:lstStyle/>
          <a:p>
            <a:r>
              <a:rPr lang="en-US" dirty="0">
                <a:latin typeface="Times New Roman" charset="0"/>
              </a:rPr>
              <a:t>RR-TAG Call-In Info – Cont.</a:t>
            </a:r>
            <a:endParaRPr lang="en-US" dirty="0"/>
          </a:p>
        </p:txBody>
      </p:sp>
      <p:sp>
        <p:nvSpPr>
          <p:cNvPr id="11" name="Rectangle 4">
            <a:extLst>
              <a:ext uri="{FF2B5EF4-FFF2-40B4-BE49-F238E27FC236}">
                <a16:creationId xmlns:a16="http://schemas.microsoft.com/office/drawing/2014/main" xmlns="" id="{04F91800-BBAE-4F2C-8534-1DBF181974F2}"/>
              </a:ext>
            </a:extLst>
          </p:cNvPr>
          <p:cNvSpPr>
            <a:spLocks noGrp="1" noChangeArrowheads="1"/>
          </p:cNvSpPr>
          <p:nvPr>
            <p:ph idx="1"/>
          </p:nvPr>
        </p:nvSpPr>
        <p:spPr bwMode="auto">
          <a:xfrm>
            <a:off x="609600" y="2562001"/>
            <a:ext cx="800020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a:spcBef>
                <a:spcPts val="0"/>
              </a:spcBef>
              <a:spcAft>
                <a:spcPts val="0"/>
              </a:spcAft>
            </a:pPr>
            <a:r>
              <a:rPr lang="en-US" sz="2000" u="sng" dirty="0">
                <a:solidFill>
                  <a:srgbClr val="005E7D"/>
                </a:solidFill>
                <a:effectLst/>
                <a:ea typeface="Times New Roman" panose="02020603050405020304" pitchFamily="18" charset="0"/>
                <a:cs typeface="Times New Roman" panose="02020603050405020304" pitchFamily="18" charset="0"/>
                <a:hlinkClick r:id="rId2"/>
              </a:rPr>
              <a:t>Global call-in numbers</a:t>
            </a:r>
            <a:endParaRPr lang="en-US" sz="20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smtClean="0">
                <a:solidFill>
                  <a:srgbClr val="000000"/>
                </a:solidFill>
                <a:effectLst/>
                <a:ea typeface="Times New Roman" panose="02020603050405020304" pitchFamily="18" charset="0"/>
                <a:cs typeface="Times New Roman" panose="02020603050405020304" pitchFamily="18" charset="0"/>
              </a:rPr>
              <a:t>Need </a:t>
            </a:r>
            <a:r>
              <a:rPr lang="en-US" sz="2000" dirty="0">
                <a:solidFill>
                  <a:srgbClr val="000000"/>
                </a:solidFill>
                <a:effectLst/>
                <a:ea typeface="Times New Roman" panose="02020603050405020304" pitchFamily="18" charset="0"/>
                <a:cs typeface="Times New Roman" panose="02020603050405020304" pitchFamily="18" charset="0"/>
              </a:rPr>
              <a:t>help? Go to </a:t>
            </a:r>
            <a:r>
              <a:rPr lang="en-US" sz="2000" u="sng" dirty="0">
                <a:solidFill>
                  <a:srgbClr val="005E7D"/>
                </a:solidFill>
                <a:effectLst/>
                <a:ea typeface="Times New Roman" panose="02020603050405020304" pitchFamily="18" charset="0"/>
                <a:cs typeface="Times New Roman" panose="02020603050405020304" pitchFamily="18" charset="0"/>
                <a:hlinkClick r:id="rId3"/>
              </a:rPr>
              <a:t>https://help.webex.com</a:t>
            </a:r>
            <a:r>
              <a:rPr lang="en-US" sz="2000" dirty="0">
                <a:solidFill>
                  <a:srgbClr val="000000"/>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60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723</TotalTime>
  <Words>384</Words>
  <Application>Microsoft Office PowerPoint</Application>
  <PresentationFormat>On-screen Show (4:3)</PresentationFormat>
  <Paragraphs>112</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 Unicode MS</vt:lpstr>
      <vt:lpstr>MS Gothic</vt:lpstr>
      <vt:lpstr>Arial</vt:lpstr>
      <vt:lpstr>Calibri</vt:lpstr>
      <vt:lpstr>Times New Roman</vt:lpstr>
      <vt:lpstr>Office Theme</vt:lpstr>
      <vt:lpstr>Document</vt:lpstr>
      <vt:lpstr>IEEE 802.18 RR-TAG Teleconference Call-In Info</vt:lpstr>
      <vt:lpstr>Abstract</vt:lpstr>
      <vt:lpstr>RR-TAG Call-In Info – 20jan-05may22</vt:lpstr>
      <vt:lpstr>RR-TAG Call-In Info – May 2022 interim</vt:lpstr>
      <vt:lpstr>RR-TAG Call-In Info – 26may-22sep2022</vt:lpstr>
      <vt:lpstr>Joint 18/19 ad-hoc on Frequency Table</vt:lpstr>
      <vt:lpstr>RR-TAG Call-In Info – Cont.</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weekly call-in info</dc:title>
  <dc:creator>Kennedy, Rich</dc:creator>
  <cp:keywords>18-16-0038-21-0000</cp:keywords>
  <cp:lastModifiedBy>Edward Au</cp:lastModifiedBy>
  <cp:revision>121</cp:revision>
  <cp:lastPrinted>1601-01-01T00:00:00Z</cp:lastPrinted>
  <dcterms:created xsi:type="dcterms:W3CDTF">2016-03-03T14:54:45Z</dcterms:created>
  <dcterms:modified xsi:type="dcterms:W3CDTF">2022-04-20T19:00:54Z</dcterms:modified>
</cp:coreProperties>
</file>