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68" r:id="rId3"/>
    <p:sldId id="269"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93" d="100"/>
          <a:sy n="93" d="100"/>
        </p:scale>
        <p:origin x="438"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05-Oct-16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 </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Jay Holcomb, Itron,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  </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802.18-16/0038r02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hyperlink" Target="https://cisco.webex.com/ciscosales/j.php?MTID=m7425de00c2c99f93a8bb29eed5df9ee1" TargetMode="External"/><Relationship Id="rId2" Type="http://schemas.openxmlformats.org/officeDocument/2006/relationships/hyperlink" Target="https://itroninc.webex.com/itroninc/j.php?MTID=m18b5f397b48048ac58a21b9d6cb499ca"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481812987&amp;tollFree=1" TargetMode="External"/><Relationship Id="rId1" Type="http://schemas.openxmlformats.org/officeDocument/2006/relationships/slideLayout" Target="../slideLayouts/slideLayout1.xml"/><Relationship Id="rId5" Type="http://schemas.openxmlformats.org/officeDocument/2006/relationships/hyperlink" Target="https://help.webex.com/docs/DOC-5412" TargetMode="External"/><Relationship Id="rId4" Type="http://schemas.openxmlformats.org/officeDocument/2006/relationships/hyperlink" Target="https://cisco.webex.com/ciscosales/j.php?MTID=m95ca57e184fdc96fe0a140d971be88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October </a:t>
            </a:r>
            <a:r>
              <a:rPr lang="en-US" dirty="0" smtClean="0"/>
              <a:t>2016</a:t>
            </a:r>
            <a:endParaRPr lang="en-GB" dirty="0"/>
          </a:p>
        </p:txBody>
      </p:sp>
      <p:sp>
        <p:nvSpPr>
          <p:cNvPr id="7" name="Footer Placeholder 4"/>
          <p:cNvSpPr>
            <a:spLocks noGrp="1"/>
          </p:cNvSpPr>
          <p:nvPr>
            <p:ph type="ftr" idx="14"/>
          </p:nvPr>
        </p:nvSpPr>
        <p:spPr>
          <a:xfrm>
            <a:off x="5492756" y="6475413"/>
            <a:ext cx="3041644" cy="180975"/>
          </a:xfrm>
        </p:spPr>
        <p:txBody>
          <a:bodyPr/>
          <a:lstStyle/>
          <a:p>
            <a:r>
              <a:rPr lang="en-GB" dirty="0" smtClean="0"/>
              <a:t>Jay Holcomb, Itron,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a:latin typeface="Times New Roman" charset="0"/>
              </a:rPr>
              <a:t>Teleconference </a:t>
            </a:r>
            <a:r>
              <a:rPr lang="en-US" dirty="0" smtClean="0">
                <a:latin typeface="Times New Roman" charset="0"/>
              </a:rPr>
              <a:t>Call-In Info</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05 October 2016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88633058"/>
              </p:ext>
            </p:extLst>
          </p:nvPr>
        </p:nvGraphicFramePr>
        <p:xfrm>
          <a:off x="520700" y="3606800"/>
          <a:ext cx="7937500" cy="2433103"/>
        </p:xfrm>
        <a:graphic>
          <a:graphicData uri="http://schemas.openxmlformats.org/presentationml/2006/ole">
            <mc:AlternateContent xmlns:mc="http://schemas.openxmlformats.org/markup-compatibility/2006">
              <mc:Choice xmlns:v="urn:schemas-microsoft-com:vml" Requires="v">
                <p:oleObj spid="_x0000_s3112" name="Document" r:id="rId5" imgW="8253286" imgH="2529818" progId="Word.Document.8">
                  <p:embed/>
                </p:oleObj>
              </mc:Choice>
              <mc:Fallback>
                <p:oleObj name="Document" r:id="rId5" imgW="8253286" imgH="2529818" progId="Word.Document.8">
                  <p:embed/>
                  <p:pic>
                    <p:nvPicPr>
                      <p:cNvPr id="0" name="Picture 3"/>
                      <p:cNvPicPr>
                        <a:picLocks noChangeAspect="1" noChangeArrowheads="1"/>
                      </p:cNvPicPr>
                      <p:nvPr/>
                    </p:nvPicPr>
                    <p:blipFill>
                      <a:blip r:embed="rId6"/>
                      <a:srcRect/>
                      <a:stretch>
                        <a:fillRect/>
                      </a:stretch>
                    </p:blipFill>
                    <p:spPr bwMode="auto">
                      <a:xfrm>
                        <a:off x="520700" y="3606800"/>
                        <a:ext cx="7937500" cy="2433103"/>
                      </a:xfrm>
                      <a:prstGeom prst="rect">
                        <a:avLst/>
                      </a:prstGeom>
                      <a:noFill/>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rPr>
              <a:t>RR-TAG Call-In </a:t>
            </a:r>
            <a:r>
              <a:rPr lang="en-US" dirty="0">
                <a:latin typeface="Times New Roman" charset="0"/>
              </a:rPr>
              <a:t>Info</a:t>
            </a:r>
            <a:endParaRPr lang="en-US" dirty="0"/>
          </a:p>
        </p:txBody>
      </p:sp>
      <p:sp>
        <p:nvSpPr>
          <p:cNvPr id="3" name="Content Placeholder 2"/>
          <p:cNvSpPr>
            <a:spLocks noGrp="1"/>
          </p:cNvSpPr>
          <p:nvPr>
            <p:ph idx="1"/>
          </p:nvPr>
        </p:nvSpPr>
        <p:spPr>
          <a:xfrm>
            <a:off x="705474" y="1447800"/>
            <a:ext cx="8016411" cy="4800600"/>
          </a:xfrm>
        </p:spPr>
        <p:txBody>
          <a:bodyPr/>
          <a:lstStyle/>
          <a:p>
            <a:r>
              <a:rPr lang="en-US" sz="1600" dirty="0" smtClean="0"/>
              <a:t>Every Thursday, from Thursday, 08 September, 2016, to Thursday, 29 December, 2016 </a:t>
            </a:r>
          </a:p>
          <a:p>
            <a:r>
              <a:rPr lang="en-US" sz="1600" dirty="0" smtClean="0"/>
              <a:t>11:30 </a:t>
            </a:r>
            <a:r>
              <a:rPr lang="en-US" sz="1600" dirty="0"/>
              <a:t>a</a:t>
            </a:r>
            <a:r>
              <a:rPr lang="en-US" sz="1600" dirty="0" smtClean="0"/>
              <a:t>m  |  Pacific Daylight Time (San Francisco, GMT-07:00)  |  1 </a:t>
            </a:r>
            <a:r>
              <a:rPr lang="en-US" sz="1600" dirty="0" err="1" smtClean="0"/>
              <a:t>hr</a:t>
            </a:r>
            <a:r>
              <a:rPr lang="en-US" sz="1600" dirty="0" smtClean="0"/>
              <a:t> </a:t>
            </a:r>
          </a:p>
          <a:p>
            <a:r>
              <a:rPr lang="en-US" sz="1200" dirty="0" smtClean="0"/>
              <a:t>14:30 | </a:t>
            </a:r>
            <a:r>
              <a:rPr lang="en-US" sz="1200" dirty="0" smtClean="0"/>
              <a:t>Eastern </a:t>
            </a:r>
            <a:r>
              <a:rPr lang="en-US" sz="1200" dirty="0" smtClean="0"/>
              <a:t>Time </a:t>
            </a:r>
            <a:endParaRPr lang="en-US" sz="1200" dirty="0" smtClean="0"/>
          </a:p>
          <a:p>
            <a:r>
              <a:rPr lang="en-US" sz="3200" u="sng" dirty="0">
                <a:hlinkClick r:id="rId2"/>
              </a:rPr>
              <a:t>Join WebEx meeting</a:t>
            </a:r>
            <a:r>
              <a:rPr lang="en-US" sz="3200" dirty="0"/>
              <a:t>   </a:t>
            </a:r>
            <a:endParaRPr lang="en-US" sz="1400" dirty="0" smtClean="0">
              <a:solidFill>
                <a:srgbClr val="00B050"/>
              </a:solidFill>
              <a:hlinkClick r:id="rId3"/>
            </a:endParaRPr>
          </a:p>
          <a:p>
            <a:r>
              <a:rPr lang="en-US" sz="1600" dirty="0">
                <a:hlinkClick r:id="rId2"/>
              </a:rPr>
              <a:t>https://</a:t>
            </a:r>
            <a:r>
              <a:rPr lang="en-US" sz="1600" dirty="0" smtClean="0">
                <a:hlinkClick r:id="rId2"/>
              </a:rPr>
              <a:t>itroninc.webex.com/itroninc/j.php?MTID=m18b5f397b48048ac58a21b9d6cb499ca</a:t>
            </a:r>
            <a:endParaRPr lang="en-US" sz="1600" dirty="0" smtClean="0"/>
          </a:p>
          <a:p>
            <a:endParaRPr lang="en-US" sz="1600" dirty="0" smtClean="0"/>
          </a:p>
          <a:p>
            <a:r>
              <a:rPr lang="en-US" sz="1600" dirty="0" smtClean="0"/>
              <a:t>Meeting </a:t>
            </a:r>
            <a:r>
              <a:rPr lang="en-US" sz="1600" dirty="0"/>
              <a:t>number (access code): 920 680 254 </a:t>
            </a:r>
            <a:endParaRPr lang="en-US" sz="1600" dirty="0" smtClean="0"/>
          </a:p>
          <a:p>
            <a:r>
              <a:rPr lang="en-US" sz="1600" dirty="0" smtClean="0"/>
              <a:t>Meeting </a:t>
            </a:r>
            <a:r>
              <a:rPr lang="en-US" sz="1600" dirty="0"/>
              <a:t>password: RRTag2016m  </a:t>
            </a:r>
            <a:r>
              <a:rPr lang="en-US" sz="1600" dirty="0" smtClean="0"/>
              <a:t>(7782420166 from phone)</a:t>
            </a:r>
          </a:p>
          <a:p>
            <a:endParaRPr lang="en-US" sz="1600" dirty="0" smtClean="0"/>
          </a:p>
          <a:p>
            <a:r>
              <a:rPr lang="en-US" sz="1600" dirty="0" smtClean="0"/>
              <a:t>Join </a:t>
            </a:r>
            <a:r>
              <a:rPr lang="en-US" sz="1600" dirty="0"/>
              <a:t>by phone  </a:t>
            </a:r>
            <a:endParaRPr lang="en-US" sz="1600" dirty="0" smtClean="0"/>
          </a:p>
          <a:p>
            <a:r>
              <a:rPr lang="en-US" sz="1600" dirty="0" smtClean="0"/>
              <a:t>+</a:t>
            </a:r>
            <a:r>
              <a:rPr lang="en-US" sz="1600" dirty="0"/>
              <a:t>1-855-797-9485 US Toll free  </a:t>
            </a:r>
          </a:p>
          <a:p>
            <a:r>
              <a:rPr lang="en-US" sz="1600" dirty="0" smtClean="0"/>
              <a:t>+</a:t>
            </a:r>
            <a:r>
              <a:rPr lang="en-US" sz="1600" dirty="0"/>
              <a:t>1-415-655-0002 US Toll  </a:t>
            </a:r>
            <a:endParaRPr lang="en-US" sz="1600" dirty="0" smtClean="0"/>
          </a:p>
          <a:p>
            <a:r>
              <a:rPr lang="en-US" sz="1600" dirty="0" smtClean="0"/>
              <a:t>Access code: 	</a:t>
            </a:r>
            <a:r>
              <a:rPr lang="en-US" sz="1600" dirty="0"/>
              <a:t> 920 680 254 </a:t>
            </a:r>
            <a:endParaRPr lang="en-US" sz="1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dirty="0" smtClean="0"/>
              <a:t>October </a:t>
            </a:r>
            <a:r>
              <a:rPr lang="en-US" dirty="0" smtClean="0"/>
              <a:t>2016</a:t>
            </a:r>
            <a:endParaRPr lang="en-GB" dirty="0"/>
          </a:p>
        </p:txBody>
      </p:sp>
    </p:spTree>
    <p:extLst>
      <p:ext uri="{BB962C8B-B14F-4D97-AF65-F5344CB8AC3E}">
        <p14:creationId xmlns:p14="http://schemas.microsoft.com/office/powerpoint/2010/main" val="59131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rPr>
              <a:t>RR-TAG Call-In </a:t>
            </a:r>
            <a:r>
              <a:rPr lang="en-US" dirty="0">
                <a:latin typeface="Times New Roman" charset="0"/>
              </a:rPr>
              <a:t>Info – Cont.</a:t>
            </a:r>
            <a:endParaRPr lang="en-US" dirty="0"/>
          </a:p>
        </p:txBody>
      </p:sp>
      <p:sp>
        <p:nvSpPr>
          <p:cNvPr id="3" name="Content Placeholder 2"/>
          <p:cNvSpPr>
            <a:spLocks noGrp="1"/>
          </p:cNvSpPr>
          <p:nvPr>
            <p:ph idx="1"/>
          </p:nvPr>
        </p:nvSpPr>
        <p:spPr>
          <a:xfrm>
            <a:off x="685800" y="1830388"/>
            <a:ext cx="7770813" cy="4264025"/>
          </a:xfrm>
        </p:spPr>
        <p:txBody>
          <a:bodyPr/>
          <a:lstStyle/>
          <a:p>
            <a:r>
              <a:rPr lang="en-US" sz="1600" u="sng" dirty="0">
                <a:hlinkClick r:id="rId2"/>
              </a:rPr>
              <a:t>Global call-in numbers</a:t>
            </a:r>
            <a:r>
              <a:rPr lang="en-US" sz="1600" dirty="0"/>
              <a:t>  |  </a:t>
            </a:r>
            <a:r>
              <a:rPr lang="en-US" sz="1600" u="sng" dirty="0">
                <a:hlinkClick r:id="rId3"/>
              </a:rPr>
              <a:t>Toll-free calling restrictions</a:t>
            </a:r>
            <a:r>
              <a:rPr lang="en-US" sz="1600" dirty="0"/>
              <a:t>   </a:t>
            </a:r>
            <a:endParaRPr lang="en-US" sz="1600" dirty="0" smtClean="0">
              <a:hlinkClick r:id="rId4"/>
            </a:endParaRPr>
          </a:p>
          <a:p>
            <a:endParaRPr lang="en-US" sz="1600" dirty="0" smtClean="0">
              <a:hlinkClick r:id="rId4"/>
            </a:endParaRPr>
          </a:p>
          <a:p>
            <a:r>
              <a:rPr lang="en-US" sz="1600" u="sng" dirty="0" smtClean="0">
                <a:hlinkClick r:id="rId5"/>
              </a:rPr>
              <a:t>Can't </a:t>
            </a:r>
            <a:r>
              <a:rPr lang="en-US" sz="1600" u="sng" dirty="0">
                <a:hlinkClick r:id="rId5"/>
              </a:rPr>
              <a:t>join the meeting?</a:t>
            </a:r>
            <a:r>
              <a:rPr lang="en-US" sz="1600" dirty="0"/>
              <a:t> </a:t>
            </a:r>
            <a:endParaRPr lang="en-US" sz="1600" dirty="0" smtClean="0"/>
          </a:p>
          <a:p>
            <a:endParaRPr lang="en-US" sz="1600" dirty="0" smtClean="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Jay Holcomb, Itron, Inc. </a:t>
            </a:r>
            <a:endParaRPr lang="en-GB" dirty="0"/>
          </a:p>
        </p:txBody>
      </p:sp>
      <p:sp>
        <p:nvSpPr>
          <p:cNvPr id="6" name="Date Placeholder 5"/>
          <p:cNvSpPr>
            <a:spLocks noGrp="1"/>
          </p:cNvSpPr>
          <p:nvPr>
            <p:ph type="dt" idx="15"/>
          </p:nvPr>
        </p:nvSpPr>
        <p:spPr>
          <a:xfrm>
            <a:off x="696912" y="333375"/>
            <a:ext cx="2122488" cy="273050"/>
          </a:xfrm>
        </p:spPr>
        <p:txBody>
          <a:bodyPr/>
          <a:lstStyle/>
          <a:p>
            <a:r>
              <a:rPr lang="en-US" dirty="0" smtClean="0"/>
              <a:t>October 2016</a:t>
            </a:r>
            <a:endParaRPr lang="en-GB" dirty="0"/>
          </a:p>
        </p:txBody>
      </p:sp>
    </p:spTree>
    <p:extLst>
      <p:ext uri="{BB962C8B-B14F-4D97-AF65-F5344CB8AC3E}">
        <p14:creationId xmlns:p14="http://schemas.microsoft.com/office/powerpoint/2010/main" val="1224157359"/>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396</TotalTime>
  <Words>88</Words>
  <Application>Microsoft Office PowerPoint</Application>
  <PresentationFormat>On-screen Show (4:3)</PresentationFormat>
  <Paragraphs>36</Paragraphs>
  <Slides>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38</cp:revision>
  <cp:lastPrinted>1601-01-01T00:00:00Z</cp:lastPrinted>
  <dcterms:created xsi:type="dcterms:W3CDTF">2016-03-03T14:54:45Z</dcterms:created>
  <dcterms:modified xsi:type="dcterms:W3CDTF">2016-10-05T17:32:03Z</dcterms:modified>
</cp:coreProperties>
</file>