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6" r:id="rId3"/>
    <p:sldId id="267" r:id="rId4"/>
    <p:sldId id="269" r:id="rId5"/>
    <p:sldId id="288" r:id="rId6"/>
    <p:sldId id="291" r:id="rId7"/>
    <p:sldId id="292" r:id="rId8"/>
    <p:sldId id="293" r:id="rId9"/>
    <p:sldId id="276"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92" d="100"/>
          <a:sy n="92" d="100"/>
        </p:scale>
        <p:origin x="137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802.18-16/0030r0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2016-05-012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22"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dirty="0">
                <a:latin typeface="Times New Roman" charset="0"/>
              </a:rPr>
              <a:t>Assign a recording secretary</a:t>
            </a:r>
            <a:endParaRPr lang="en-US" sz="2000" dirty="0">
              <a:latin typeface="Times New Roman" charset="0"/>
            </a:endParaRPr>
          </a:p>
          <a:p>
            <a:pPr eaLnBrk="1" hangingPunct="1">
              <a:buFont typeface="Arial" panose="020B0604020202020204" pitchFamily="34" charset="0"/>
              <a:buChar char="•"/>
            </a:pPr>
            <a:r>
              <a:rPr lang="en-US" altLang="en-US" dirty="0"/>
              <a:t>Review and approve the </a:t>
            </a:r>
            <a:r>
              <a:rPr lang="en-US" altLang="en-US" dirty="0" smtClean="0"/>
              <a:t>agenda</a:t>
            </a:r>
          </a:p>
          <a:p>
            <a:pPr eaLnBrk="1" hangingPunct="1">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dirty="0" smtClean="0"/>
              <a:t>Petition </a:t>
            </a:r>
            <a:r>
              <a:rPr lang="en-US" dirty="0"/>
              <a:t>For Waiver of 47 C.F.R. § 90.353(b) </a:t>
            </a:r>
            <a:r>
              <a:rPr lang="en-US" dirty="0" smtClean="0"/>
              <a:t>and </a:t>
            </a:r>
            <a:r>
              <a:rPr lang="en-US" dirty="0"/>
              <a:t>Request for Extension of Time and </a:t>
            </a:r>
            <a:r>
              <a:rPr lang="en-US" dirty="0" smtClean="0"/>
              <a:t>for </a:t>
            </a:r>
            <a:r>
              <a:rPr lang="en-US" dirty="0"/>
              <a:t>Expedited </a:t>
            </a:r>
            <a:r>
              <a:rPr lang="en-US" dirty="0" smtClean="0"/>
              <a:t>Treatment</a:t>
            </a:r>
          </a:p>
          <a:p>
            <a:pPr lvl="1">
              <a:buFont typeface="Arial" panose="020B0604020202020204" pitchFamily="34" charset="0"/>
              <a:buChar char="•"/>
            </a:pPr>
            <a:r>
              <a:rPr lang="en-US" dirty="0" smtClean="0"/>
              <a:t>Waikoloa agenda</a:t>
            </a:r>
          </a:p>
          <a:p>
            <a:pPr>
              <a:buFont typeface="Arial" panose="020B0604020202020204" pitchFamily="34" charset="0"/>
              <a:buChar char="•"/>
            </a:pPr>
            <a:r>
              <a:rPr lang="en-US" dirty="0"/>
              <a:t>Complete </a:t>
            </a:r>
            <a:r>
              <a:rPr lang="en-US" altLang="en-US" dirty="0"/>
              <a:t>Subgroup Review Document (18-16/0026)</a:t>
            </a:r>
            <a:endParaRPr 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dirty="0" smtClean="0"/>
              <a:t>Discussion Items</a:t>
            </a:r>
          </a:p>
        </p:txBody>
      </p:sp>
      <p:sp>
        <p:nvSpPr>
          <p:cNvPr id="18435" name="Subtitle 7"/>
          <p:cNvSpPr>
            <a:spLocks noGrp="1"/>
          </p:cNvSpPr>
          <p:nvPr>
            <p:ph type="subTitle" idx="1"/>
          </p:nvPr>
        </p:nvSpPr>
        <p:spPr>
          <a:xfrm>
            <a:off x="1371600" y="3886200"/>
            <a:ext cx="6400800" cy="1981200"/>
          </a:xfrm>
        </p:spPr>
        <p:txBody>
          <a:bodyPr/>
          <a:lstStyle/>
          <a:p>
            <a:pPr marL="800100" lvl="1" indent="-342900" algn="l">
              <a:buFont typeface="Arial" panose="020B0604020202020204" pitchFamily="34" charset="0"/>
              <a:buChar char="•"/>
            </a:pPr>
            <a:r>
              <a:rPr lang="en-US" dirty="0"/>
              <a:t>Petition For Waiver of 47 C.F.R. § 90.353(b) and Request for Extension of Time and for Expedited </a:t>
            </a:r>
            <a:r>
              <a:rPr lang="en-US" dirty="0" smtClean="0"/>
              <a:t>Treatment</a:t>
            </a:r>
          </a:p>
          <a:p>
            <a:pPr marL="800100" lvl="1" indent="-342900" algn="l">
              <a:buFont typeface="Arial" panose="020B0604020202020204" pitchFamily="34" charset="0"/>
              <a:buChar char="•"/>
            </a:pPr>
            <a:r>
              <a:rPr lang="en-US" dirty="0" smtClean="0"/>
              <a:t>Waikoloa </a:t>
            </a:r>
            <a:r>
              <a:rPr lang="en-US" dirty="0"/>
              <a:t>agenda</a:t>
            </a:r>
          </a:p>
        </p:txBody>
      </p:sp>
      <p:sp>
        <p:nvSpPr>
          <p:cNvPr id="4" name="Date Placeholder 3"/>
          <p:cNvSpPr>
            <a:spLocks noGrp="1"/>
          </p:cNvSpPr>
          <p:nvPr>
            <p:ph type="dt" sz="quarter"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Waikoloa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Reports</a:t>
            </a:r>
          </a:p>
          <a:p>
            <a:pPr lvl="1">
              <a:buFont typeface="Arial" panose="020B0604020202020204" pitchFamily="34" charset="0"/>
              <a:buChar char="•"/>
            </a:pPr>
            <a:r>
              <a:rPr lang="en-US" altLang="en-US" sz="1800" dirty="0"/>
              <a:t>Regulatory updates</a:t>
            </a:r>
          </a:p>
          <a:p>
            <a:pPr>
              <a:buFont typeface="Arial" panose="020B0604020202020204" pitchFamily="34" charset="0"/>
              <a:buChar char="•"/>
            </a:pPr>
            <a:r>
              <a:rPr lang="en-US" altLang="en-US" sz="2000" dirty="0" smtClean="0"/>
              <a:t>Discussion </a:t>
            </a:r>
            <a:r>
              <a:rPr lang="en-US" altLang="en-US" sz="2000" dirty="0"/>
              <a:t>items</a:t>
            </a:r>
            <a:endParaRPr lang="en-US" altLang="en-US" sz="1800" dirty="0"/>
          </a:p>
          <a:p>
            <a:pPr lvl="1">
              <a:buFont typeface="Arial" panose="020B0604020202020204" pitchFamily="34" charset="0"/>
              <a:buChar char="•"/>
            </a:pPr>
            <a:r>
              <a:rPr lang="en-US" sz="1800" dirty="0"/>
              <a:t>NTIA Request for Comments: </a:t>
            </a:r>
            <a:r>
              <a:rPr lang="en-US" sz="1800" dirty="0" err="1"/>
              <a:t>IoT</a:t>
            </a:r>
            <a:endParaRPr lang="en-US" sz="1800" dirty="0"/>
          </a:p>
          <a:p>
            <a:pPr lvl="1">
              <a:buFont typeface="Arial" panose="020B0604020202020204" pitchFamily="34" charset="0"/>
              <a:buChar char="•"/>
            </a:pPr>
            <a:r>
              <a:rPr lang="en-US" altLang="en-US" sz="1800" dirty="0"/>
              <a:t>Global spectrum for </a:t>
            </a:r>
            <a:r>
              <a:rPr lang="en-US" altLang="en-US" sz="1800" dirty="0" err="1" smtClean="0"/>
              <a:t>IoT</a:t>
            </a:r>
            <a:endParaRPr lang="en-US" altLang="en-US" sz="1800" dirty="0" smtClean="0"/>
          </a:p>
          <a:p>
            <a:pPr lvl="1">
              <a:buFont typeface="Arial" panose="020B0604020202020204" pitchFamily="34" charset="0"/>
              <a:buChar char="•"/>
            </a:pPr>
            <a:r>
              <a:rPr lang="en-US" altLang="en-US" sz="1800" dirty="0" err="1" smtClean="0"/>
              <a:t>NYCLink</a:t>
            </a:r>
            <a:r>
              <a:rPr lang="en-US" altLang="en-US" sz="1800" dirty="0" smtClean="0"/>
              <a:t> letter to 3GPP, WFA</a:t>
            </a:r>
            <a:endParaRPr lang="en-US" altLang="en-US" sz="1800" dirty="0"/>
          </a:p>
          <a:p>
            <a:pPr lvl="1">
              <a:buFont typeface="Arial" panose="020B0604020202020204" pitchFamily="34" charset="0"/>
              <a:buChar char="•"/>
            </a:pPr>
            <a:r>
              <a:rPr lang="en-US" altLang="en-US" sz="1800" dirty="0"/>
              <a:t>Regulatory efficacy</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a:t>
            </a:r>
          </a:p>
          <a:p>
            <a:pPr>
              <a:spcBef>
                <a:spcPct val="0"/>
              </a:spcBef>
              <a:buFont typeface="Arial" panose="020B0604020202020204" pitchFamily="34" charset="0"/>
              <a:buChar char="•"/>
            </a:pPr>
            <a:r>
              <a:rPr lang="en-US" altLang="en-US" sz="2000" dirty="0"/>
              <a:t>AOB and 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3835247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 Review Document</a:t>
            </a:r>
            <a:endParaRPr lang="en-US" dirty="0"/>
          </a:p>
        </p:txBody>
      </p:sp>
      <p:sp>
        <p:nvSpPr>
          <p:cNvPr id="3" name="Content Placeholder 2"/>
          <p:cNvSpPr>
            <a:spLocks noGrp="1"/>
          </p:cNvSpPr>
          <p:nvPr>
            <p:ph idx="1"/>
          </p:nvPr>
        </p:nvSpPr>
        <p:spPr>
          <a:xfrm>
            <a:off x="685800" y="1981200"/>
            <a:ext cx="7770813" cy="4419600"/>
          </a:xfrm>
        </p:spPr>
        <p:txBody>
          <a:bodyPr vert="vert"/>
          <a:lstStyle/>
          <a:p>
            <a:pPr marL="0" indent="0">
              <a:buNone/>
            </a:pPr>
            <a:r>
              <a:rPr lang="en-US" sz="1800" dirty="0"/>
              <a:t>Name of the subgroup: </a:t>
            </a:r>
            <a:r>
              <a:rPr lang="en-US" sz="1800" b="0" i="1" dirty="0"/>
              <a:t>IEEE 802.18 Radio Regulatory TAG</a:t>
            </a:r>
            <a:endParaRPr lang="en-US" sz="1800" b="0" dirty="0"/>
          </a:p>
          <a:p>
            <a:pPr marL="0" indent="0">
              <a:buNone/>
            </a:pPr>
            <a:r>
              <a:rPr lang="en-US" sz="1800" dirty="0"/>
              <a:t>- Chair of the subgroup: </a:t>
            </a:r>
            <a:r>
              <a:rPr lang="en-US" sz="1800" b="0" i="1" dirty="0"/>
              <a:t>Rich Kennedy (Hewlett Packard Enterprise)</a:t>
            </a:r>
            <a:endParaRPr lang="en-US" sz="1800" b="0" dirty="0"/>
          </a:p>
          <a:p>
            <a:pPr marL="0" indent="0">
              <a:buNone/>
            </a:pPr>
            <a:r>
              <a:rPr lang="en-US" sz="1800" dirty="0"/>
              <a:t>- Scope of the subgroup: </a:t>
            </a:r>
            <a:r>
              <a:rPr lang="en-GB" sz="1800" b="0" i="1" dirty="0"/>
              <a:t>The Radio Regulatory TAG </a:t>
            </a:r>
            <a:r>
              <a:rPr lang="en-US" sz="1800" b="0" i="1" dirty="0"/>
              <a:t>…</a:t>
            </a:r>
            <a:endParaRPr lang="en-US" sz="1800" b="0" dirty="0"/>
          </a:p>
          <a:p>
            <a:r>
              <a:rPr lang="en-US" sz="1800" dirty="0"/>
              <a:t>- Duties of the </a:t>
            </a:r>
            <a:r>
              <a:rPr lang="en-US" sz="1800" dirty="0" smtClean="0"/>
              <a:t>subgroup </a:t>
            </a:r>
            <a:r>
              <a:rPr lang="en-GB" sz="1800" dirty="0"/>
              <a:t>(Approved per </a:t>
            </a:r>
            <a:r>
              <a:rPr lang="en-GB" sz="1800" dirty="0" smtClean="0"/>
              <a:t>RR-TAG)</a:t>
            </a:r>
            <a:r>
              <a:rPr lang="en-US" sz="1800" dirty="0" smtClean="0"/>
              <a:t>: </a:t>
            </a:r>
            <a:r>
              <a:rPr lang="en-GB" sz="1800" b="0" i="1" dirty="0"/>
              <a:t>M</a:t>
            </a:r>
            <a:r>
              <a:rPr lang="en-GB" sz="1800" b="0" i="1" dirty="0" smtClean="0"/>
              <a:t>onitor </a:t>
            </a:r>
            <a:r>
              <a:rPr lang="en-GB" sz="1800" b="0" i="1" dirty="0"/>
              <a:t>the regulatory environment as it may apply to or affect existing IEEE 802 wireless standards or standards in process and advise the wireless Working Groups and the IEEE 802 SEC of issues of interest at their opening </a:t>
            </a:r>
            <a:r>
              <a:rPr lang="en-GB" sz="1800" b="0" i="1" dirty="0" smtClean="0"/>
              <a:t>plenaries; prepare</a:t>
            </a:r>
            <a:r>
              <a:rPr lang="en-GB" sz="1800" b="0" i="1" dirty="0"/>
              <a:t>, review, and submit approved radio regulatory documents on behalf of the RR-TAG, the wireless Working Groups, and/or the IEEE 802 SEC that fairly reflect all points of </a:t>
            </a:r>
            <a:r>
              <a:rPr lang="en-GB" sz="1800" b="0" i="1" dirty="0" smtClean="0"/>
              <a:t>view; serve </a:t>
            </a:r>
            <a:r>
              <a:rPr lang="en-GB" sz="1800" b="0" i="1" dirty="0"/>
              <a:t>as the official communications channel between the 802 wireless WGs, any relevant TAGs, and the IEEE 802 SEC and other standards and industry bodies on radio regulatory </a:t>
            </a:r>
            <a:r>
              <a:rPr lang="en-GB" sz="1800" b="0" i="1" dirty="0" smtClean="0"/>
              <a:t>matters; liaise </a:t>
            </a:r>
            <a:r>
              <a:rPr lang="en-GB" sz="1800" b="0" i="1" dirty="0"/>
              <a:t>and seek cooperative relationships on radio regulatory matters of mutual interest with other standards and industry </a:t>
            </a:r>
            <a:r>
              <a:rPr lang="en-GB" sz="1800" b="0" i="1" dirty="0" smtClean="0"/>
              <a:t>bodies; regulatory </a:t>
            </a:r>
            <a:r>
              <a:rPr lang="en-GB" sz="1800" b="0" i="1" dirty="0"/>
              <a:t>matters </a:t>
            </a:r>
            <a:r>
              <a:rPr lang="en-US" sz="1800" b="0" i="1" dirty="0"/>
              <a:t>;</a:t>
            </a:r>
            <a:r>
              <a:rPr lang="en-GB" sz="1800" b="0" dirty="0"/>
              <a:t> </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947699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Subgroup Review Document</a:t>
            </a:r>
          </a:p>
        </p:txBody>
      </p:sp>
      <p:sp>
        <p:nvSpPr>
          <p:cNvPr id="3" name="Content Placeholder 2"/>
          <p:cNvSpPr>
            <a:spLocks noGrp="1"/>
          </p:cNvSpPr>
          <p:nvPr>
            <p:ph idx="1"/>
          </p:nvPr>
        </p:nvSpPr>
        <p:spPr/>
        <p:txBody>
          <a:bodyPr/>
          <a:lstStyle/>
          <a:p>
            <a:r>
              <a:rPr lang="en-US" sz="1800" dirty="0" smtClean="0"/>
              <a:t>- Duties </a:t>
            </a:r>
            <a:r>
              <a:rPr lang="en-US" sz="1800" dirty="0"/>
              <a:t>of the </a:t>
            </a:r>
            <a:r>
              <a:rPr lang="en-US" sz="1800" dirty="0" smtClean="0"/>
              <a:t>subgroup (cont’d): </a:t>
            </a:r>
            <a:r>
              <a:rPr lang="en-GB" sz="1800" b="0" i="1" dirty="0" smtClean="0"/>
              <a:t>Serve </a:t>
            </a:r>
            <a:r>
              <a:rPr lang="en-GB" sz="1800" b="0" i="1" dirty="0"/>
              <a:t>as the official communications channel between the 802 Wireless WGs, any relevant TAGs, and the IEEE 802 SEC and regulatory agencies and spectrum management bodies on </a:t>
            </a:r>
            <a:r>
              <a:rPr lang="en-GB" sz="1800" b="0" i="1" dirty="0" smtClean="0"/>
              <a:t>radio; </a:t>
            </a:r>
            <a:r>
              <a:rPr lang="en-US" sz="1800" b="0" i="1" dirty="0"/>
              <a:t>e</a:t>
            </a:r>
            <a:r>
              <a:rPr lang="en-GB" sz="1800" b="0" i="1" dirty="0" smtClean="0"/>
              <a:t>stablish </a:t>
            </a:r>
            <a:r>
              <a:rPr lang="en-GB" sz="1800" b="0" i="1" dirty="0"/>
              <a:t>and maintain contacts within, and understand the processes for interaction with, radio regulatory and spectrum management </a:t>
            </a:r>
            <a:r>
              <a:rPr lang="en-GB" sz="1800" b="0" i="1" dirty="0" smtClean="0"/>
              <a:t>bodies; liaise </a:t>
            </a:r>
            <a:r>
              <a:rPr lang="en-GB" sz="1800" b="0" i="1" dirty="0"/>
              <a:t>on radio regulatory matters with such co-existence groups as may exist in the 802 </a:t>
            </a:r>
            <a:r>
              <a:rPr lang="en-GB" sz="1800" b="0" i="1" dirty="0" smtClean="0"/>
              <a:t>domain</a:t>
            </a:r>
            <a:r>
              <a:rPr lang="en-US" sz="1800" b="0" dirty="0" smtClean="0"/>
              <a:t>.</a:t>
            </a:r>
            <a:endParaRPr lang="en-US" sz="1800" b="0" dirty="0"/>
          </a:p>
          <a:p>
            <a:pPr marL="0" indent="0">
              <a:buNone/>
            </a:pPr>
            <a:r>
              <a:rPr lang="en-US" sz="1800" b="0" dirty="0" smtClean="0"/>
              <a:t>- </a:t>
            </a:r>
            <a:r>
              <a:rPr lang="en-US" sz="1800" dirty="0"/>
              <a:t>Membership of the subgroup</a:t>
            </a:r>
            <a:r>
              <a:rPr lang="en-US" sz="1800" dirty="0" smtClean="0"/>
              <a:t>: </a:t>
            </a:r>
            <a:r>
              <a:rPr lang="en-US" sz="1800" b="0" dirty="0"/>
              <a:t>(you don't have to list the members, the number and how it is determined is fine.)</a:t>
            </a:r>
          </a:p>
          <a:p>
            <a:r>
              <a:rPr lang="en-US" sz="1800" dirty="0"/>
              <a:t>- A statement of which of the complementary activities is appropriate</a:t>
            </a:r>
            <a:r>
              <a:rPr lang="en-US" sz="1800" dirty="0" smtClean="0"/>
              <a:t>: </a:t>
            </a:r>
            <a:r>
              <a:rPr lang="en-US" sz="1800" dirty="0"/>
              <a:t> </a:t>
            </a:r>
            <a:r>
              <a:rPr lang="en-US" sz="1200" b="0" dirty="0"/>
              <a:t>1) The subgroup is responsible for the definitive content of one or more documents and for responding to views and objections thereon. </a:t>
            </a:r>
          </a:p>
          <a:p>
            <a:r>
              <a:rPr lang="en-US" sz="1200" b="0" dirty="0"/>
              <a:t>Such subgroups shall maintain a membership roster and shall comply with the provisions for preparing standard(s).</a:t>
            </a:r>
          </a:p>
          <a:p>
            <a:r>
              <a:rPr lang="en-US" sz="1200" b="0" dirty="0"/>
              <a:t>     2) The subgroup is responsible for assisting the Sponsor (e.g., drafting all or a portion of a document, drafting responses to comments, drafting public statements on standards, or other purely advisory functions).</a:t>
            </a:r>
          </a:p>
          <a:p>
            <a:r>
              <a:rPr lang="en-US" sz="1200" b="0" dirty="0"/>
              <a:t>(I suspect all our "Other subgroups" are number 2).</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50349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May </a:t>
            </a:r>
            <a:r>
              <a:rPr lang="en-US" b="0" dirty="0" smtClean="0"/>
              <a:t>17</a:t>
            </a:r>
            <a:r>
              <a:rPr lang="en-US" b="0" baseline="30000" dirty="0" smtClean="0"/>
              <a:t>th</a:t>
            </a:r>
            <a:r>
              <a:rPr lang="en-US" b="0" dirty="0" smtClean="0"/>
              <a:t> in AM2 at the Waikoloa Interim.</a:t>
            </a:r>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6287</TotalTime>
  <Words>842</Words>
  <Application>Microsoft Office PowerPoint</Application>
  <PresentationFormat>On-screen Show (4:3)</PresentationFormat>
  <Paragraphs>95</Paragraphs>
  <Slides>9</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9" baseType="lpstr">
      <vt:lpstr>Arial Unicode MS</vt:lpstr>
      <vt:lpstr>MS PGothic</vt:lpstr>
      <vt:lpstr>Arial</vt:lpstr>
      <vt:lpstr>Helvetica</vt:lpstr>
      <vt:lpstr>Monotype Sorts</vt:lpstr>
      <vt:lpstr>MS Gothic</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Agenda for Waikoloa</vt:lpstr>
      <vt:lpstr>Subgroup Review Document</vt:lpstr>
      <vt:lpstr>Subgroup Review Document</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62</cp:revision>
  <cp:lastPrinted>1601-01-01T00:00:00Z</cp:lastPrinted>
  <dcterms:created xsi:type="dcterms:W3CDTF">2016-03-03T14:54:45Z</dcterms:created>
  <dcterms:modified xsi:type="dcterms:W3CDTF">2016-05-12T15:15:10Z</dcterms:modified>
</cp:coreProperties>
</file>