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6" r:id="rId3"/>
    <p:sldId id="267" r:id="rId4"/>
    <p:sldId id="269" r:id="rId5"/>
    <p:sldId id="288" r:id="rId6"/>
    <p:sldId id="287" r:id="rId7"/>
    <p:sldId id="289" r:id="rId8"/>
    <p:sldId id="290" r:id="rId9"/>
    <p:sldId id="281" r:id="rId10"/>
    <p:sldId id="291" r:id="rId11"/>
    <p:sldId id="276"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92" d="100"/>
          <a:sy n="92" d="100"/>
        </p:scale>
        <p:origin x="137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78691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802.18-16/0024r0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6/18-16-0021-00-0000-ntia-request-for-comments-re-io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tia.doc.gov/federal-register-notice/2016/rfc-potential-roles-government-fostering-advancement-internet-of-thing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09"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Waikoloa</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Reports</a:t>
            </a:r>
          </a:p>
          <a:p>
            <a:pPr lvl="1">
              <a:buFont typeface="Arial" panose="020B0604020202020204" pitchFamily="34" charset="0"/>
              <a:buChar char="•"/>
            </a:pPr>
            <a:r>
              <a:rPr lang="en-US" altLang="en-US" sz="1800" dirty="0"/>
              <a:t>Regulatory updates</a:t>
            </a:r>
          </a:p>
          <a:p>
            <a:pPr lvl="1">
              <a:buFont typeface="Arial" panose="020B0604020202020204" pitchFamily="34" charset="0"/>
              <a:buChar char="•"/>
            </a:pPr>
            <a:r>
              <a:rPr lang="en-US" altLang="en-US" sz="1800" dirty="0"/>
              <a:t>Dynamic Spectrum Alliance Global Summit</a:t>
            </a:r>
          </a:p>
          <a:p>
            <a:pPr>
              <a:buFont typeface="Arial" panose="020B0604020202020204" pitchFamily="34" charset="0"/>
              <a:buChar char="•"/>
            </a:pPr>
            <a:r>
              <a:rPr lang="en-US" altLang="en-US" sz="2000" dirty="0"/>
              <a:t>Discussion items</a:t>
            </a:r>
            <a:endParaRPr lang="en-US" altLang="en-US" sz="1800" dirty="0"/>
          </a:p>
          <a:p>
            <a:pPr lvl="1">
              <a:buFont typeface="Arial" panose="020B0604020202020204" pitchFamily="34" charset="0"/>
              <a:buChar char="•"/>
            </a:pPr>
            <a:r>
              <a:rPr lang="en-US" sz="1800" dirty="0"/>
              <a:t>NTIA Request for Comments: </a:t>
            </a:r>
            <a:r>
              <a:rPr lang="en-US" sz="1800" dirty="0" err="1"/>
              <a:t>IoT</a:t>
            </a:r>
            <a:endParaRPr lang="en-US" sz="1800" dirty="0"/>
          </a:p>
          <a:p>
            <a:pPr lvl="1">
              <a:buFont typeface="Arial" panose="020B0604020202020204" pitchFamily="34" charset="0"/>
              <a:buChar char="•"/>
            </a:pPr>
            <a:r>
              <a:rPr lang="en-US" altLang="en-US" sz="1800" dirty="0"/>
              <a:t>Global spectrum for </a:t>
            </a:r>
            <a:r>
              <a:rPr lang="en-US" altLang="en-US" sz="1800" dirty="0" err="1"/>
              <a:t>IoT</a:t>
            </a:r>
            <a:endParaRPr lang="en-US" altLang="en-US" sz="1800" dirty="0"/>
          </a:p>
          <a:p>
            <a:pPr lvl="1">
              <a:buFont typeface="Arial" panose="020B0604020202020204" pitchFamily="34" charset="0"/>
              <a:buChar char="•"/>
            </a:pPr>
            <a:r>
              <a:rPr lang="en-US" altLang="en-US" sz="1800" dirty="0"/>
              <a:t>Regulatory efficacy</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TBD</a:t>
            </a:r>
          </a:p>
          <a:p>
            <a:pPr>
              <a:spcBef>
                <a:spcPct val="0"/>
              </a:spcBef>
              <a:buFont typeface="Arial" panose="020B0604020202020204" pitchFamily="34" charset="0"/>
              <a:buChar char="•"/>
            </a:pPr>
            <a:r>
              <a:rPr lang="en-US" altLang="en-US" sz="2000" dirty="0"/>
              <a:t>AOB and 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3835247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6913" y="333375"/>
            <a:ext cx="1223962" cy="276225"/>
          </a:xfrm>
          <a:prstGeom prst="rect">
            <a:avLst/>
          </a:prstGeom>
        </p:spPr>
        <p:txBody>
          <a:bodyPr/>
          <a:lstStyle/>
          <a:p>
            <a:pPr>
              <a:defRPr/>
            </a:pPr>
            <a:r>
              <a:rPr lang="en-US" smtClean="0"/>
              <a:t>May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dirty="0">
                <a:latin typeface="Times New Roman" charset="0"/>
              </a:rPr>
              <a:t>Assign a recording secretary</a:t>
            </a:r>
            <a:endParaRPr lang="en-US" sz="2000" dirty="0">
              <a:latin typeface="Times New Roman" charset="0"/>
            </a:endParaRPr>
          </a:p>
          <a:p>
            <a:pPr eaLnBrk="1" hangingPunct="1">
              <a:buFont typeface="Arial" panose="020B0604020202020204" pitchFamily="34" charset="0"/>
              <a:buChar char="•"/>
            </a:pPr>
            <a:r>
              <a:rPr lang="en-US" altLang="en-US" dirty="0"/>
              <a:t>Review and approve the </a:t>
            </a:r>
            <a:r>
              <a:rPr lang="en-US" altLang="en-US" dirty="0" smtClean="0"/>
              <a:t>agenda</a:t>
            </a:r>
          </a:p>
          <a:p>
            <a:pPr eaLnBrk="1" hangingPunct="1">
              <a:buFont typeface="Arial" panose="020B0604020202020204" pitchFamily="34" charset="0"/>
              <a:buChar char="•"/>
            </a:pPr>
            <a:r>
              <a:rPr lang="en-US" altLang="en-US" dirty="0" smtClean="0"/>
              <a:t>Discussion items</a:t>
            </a:r>
          </a:p>
          <a:p>
            <a:pPr lvl="1">
              <a:buFont typeface="Arial" panose="020B0604020202020204" pitchFamily="34" charset="0"/>
              <a:buChar char="•"/>
            </a:pPr>
            <a:r>
              <a:rPr lang="en-US" dirty="0" smtClean="0"/>
              <a:t>NTIA </a:t>
            </a:r>
            <a:r>
              <a:rPr lang="en-US" dirty="0"/>
              <a:t>Request for Comments: </a:t>
            </a:r>
            <a:r>
              <a:rPr lang="en-US" dirty="0" err="1" smtClean="0"/>
              <a:t>IoT</a:t>
            </a:r>
            <a:endParaRPr lang="en-US" dirty="0" smtClean="0"/>
          </a:p>
          <a:p>
            <a:pPr lvl="1">
              <a:buFont typeface="Arial" panose="020B0604020202020204" pitchFamily="34" charset="0"/>
              <a:buChar char="•"/>
            </a:pPr>
            <a:r>
              <a:rPr lang="en-US" dirty="0" smtClean="0"/>
              <a:t>FCC 16-55 Second R&amp;O in 3.5 GHz</a:t>
            </a:r>
            <a:endParaRPr lang="en-GB" dirty="0"/>
          </a:p>
          <a:p>
            <a:pPr lvl="1">
              <a:buFont typeface="Arial" panose="020B0604020202020204" pitchFamily="34" charset="0"/>
              <a:buChar char="•"/>
            </a:pPr>
            <a:r>
              <a:rPr lang="en-US" dirty="0" smtClean="0"/>
              <a:t>Improving regulatory </a:t>
            </a:r>
            <a:r>
              <a:rPr lang="en-US" dirty="0" smtClean="0"/>
              <a:t>efficacy</a:t>
            </a:r>
          </a:p>
          <a:p>
            <a:pPr lvl="1">
              <a:buFont typeface="Arial" panose="020B0604020202020204" pitchFamily="34" charset="0"/>
              <a:buChar char="•"/>
            </a:pPr>
            <a:r>
              <a:rPr lang="en-US" dirty="0" smtClean="0"/>
              <a:t>Waikoloa agenda</a:t>
            </a:r>
            <a:endParaRPr lang="en-US" dirty="0" smtClean="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May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a:t>
            </a:r>
            <a:r>
              <a:rPr lang="en-US" sz="1800" u="sng" kern="1600" spc="-100" dirty="0" smtClean="0">
                <a:hlinkClick r:id="rId5"/>
              </a:rPr>
              <a:t>www.ieee802.org/devdocs.shtml</a:t>
            </a:r>
            <a:r>
              <a:rPr lang="en-US" sz="1800" u="sng" kern="1600" spc="-100" dirty="0" smtClean="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May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3" y="333375"/>
            <a:ext cx="1223962" cy="276225"/>
          </a:xfrm>
          <a:prstGeom prst="rect">
            <a:avLst/>
          </a:prstGeom>
        </p:spPr>
        <p:txBody>
          <a:bodyPr/>
          <a:lstStyle/>
          <a:p>
            <a:pPr>
              <a:defRPr/>
            </a:pPr>
            <a:r>
              <a:rPr lang="en-US" smtClean="0"/>
              <a:t>May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879654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dirty="0" smtClean="0"/>
              <a:t>Discussion Items</a:t>
            </a:r>
          </a:p>
        </p:txBody>
      </p:sp>
      <p:sp>
        <p:nvSpPr>
          <p:cNvPr id="18435" name="Subtitle 7"/>
          <p:cNvSpPr>
            <a:spLocks noGrp="1"/>
          </p:cNvSpPr>
          <p:nvPr>
            <p:ph type="subTitle" idx="1"/>
          </p:nvPr>
        </p:nvSpPr>
        <p:spPr>
          <a:xfrm>
            <a:off x="1371600" y="3886200"/>
            <a:ext cx="6400800" cy="1981200"/>
          </a:xfrm>
        </p:spPr>
        <p:txBody>
          <a:bodyPr/>
          <a:lstStyle/>
          <a:p>
            <a:pPr lvl="1"/>
            <a:r>
              <a:rPr lang="en-US" sz="2400" b="1" dirty="0" smtClean="0"/>
              <a:t>NTIA </a:t>
            </a:r>
            <a:r>
              <a:rPr lang="en-US" sz="2400" b="1" dirty="0"/>
              <a:t>Request for Comments: </a:t>
            </a:r>
            <a:r>
              <a:rPr lang="en-US" sz="2400" b="1" dirty="0" err="1" smtClean="0"/>
              <a:t>IoT</a:t>
            </a:r>
            <a:endParaRPr lang="en-US" sz="2400" b="1" dirty="0" smtClean="0"/>
          </a:p>
          <a:p>
            <a:pPr lvl="1"/>
            <a:r>
              <a:rPr lang="en-US" altLang="en-US" sz="2400" b="1" dirty="0" smtClean="0"/>
              <a:t>FCC 16-55</a:t>
            </a:r>
            <a:endParaRPr lang="en-US" altLang="en-US" sz="2400" b="1" dirty="0" smtClean="0"/>
          </a:p>
          <a:p>
            <a:pPr lvl="1"/>
            <a:r>
              <a:rPr lang="en-US" altLang="en-US" sz="2400" b="1" dirty="0" smtClean="0"/>
              <a:t>Improving Regulatory Efficacy</a:t>
            </a:r>
          </a:p>
        </p:txBody>
      </p:sp>
      <p:sp>
        <p:nvSpPr>
          <p:cNvPr id="4" name="Date Placeholder 3"/>
          <p:cNvSpPr>
            <a:spLocks noGrp="1"/>
          </p:cNvSpPr>
          <p:nvPr>
            <p:ph type="dt" sz="quarter"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1" indent="0"/>
            <a:r>
              <a:rPr lang="en-US" dirty="0"/>
              <a:t>NTIA Request for Comments: </a:t>
            </a:r>
            <a:r>
              <a:rPr lang="en-US" dirty="0" err="1" smtClean="0"/>
              <a:t>IoT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Posted in the Federal Register on April 6</a:t>
            </a:r>
            <a:r>
              <a:rPr lang="en-US" baseline="30000" dirty="0" smtClean="0"/>
              <a:t>th</a:t>
            </a:r>
            <a:endParaRPr lang="en-US" dirty="0" smtClean="0"/>
          </a:p>
          <a:p>
            <a:pPr>
              <a:buFont typeface="Arial" panose="020B0604020202020204" pitchFamily="34" charset="0"/>
              <a:buChar char="•"/>
            </a:pPr>
            <a:r>
              <a:rPr lang="en-US" dirty="0" smtClean="0"/>
              <a:t>Deadline for responses: May 23</a:t>
            </a:r>
            <a:r>
              <a:rPr lang="en-US" baseline="30000" dirty="0" smtClean="0"/>
              <a:t>rd</a:t>
            </a:r>
            <a:r>
              <a:rPr lang="en-US" dirty="0" smtClean="0"/>
              <a:t> </a:t>
            </a:r>
          </a:p>
          <a:p>
            <a:pPr>
              <a:buFont typeface="Arial" panose="020B0604020202020204" pitchFamily="34" charset="0"/>
              <a:buChar char="•"/>
            </a:pPr>
            <a:r>
              <a:rPr lang="en-US" dirty="0">
                <a:hlinkClick r:id="rId2"/>
              </a:rPr>
              <a:t>https://</a:t>
            </a:r>
            <a:r>
              <a:rPr lang="en-US" dirty="0" smtClean="0">
                <a:hlinkClick r:id="rId2"/>
              </a:rPr>
              <a:t>mentor.ieee.org/802.18/dcn/16/18-16-0021-00-0000-ntia-request-for-comments-re-iot.pdf</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1996542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t>NTIA Request for Comments: </a:t>
            </a:r>
            <a:r>
              <a:rPr lang="en-US" dirty="0" err="1"/>
              <a:t>IoT</a:t>
            </a:r>
            <a:endParaRPr lang="en-US" sz="4000" dirty="0"/>
          </a:p>
        </p:txBody>
      </p:sp>
      <p:sp>
        <p:nvSpPr>
          <p:cNvPr id="3" name="Content Placeholder 2"/>
          <p:cNvSpPr>
            <a:spLocks noGrp="1"/>
          </p:cNvSpPr>
          <p:nvPr>
            <p:ph idx="1"/>
          </p:nvPr>
        </p:nvSpPr>
        <p:spPr>
          <a:xfrm>
            <a:off x="685800" y="1600199"/>
            <a:ext cx="7772400" cy="4875213"/>
          </a:xfrm>
        </p:spPr>
        <p:txBody>
          <a:bodyPr/>
          <a:lstStyle/>
          <a:p>
            <a:pPr marL="0" indent="0">
              <a:buNone/>
            </a:pPr>
            <a:r>
              <a:rPr lang="en-US" sz="1800" b="0" dirty="0" smtClean="0">
                <a:hlinkClick r:id="rId2"/>
              </a:rPr>
              <a:t>https://www.ntia.doc.gov/federal-register-notice/2016/rfc-potential-roles-government-fostering-advancement-internet-of-things</a:t>
            </a:r>
            <a:endParaRPr lang="en-US" sz="1800" b="0" dirty="0" smtClean="0"/>
          </a:p>
          <a:p>
            <a:pPr marL="0" indent="0">
              <a:buNone/>
            </a:pPr>
            <a:r>
              <a:rPr lang="en-US" sz="2000" dirty="0" smtClean="0"/>
              <a:t>Examples of spectrum related questions:</a:t>
            </a:r>
          </a:p>
          <a:p>
            <a:pPr marL="400050" lvl="1" indent="0">
              <a:buNone/>
            </a:pPr>
            <a:r>
              <a:rPr lang="en-US" sz="1800" dirty="0" smtClean="0"/>
              <a:t>What </a:t>
            </a:r>
            <a:r>
              <a:rPr lang="en-US" sz="1800" dirty="0"/>
              <a:t>technological issues may hinder the development of </a:t>
            </a:r>
            <a:r>
              <a:rPr lang="en-US" sz="1800" dirty="0" err="1"/>
              <a:t>IoT</a:t>
            </a:r>
            <a:r>
              <a:rPr lang="en-US" sz="1800" dirty="0"/>
              <a:t>, if any? </a:t>
            </a:r>
            <a:endParaRPr lang="en-US" sz="1800" dirty="0" smtClean="0"/>
          </a:p>
          <a:p>
            <a:pPr marL="800100" lvl="2" indent="0">
              <a:buNone/>
            </a:pPr>
            <a:r>
              <a:rPr lang="en-US" sz="2000" b="0" dirty="0" smtClean="0"/>
              <a:t>a</a:t>
            </a:r>
            <a:r>
              <a:rPr lang="en-US" sz="2000" b="0" dirty="0"/>
              <a:t>. Examples of possible technical issues could include: </a:t>
            </a:r>
            <a:endParaRPr lang="en-US" sz="2000" b="0" dirty="0" smtClean="0"/>
          </a:p>
          <a:p>
            <a:pPr marL="1200150" lvl="3" indent="0">
              <a:buNone/>
            </a:pPr>
            <a:r>
              <a:rPr lang="en-US" sz="1800" b="0" dirty="0" err="1" smtClean="0"/>
              <a:t>i</a:t>
            </a:r>
            <a:r>
              <a:rPr lang="en-US" sz="1800" b="0" dirty="0"/>
              <a:t>. Interoperability </a:t>
            </a:r>
          </a:p>
          <a:p>
            <a:pPr marL="1200150" lvl="3" indent="0">
              <a:buNone/>
            </a:pPr>
            <a:r>
              <a:rPr lang="en-US" sz="1800" b="0" dirty="0"/>
              <a:t>ii. Insufficient/contradictory/proprietary standards/platforms </a:t>
            </a:r>
          </a:p>
          <a:p>
            <a:pPr marL="1200150" lvl="3" indent="0">
              <a:buNone/>
            </a:pPr>
            <a:r>
              <a:rPr lang="en-US" sz="1800" b="0" dirty="0"/>
              <a:t>iii. Spectrum availability and potential congestion/interference </a:t>
            </a:r>
          </a:p>
          <a:p>
            <a:pPr marL="1200150" lvl="3" indent="0">
              <a:buNone/>
            </a:pPr>
            <a:r>
              <a:rPr lang="en-US" sz="1800" b="0" dirty="0"/>
              <a:t>iv. Availability of network infrastructure </a:t>
            </a:r>
          </a:p>
          <a:p>
            <a:pPr marL="1200150" lvl="3" indent="0">
              <a:buNone/>
            </a:pPr>
            <a:r>
              <a:rPr lang="en-US" sz="1800" b="0" dirty="0"/>
              <a:t>v. Other </a:t>
            </a:r>
            <a:endParaRPr lang="en-US" sz="1800" dirty="0" smtClean="0"/>
          </a:p>
          <a:p>
            <a:pPr marL="857250" lvl="2" indent="0">
              <a:buNone/>
            </a:pPr>
            <a:r>
              <a:rPr lang="en-US" sz="2000" dirty="0" smtClean="0"/>
              <a:t>b. What </a:t>
            </a:r>
            <a:r>
              <a:rPr lang="en-US" sz="2000" dirty="0"/>
              <a:t>can the government do, if anything, to help mitigate these technical </a:t>
            </a:r>
            <a:r>
              <a:rPr lang="en-US" sz="2000" dirty="0" smtClean="0"/>
              <a:t>issues?</a:t>
            </a:r>
            <a:endParaRPr lang="en-US" sz="2000" dirty="0"/>
          </a:p>
          <a:p>
            <a:pPr marL="514350" lvl="1" indent="0">
              <a:buNone/>
            </a:pPr>
            <a:r>
              <a:rPr lang="en-US" sz="1800" dirty="0" smtClean="0"/>
              <a:t>What </a:t>
            </a:r>
            <a:r>
              <a:rPr lang="en-US" sz="1800" dirty="0"/>
              <a:t>factors should the Department of Commerce and, more generally, the federal government consider when prioritizing their technical activities with regard to </a:t>
            </a:r>
            <a:r>
              <a:rPr lang="en-US" sz="1800" dirty="0" err="1"/>
              <a:t>IoT</a:t>
            </a:r>
            <a:r>
              <a:rPr lang="en-US" sz="1800" dirty="0"/>
              <a:t> and its applications, and </a:t>
            </a:r>
            <a:r>
              <a:rPr lang="en-US" sz="1800" dirty="0" smtClean="0"/>
              <a:t>why?</a:t>
            </a:r>
            <a:endParaRPr lang="en-US" b="0" dirty="0"/>
          </a:p>
          <a:p>
            <a:endParaRPr lang="en-US" b="0" dirty="0"/>
          </a:p>
          <a:p>
            <a:endParaRPr lang="en-US" dirty="0"/>
          </a:p>
        </p:txBody>
      </p:sp>
      <p:sp>
        <p:nvSpPr>
          <p:cNvPr id="4" name="Date Placeholder 3"/>
          <p:cNvSpPr>
            <a:spLocks noGrp="1"/>
          </p:cNvSpPr>
          <p:nvPr>
            <p:ph type="dt" sz="half" idx="4294967295"/>
          </p:nvPr>
        </p:nvSpPr>
        <p:spPr>
          <a:xfrm>
            <a:off x="696913" y="333375"/>
            <a:ext cx="1339850" cy="276225"/>
          </a:xfrm>
          <a:prstGeom prst="rect">
            <a:avLst/>
          </a:prstGeom>
        </p:spPr>
        <p:txBody>
          <a:bodyPr/>
          <a:lstStyle/>
          <a:p>
            <a:pPr>
              <a:defRPr/>
            </a:pPr>
            <a:r>
              <a:rPr lang="en-US" smtClean="0"/>
              <a:t>May 2016</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E63F970D-EC9A-4B7F-95A1-79E54AF2B9FD}" type="slidenum">
              <a:rPr lang="en-US" altLang="en-US" smtClean="0"/>
              <a:pPr>
                <a:defRPr/>
              </a:pPr>
              <a:t>7</a:t>
            </a:fld>
            <a:endParaRPr lang="en-US" altLang="en-US"/>
          </a:p>
        </p:txBody>
      </p:sp>
    </p:spTree>
    <p:extLst>
      <p:ext uri="{BB962C8B-B14F-4D97-AF65-F5344CB8AC3E}">
        <p14:creationId xmlns:p14="http://schemas.microsoft.com/office/powerpoint/2010/main" val="2431410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FCC 16-55 </a:t>
            </a:r>
            <a:r>
              <a:rPr lang="en-US" dirty="0" smtClean="0"/>
              <a:t>(Press Release)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Second R&amp;O in GN Docket 12-354 </a:t>
            </a:r>
          </a:p>
          <a:p>
            <a:pPr marL="800100" lvl="1" indent="-342900">
              <a:buFont typeface="Arial" panose="020B0604020202020204" pitchFamily="34" charset="0"/>
              <a:buChar char="•"/>
            </a:pPr>
            <a:r>
              <a:rPr lang="en-US" b="0" dirty="0" smtClean="0"/>
              <a:t>Finalizes the framework </a:t>
            </a:r>
            <a:r>
              <a:rPr lang="en-US" b="0" dirty="0"/>
              <a:t>for the Citizens Broadband Radio </a:t>
            </a:r>
            <a:r>
              <a:rPr lang="en-US" b="0" dirty="0" smtClean="0"/>
              <a:t>Service</a:t>
            </a:r>
          </a:p>
          <a:p>
            <a:pPr marL="800100" lvl="1" indent="-342900">
              <a:buFont typeface="Arial" panose="020B0604020202020204" pitchFamily="34" charset="0"/>
              <a:buChar char="•"/>
            </a:pPr>
            <a:r>
              <a:rPr lang="en-US" dirty="0" smtClean="0"/>
              <a:t>Also resolves the three outstanding issues raised in the Second FNPRM</a:t>
            </a:r>
          </a:p>
          <a:p>
            <a:pPr marL="1200150" lvl="2" indent="-285750">
              <a:buFont typeface="Arial" panose="020B0604020202020204" pitchFamily="34" charset="0"/>
              <a:buChar char="•"/>
            </a:pPr>
            <a:r>
              <a:rPr lang="en-US" dirty="0" smtClean="0"/>
              <a:t>Employs an engineering-based approach for determining when a Priority Access License area is in use</a:t>
            </a:r>
          </a:p>
          <a:p>
            <a:pPr marL="1200150" lvl="2" indent="-285750">
              <a:buFont typeface="Arial" panose="020B0604020202020204" pitchFamily="34" charset="0"/>
              <a:buChar char="•"/>
            </a:pPr>
            <a:r>
              <a:rPr lang="en-US" dirty="0" smtClean="0"/>
              <a:t>Adopts a robust and flexible secondary market regime for Priority Access Licenses</a:t>
            </a:r>
          </a:p>
          <a:p>
            <a:pPr marL="1200150" lvl="2" indent="-285750">
              <a:buFont typeface="Arial" panose="020B0604020202020204" pitchFamily="34" charset="0"/>
              <a:buChar char="•"/>
            </a:pPr>
            <a:r>
              <a:rPr lang="en-US" dirty="0" smtClean="0"/>
              <a:t>Balances the expanded access for wireless broadband operators with the need to protect fixed satellite service operations, and adopts protections that will be tailored to the characteristics of each grandfathered earth station</a:t>
            </a:r>
            <a:endParaRPr lang="en-US" dirty="0"/>
          </a:p>
        </p:txBody>
      </p:sp>
      <p:sp>
        <p:nvSpPr>
          <p:cNvPr id="4" name="Date Placeholder 3"/>
          <p:cNvSpPr>
            <a:spLocks noGrp="1"/>
          </p:cNvSpPr>
          <p:nvPr>
            <p:ph type="dt" sz="half" idx="4294967295"/>
          </p:nvPr>
        </p:nvSpPr>
        <p:spPr>
          <a:xfrm>
            <a:off x="696913" y="333375"/>
            <a:ext cx="1339850" cy="276225"/>
          </a:xfrm>
          <a:prstGeom prst="rect">
            <a:avLst/>
          </a:prstGeom>
        </p:spPr>
        <p:txBody>
          <a:bodyPr/>
          <a:lstStyle/>
          <a:p>
            <a:pPr>
              <a:defRPr/>
            </a:pPr>
            <a:r>
              <a:rPr lang="en-US" smtClean="0"/>
              <a:t>May 2016</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E63F970D-EC9A-4B7F-95A1-79E54AF2B9FD}" type="slidenum">
              <a:rPr lang="en-US" altLang="en-US" smtClean="0"/>
              <a:pPr>
                <a:defRPr/>
              </a:pPr>
              <a:t>8</a:t>
            </a:fld>
            <a:endParaRPr lang="en-US" altLang="en-US"/>
          </a:p>
        </p:txBody>
      </p:sp>
    </p:spTree>
    <p:extLst>
      <p:ext uri="{BB962C8B-B14F-4D97-AF65-F5344CB8AC3E}">
        <p14:creationId xmlns:p14="http://schemas.microsoft.com/office/powerpoint/2010/main" val="449496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Improve our Regulatory Efficacy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Collaboration with other IEEE groups</a:t>
            </a:r>
            <a:endParaRPr lang="en-US" sz="1400" dirty="0" smtClean="0"/>
          </a:p>
          <a:p>
            <a:pPr lvl="1">
              <a:buFont typeface="Arial" panose="020B0604020202020204" pitchFamily="34" charset="0"/>
              <a:buChar char="•"/>
            </a:pPr>
            <a:r>
              <a:rPr lang="en-US" sz="1400" dirty="0" smtClean="0"/>
              <a:t>…</a:t>
            </a:r>
          </a:p>
          <a:p>
            <a:pPr>
              <a:buFont typeface="Arial" panose="020B0604020202020204" pitchFamily="34" charset="0"/>
              <a:buChar char="•"/>
            </a:pPr>
            <a:r>
              <a:rPr lang="en-US" sz="1800" dirty="0" smtClean="0"/>
              <a:t>Collaboration with WLAN industry groups</a:t>
            </a:r>
          </a:p>
          <a:p>
            <a:pPr lvl="1">
              <a:buFont typeface="Arial" panose="020B0604020202020204" pitchFamily="34" charset="0"/>
              <a:buChar char="•"/>
            </a:pPr>
            <a:r>
              <a:rPr lang="en-US" sz="1600" dirty="0" smtClean="0"/>
              <a:t>Wi-Fi Alliance</a:t>
            </a:r>
          </a:p>
          <a:p>
            <a:pPr lvl="1">
              <a:buFont typeface="Arial" panose="020B0604020202020204" pitchFamily="34" charset="0"/>
              <a:buChar char="•"/>
            </a:pPr>
            <a:r>
              <a:rPr lang="en-US" sz="1600" dirty="0" smtClean="0"/>
              <a:t>Dynamic Spectrum Alliance</a:t>
            </a:r>
          </a:p>
          <a:p>
            <a:pPr lvl="1">
              <a:buFont typeface="Arial" panose="020B0604020202020204" pitchFamily="34" charset="0"/>
              <a:buChar char="•"/>
            </a:pPr>
            <a:r>
              <a:rPr lang="en-US" sz="1600" dirty="0" smtClean="0"/>
              <a:t>White Spaces Alliance</a:t>
            </a:r>
          </a:p>
          <a:p>
            <a:pPr lvl="1">
              <a:buFont typeface="Arial" panose="020B0604020202020204" pitchFamily="34" charset="0"/>
              <a:buChar char="•"/>
            </a:pPr>
            <a:r>
              <a:rPr lang="en-US" sz="1600" dirty="0" smtClean="0"/>
              <a:t>Some new regulatory-focused alliance</a:t>
            </a:r>
            <a:endParaRPr lang="en-US" sz="1600" dirty="0" smtClean="0"/>
          </a:p>
          <a:p>
            <a:pPr>
              <a:buFont typeface="Arial" panose="020B0604020202020204" pitchFamily="34" charset="0"/>
              <a:buChar char="•"/>
            </a:pPr>
            <a:r>
              <a:rPr lang="en-US" sz="1800" dirty="0" smtClean="0"/>
              <a:t>Drive </a:t>
            </a:r>
            <a:r>
              <a:rPr lang="en-US" sz="1800" dirty="0"/>
              <a:t>regulatory rejection of the IMT-2020 spectrum grab</a:t>
            </a:r>
          </a:p>
          <a:p>
            <a:pPr lvl="1">
              <a:buFont typeface="Arial" panose="020B0604020202020204" pitchFamily="34" charset="0"/>
              <a:buChar char="•"/>
            </a:pPr>
            <a:r>
              <a:rPr lang="en-US" sz="1600" dirty="0"/>
              <a:t>Minimize the Wi-Fi spectrum lockout that IMT-2020 can be</a:t>
            </a:r>
          </a:p>
          <a:p>
            <a:pPr lvl="1">
              <a:buFont typeface="Arial" panose="020B0604020202020204" pitchFamily="34" charset="0"/>
              <a:buChar char="•"/>
            </a:pPr>
            <a:r>
              <a:rPr lang="en-US" sz="1600" dirty="0"/>
              <a:t>We must show regulators that this is important for their </a:t>
            </a:r>
            <a:r>
              <a:rPr lang="en-US" sz="1600" dirty="0" smtClean="0"/>
              <a:t>populations</a:t>
            </a:r>
          </a:p>
          <a:p>
            <a:pPr lvl="1">
              <a:buFont typeface="Arial" panose="020B0604020202020204" pitchFamily="34" charset="0"/>
              <a:buChar char="•"/>
            </a:pPr>
            <a:r>
              <a:rPr lang="en-US" sz="1600" dirty="0" smtClean="0"/>
              <a:t>…</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12711022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4628</TotalTime>
  <Words>711</Words>
  <Application>Microsoft Office PowerPoint</Application>
  <PresentationFormat>On-screen Show (4:3)</PresentationFormat>
  <Paragraphs>123</Paragraphs>
  <Slides>11</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MS Gothic</vt:lpstr>
      <vt:lpstr>MS PGothic</vt:lpstr>
      <vt:lpstr>Arial</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Discussion Items</vt:lpstr>
      <vt:lpstr>NTIA Request for Comments: IoT</vt:lpstr>
      <vt:lpstr>NTIA Request for Comments: IoT</vt:lpstr>
      <vt:lpstr>FCC 16-55 (Press Release)</vt:lpstr>
      <vt:lpstr>Ways to Improve our Regulatory Efficacy</vt:lpstr>
      <vt:lpstr>Agenda for Waikoloa</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44</cp:revision>
  <cp:lastPrinted>1601-01-01T00:00:00Z</cp:lastPrinted>
  <dcterms:created xsi:type="dcterms:W3CDTF">2016-03-03T14:54:45Z</dcterms:created>
  <dcterms:modified xsi:type="dcterms:W3CDTF">2016-05-02T21:05:06Z</dcterms:modified>
</cp:coreProperties>
</file>