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67" r:id="rId4"/>
    <p:sldId id="269" r:id="rId5"/>
    <p:sldId id="271" r:id="rId6"/>
    <p:sldId id="280" r:id="rId7"/>
    <p:sldId id="285" r:id="rId8"/>
    <p:sldId id="286" r:id="rId9"/>
    <p:sldId id="272" r:id="rId10"/>
    <p:sldId id="281" r:id="rId11"/>
    <p:sldId id="276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802.18-16/0020r0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ocbox.etsi.org/BRAN/BRAN/70-Draft/0060016/BRAN-0060016v006.doc" TargetMode="External"/><Relationship Id="rId2" Type="http://schemas.openxmlformats.org/officeDocument/2006/relationships/hyperlink" Target="http://docbox.etsi.org/BRAN/BRAN/70-Draft/00230006/BRAN-0060015v00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1/private/index.shtml" TargetMode="External"/><Relationship Id="rId5" Type="http://schemas.openxmlformats.org/officeDocument/2006/relationships/hyperlink" Target="http://docbox.etsi.org/BRAN/BRAN/70-Draft/0060018/BRAN-0060018v004.doc" TargetMode="External"/><Relationship Id="rId4" Type="http://schemas.openxmlformats.org/officeDocument/2006/relationships/hyperlink" Target="http://docbox.etsi.org/BRAN/BRAN/70-Draft/00230008/BRAN-0060017v002.doc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April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2016-04-14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Improve our Regulatory Efficacy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Collaboration with other IEEE groups</a:t>
            </a: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Collaboration with WLAN industry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Wi-Fi Alliance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Dynamic Spectrum Alliance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White Spaces Alliance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Drive </a:t>
            </a:r>
            <a:r>
              <a:rPr lang="en-US" sz="1800" dirty="0"/>
              <a:t>regulatory rejection of the IMT-2020 spectrum grab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Minimize the Wi-Fi spectrum lockout that IMT-2020 can 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must show regulators that this is important for their </a:t>
            </a:r>
            <a:r>
              <a:rPr lang="en-US" sz="1600" dirty="0" smtClean="0"/>
              <a:t>populations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…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102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Review and approve the </a:t>
            </a:r>
            <a:r>
              <a:rPr lang="en-US" altLang="en-US" dirty="0" smtClean="0"/>
              <a:t>agenda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ETSI BRAN#87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Improving </a:t>
            </a:r>
            <a:r>
              <a:rPr lang="en-US" smtClean="0"/>
              <a:t>regulatory efficacy</a:t>
            </a:r>
            <a:endParaRPr lang="en-GB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</a:t>
            </a:r>
            <a:r>
              <a:rPr lang="en-US" sz="1800" u="sng" kern="1600" spc="-100" dirty="0" smtClean="0">
                <a:hlinkClick r:id="rId5"/>
              </a:rPr>
              <a:t>www.ieee802.org/devdocs.shtml</a:t>
            </a:r>
            <a:r>
              <a:rPr lang="en-US" sz="1800" u="sng" kern="1600" spc="-100" dirty="0" smtClean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E (Cisco) will act as recording secretary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pPr lvl="1"/>
            <a:r>
              <a:rPr lang="en-US" altLang="en-US" sz="2400" b="1" dirty="0" smtClean="0"/>
              <a:t>ETSI BRAN#87 Update</a:t>
            </a:r>
            <a:endParaRPr lang="en-US" altLang="en-US" sz="2400" b="1" dirty="0" smtClean="0"/>
          </a:p>
          <a:p>
            <a:pPr lvl="1"/>
            <a:r>
              <a:rPr lang="en-US" altLang="en-US" sz="2400" b="1" dirty="0" smtClean="0"/>
              <a:t>Improving Regulatory </a:t>
            </a:r>
            <a:r>
              <a:rPr lang="en-US" altLang="en-US" sz="2400" b="1" dirty="0" smtClean="0"/>
              <a:t>Efficacy</a:t>
            </a:r>
            <a:endParaRPr lang="en-US" altLang="en-US" sz="24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9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en-US" dirty="0"/>
              <a:t>ETSI BRAN#87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buFont typeface="Arial" panose="020B0604020202020204" pitchFamily="34" charset="0"/>
              <a:buChar char="•"/>
            </a:pPr>
            <a:r>
              <a:rPr lang="en-US" sz="2000" dirty="0"/>
              <a:t>Work focused on Section </a:t>
            </a:r>
            <a:r>
              <a:rPr lang="en-GB" sz="2000" b="1" dirty="0"/>
              <a:t>4.2.7.3.2.6 Initiating Device Channel Access Mechanism, </a:t>
            </a:r>
            <a:r>
              <a:rPr lang="en-GB" sz="2000" dirty="0"/>
              <a:t>particularly on the maximum Channel Occupancy Time (COT)</a:t>
            </a:r>
          </a:p>
          <a:p>
            <a:pPr marL="800100" lvl="1" hangingPunct="0">
              <a:buFont typeface="Arial" panose="020B0604020202020204" pitchFamily="34" charset="0"/>
              <a:buChar char="•"/>
            </a:pPr>
            <a:r>
              <a:rPr lang="en-US" sz="1800" dirty="0"/>
              <a:t>A proposal with a fixed set of parameters covering the 10 </a:t>
            </a:r>
            <a:r>
              <a:rPr lang="en-US" sz="1800" dirty="0" err="1"/>
              <a:t>ms</a:t>
            </a:r>
            <a:r>
              <a:rPr lang="en-US" sz="1800" dirty="0"/>
              <a:t> COT case as an extension of the 6 </a:t>
            </a:r>
            <a:r>
              <a:rPr lang="en-US" sz="1800" dirty="0" err="1"/>
              <a:t>ms</a:t>
            </a:r>
            <a:r>
              <a:rPr lang="en-US" sz="1800" dirty="0"/>
              <a:t> COT case</a:t>
            </a:r>
          </a:p>
          <a:p>
            <a:pPr marL="800100" lvl="1" hangingPunct="0">
              <a:buFont typeface="Arial" panose="020B0604020202020204" pitchFamily="34" charset="0"/>
              <a:buChar char="•"/>
            </a:pPr>
            <a:r>
              <a:rPr lang="en-US" sz="1800" dirty="0"/>
              <a:t>A proposal with multiple sets of parameters covering different maximum COT values( e.g. 8 </a:t>
            </a:r>
            <a:r>
              <a:rPr lang="en-US" sz="1800" dirty="0" err="1"/>
              <a:t>ms</a:t>
            </a:r>
            <a:r>
              <a:rPr lang="en-US" sz="1800" dirty="0"/>
              <a:t>, 10 </a:t>
            </a:r>
            <a:r>
              <a:rPr lang="en-US" sz="1800" dirty="0" err="1"/>
              <a:t>ms</a:t>
            </a:r>
            <a:r>
              <a:rPr lang="en-US" sz="1800" dirty="0"/>
              <a:t>)</a:t>
            </a:r>
          </a:p>
          <a:p>
            <a:pPr marL="800100" lvl="1" hangingPunct="0">
              <a:buFont typeface="Arial" panose="020B0604020202020204" pitchFamily="34" charset="0"/>
              <a:buChar char="•"/>
            </a:pPr>
            <a:r>
              <a:rPr lang="en-US" sz="1800" dirty="0"/>
              <a:t>A flexible approach where a COT of up to 10 </a:t>
            </a:r>
            <a:r>
              <a:rPr lang="en-US" sz="1800" dirty="0" err="1"/>
              <a:t>ms</a:t>
            </a:r>
            <a:r>
              <a:rPr lang="en-US" sz="1800" dirty="0"/>
              <a:t> is allowed and whereby the actual parameters are defined by a formula based on the actual COT used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en-US" sz="2000" dirty="0"/>
              <a:t>The group reviewed and completed the </a:t>
            </a:r>
            <a:r>
              <a:rPr lang="en-US" sz="2000" dirty="0" err="1"/>
              <a:t>adaptivity</a:t>
            </a:r>
            <a:r>
              <a:rPr lang="en-US" sz="2000" dirty="0"/>
              <a:t> clause; several amendments were made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352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ETSI BRAN#87 </a:t>
            </a:r>
            <a:r>
              <a:rPr lang="en-US" altLang="en-US" dirty="0" smtClean="0"/>
              <a:t>Update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buFont typeface="Arial" panose="020B0604020202020204" pitchFamily="34" charset="0"/>
              <a:buChar char="•"/>
            </a:pPr>
            <a:r>
              <a:rPr lang="en-US" sz="2000" dirty="0"/>
              <a:t>A document was presented with a proposal for channel </a:t>
            </a:r>
            <a:r>
              <a:rPr lang="en-US" sz="2000" dirty="0" err="1"/>
              <a:t>adaptivity</a:t>
            </a:r>
            <a:r>
              <a:rPr lang="en-US" sz="2000" dirty="0"/>
              <a:t> and blocking tests (Section 5)</a:t>
            </a:r>
          </a:p>
          <a:p>
            <a:pPr marL="800100" lvl="1" hangingPunct="0">
              <a:buFont typeface="Arial" panose="020B0604020202020204" pitchFamily="34" charset="0"/>
              <a:buChar char="•"/>
            </a:pPr>
            <a:r>
              <a:rPr lang="en-US" sz="1800" dirty="0"/>
              <a:t>The German regulator stated that it should be capable to verify every essential parameter defined in clause 4; if that cannot be done, than those parameters should not be in clause 4</a:t>
            </a:r>
          </a:p>
          <a:p>
            <a:pPr marL="800100" lvl="1" hangingPunct="0">
              <a:buFont typeface="Arial" panose="020B0604020202020204" pitchFamily="34" charset="0"/>
              <a:buChar char="•"/>
            </a:pPr>
            <a:r>
              <a:rPr lang="en-US" sz="1800" dirty="0"/>
              <a:t>The UK regulator said he believed that with the max COT at 10mS, certain DFS tests would fail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en-US" sz="2000" dirty="0"/>
              <a:t>The group worked on two of the three Technical Reports, to be completed in June</a:t>
            </a:r>
          </a:p>
          <a:p>
            <a:pPr marL="800100" lvl="1" hangingPunct="0">
              <a:buFont typeface="Arial" panose="020B0604020202020204" pitchFamily="34" charset="0"/>
              <a:buChar char="•"/>
            </a:pPr>
            <a:r>
              <a:rPr lang="en-US" sz="1800" dirty="0"/>
              <a:t>TR 103 317 - </a:t>
            </a:r>
            <a:r>
              <a:rPr lang="en-GB" sz="1800" dirty="0"/>
              <a:t>TR on RLAN sharing with EESS</a:t>
            </a:r>
            <a:endParaRPr lang="en-US" sz="1800" dirty="0"/>
          </a:p>
          <a:p>
            <a:pPr marL="800100" lvl="1" hangingPunct="0">
              <a:buFont typeface="Arial" panose="020B0604020202020204" pitchFamily="34" charset="0"/>
              <a:buChar char="•"/>
            </a:pPr>
            <a:r>
              <a:rPr lang="en-US" sz="1800" dirty="0"/>
              <a:t>TR 103 319 - </a:t>
            </a:r>
            <a:r>
              <a:rPr lang="en-GB" sz="1800" dirty="0"/>
              <a:t>TR on RLAN sharing with transport systems 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000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BRAN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REN/BRAN-0060015 (EN 301 893</a:t>
            </a:r>
            <a:r>
              <a:rPr lang="en-US" sz="2000" dirty="0" smtClean="0"/>
              <a:t>) v0.0.7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docbox.etsi.org/BRAN/BRAN/70-Draft/00230006/BRAN-0060015v007.docx</a:t>
            </a:r>
            <a:r>
              <a:rPr lang="en-US" sz="16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DTR/BRAN-0060016 (TR 103 317</a:t>
            </a:r>
            <a:r>
              <a:rPr lang="en-US" sz="2000" dirty="0" smtClean="0"/>
              <a:t>) v0.0.6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docbox.etsi.org/BRAN/BRAN/70-Draft/0060016/BRAN-0060016v006.doc</a:t>
            </a:r>
            <a:r>
              <a:rPr lang="en-US" sz="16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DTR/BRAN-0060017 (TR 103 318</a:t>
            </a:r>
            <a:r>
              <a:rPr lang="en-US" sz="2000" dirty="0" smtClean="0"/>
              <a:t>) v0.0.2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docbox.etsi.org/BRAN/BRAN/70-Draft/00230008/BRAN-0060017v002.doc</a:t>
            </a:r>
            <a:r>
              <a:rPr lang="en-US" sz="16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DTR/BRAN-0060018 (TR 103 319</a:t>
            </a:r>
            <a:r>
              <a:rPr lang="en-US" sz="2000" dirty="0" smtClean="0"/>
              <a:t>) v0.0.4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docbox.etsi.org/BRAN/BRAN/70-Draft/0060018/BRAN-0060018v004.doc</a:t>
            </a:r>
            <a:r>
              <a:rPr lang="en-US" sz="16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Relevant ETSI </a:t>
            </a:r>
            <a:r>
              <a:rPr lang="en-US" sz="2000" dirty="0"/>
              <a:t>documents available at: 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hlinkClick r:id="rId6"/>
              </a:rPr>
              <a:t>http</a:t>
            </a:r>
            <a:r>
              <a:rPr lang="en-US" sz="1600" dirty="0">
                <a:hlinkClick r:id="rId6"/>
              </a:rPr>
              <a:t>://</a:t>
            </a:r>
            <a:r>
              <a:rPr lang="en-US" sz="1600" dirty="0" smtClean="0">
                <a:hlinkClick r:id="rId6"/>
              </a:rPr>
              <a:t>www.ieee802.org/11/private/index.shtml</a:t>
            </a:r>
            <a:r>
              <a:rPr lang="en-US" sz="16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Bottom of the members area page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IEEE 802.11 Member Area access needed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441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en-US" dirty="0"/>
              <a:t>Regulatory </a:t>
            </a:r>
            <a:r>
              <a:rPr lang="en-US" altLang="en-US" dirty="0" smtClean="0"/>
              <a:t>Landscape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Challenges to 802 wireless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Globalstar in the 2.4 GHz band could reduce 2.4 GHz band utility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 smtClean="0"/>
              <a:t>LTEu</a:t>
            </a:r>
            <a:r>
              <a:rPr lang="en-US" sz="1600" dirty="0" smtClean="0"/>
              <a:t> shrinking available spectrum (FCC will not protect Wi-Fi; LTE support much more active than Wi-Fi)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WRC-15 outcomes (re-studying 5 GHz band/DFS; potential good and bad)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Satellite industry pressing for less 5 GHz Wi-Fi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What must be understood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u="sng" dirty="0" smtClean="0"/>
              <a:t>Increased</a:t>
            </a:r>
            <a:r>
              <a:rPr lang="en-US" sz="1600" dirty="0" smtClean="0"/>
              <a:t> focus on the issues, strong defense for the value IEEE 802.11 brings the masses is the only way we will preserve a future for our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Significant participation in ITU-R groups addressing 5 GHz band changes is the most critical as we begin to address the WRC-15 requirements for WRC-19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Scorecard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</a:t>
            </a:r>
            <a:r>
              <a:rPr lang="en-US" sz="1600" dirty="0"/>
              <a:t>Wi-Fi industry is not as well organized as the LTE industry in dealings </a:t>
            </a:r>
            <a:r>
              <a:rPr lang="en-US" sz="1600" dirty="0" smtClean="0"/>
              <a:t>with regulators and stands to lose the market position our standards have enabled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774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2277</TotalTime>
  <Words>884</Words>
  <Application>Microsoft Office PowerPoint</Application>
  <PresentationFormat>On-screen Show (4:3)</PresentationFormat>
  <Paragraphs>126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 Unicode MS</vt:lpstr>
      <vt:lpstr>MS Gothic</vt:lpstr>
      <vt:lpstr>MS PGothic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Teleconference Plan and Agenda</vt:lpstr>
      <vt:lpstr>Agenda</vt:lpstr>
      <vt:lpstr>Administrative Items</vt:lpstr>
      <vt:lpstr>Other Guidelines for IEEE WG Meetings</vt:lpstr>
      <vt:lpstr>Discussion Items</vt:lpstr>
      <vt:lpstr>ETSI BRAN#87 Update</vt:lpstr>
      <vt:lpstr>ETSI BRAN#87 Update [2]</vt:lpstr>
      <vt:lpstr>ETSI BRAN Documents</vt:lpstr>
      <vt:lpstr>Regulatory Landscape </vt:lpstr>
      <vt:lpstr>Ways to Improve our Regulatory Efficacy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31</cp:revision>
  <cp:lastPrinted>1601-01-01T00:00:00Z</cp:lastPrinted>
  <dcterms:created xsi:type="dcterms:W3CDTF">2016-03-03T14:54:45Z</dcterms:created>
  <dcterms:modified xsi:type="dcterms:W3CDTF">2016-04-13T12:05:21Z</dcterms:modified>
</cp:coreProperties>
</file>