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6" r:id="rId2"/>
    <p:sldId id="268" r:id="rId3"/>
    <p:sldId id="269" r:id="rId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708" autoAdjust="0"/>
  </p:normalViewPr>
  <p:slideViewPr>
    <p:cSldViewPr>
      <p:cViewPr varScale="1">
        <p:scale>
          <a:sx n="93" d="100"/>
          <a:sy n="93" d="100"/>
        </p:scale>
        <p:origin x="558"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10-Apr-16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Jay Holcomb, Itron, Inc. </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April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Jay Holcomb, Itron,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6944"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  </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802.18-16/0019r00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hyperlink" Target="https://cisco.webex.com/ciscosales/j.php?MTID=m7425de00c2c99f93a8bb29eed5df9ee1"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webex.com/pdf/tollfree_restrictions.pdf" TargetMode="External"/><Relationship Id="rId2" Type="http://schemas.openxmlformats.org/officeDocument/2006/relationships/hyperlink" Target="https://cisco.webex.com/ciscosales/globalcallin.php?serviceType=MC&amp;ED=222157533&amp;tollFree=1" TargetMode="External"/><Relationship Id="rId1" Type="http://schemas.openxmlformats.org/officeDocument/2006/relationships/slideLayout" Target="../slideLayouts/slideLayout1.xml"/><Relationship Id="rId5" Type="http://schemas.openxmlformats.org/officeDocument/2006/relationships/hyperlink" Target="https://cisco.webex.com/ciscosales/mc" TargetMode="External"/><Relationship Id="rId4" Type="http://schemas.openxmlformats.org/officeDocument/2006/relationships/hyperlink" Target="https://cisco.webex.com/ciscosales/j.php?MTID=m95ca57e184fdc96fe0a140d971be884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April 2016</a:t>
            </a:r>
            <a:endParaRPr lang="en-GB" dirty="0"/>
          </a:p>
        </p:txBody>
      </p:sp>
      <p:sp>
        <p:nvSpPr>
          <p:cNvPr id="7" name="Footer Placeholder 4"/>
          <p:cNvSpPr>
            <a:spLocks noGrp="1"/>
          </p:cNvSpPr>
          <p:nvPr>
            <p:ph type="ftr" idx="14"/>
          </p:nvPr>
        </p:nvSpPr>
        <p:spPr>
          <a:xfrm>
            <a:off x="5492756" y="6475413"/>
            <a:ext cx="3041644" cy="180975"/>
          </a:xfrm>
        </p:spPr>
        <p:txBody>
          <a:bodyPr/>
          <a:lstStyle/>
          <a:p>
            <a:r>
              <a:rPr lang="en-GB" dirty="0" smtClean="0"/>
              <a:t>Jay Holcomb, Itron,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a:latin typeface="Times New Roman" charset="0"/>
              </a:rPr>
              <a:t>Teleconference </a:t>
            </a:r>
            <a:r>
              <a:rPr lang="en-US" dirty="0" smtClean="0">
                <a:latin typeface="Times New Roman" charset="0"/>
              </a:rPr>
              <a:t>Call-In Info</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2016-04-10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988633058"/>
              </p:ext>
            </p:extLst>
          </p:nvPr>
        </p:nvGraphicFramePr>
        <p:xfrm>
          <a:off x="520700" y="3606800"/>
          <a:ext cx="7937500" cy="2433103"/>
        </p:xfrm>
        <a:graphic>
          <a:graphicData uri="http://schemas.openxmlformats.org/presentationml/2006/ole">
            <mc:AlternateContent xmlns:mc="http://schemas.openxmlformats.org/markup-compatibility/2006">
              <mc:Choice xmlns:v="urn:schemas-microsoft-com:vml" Requires="v">
                <p:oleObj spid="_x0000_s3097" name="Document" r:id="rId4" imgW="8253286" imgH="2529818" progId="Word.Document.8">
                  <p:embed/>
                </p:oleObj>
              </mc:Choice>
              <mc:Fallback>
                <p:oleObj name="Document" r:id="rId4" imgW="8253286" imgH="2529818" progId="Word.Document.8">
                  <p:embed/>
                  <p:pic>
                    <p:nvPicPr>
                      <p:cNvPr id="0" name="Picture 3"/>
                      <p:cNvPicPr>
                        <a:picLocks noChangeAspect="1" noChangeArrowheads="1"/>
                      </p:cNvPicPr>
                      <p:nvPr/>
                    </p:nvPicPr>
                    <p:blipFill>
                      <a:blip r:embed="rId5"/>
                      <a:srcRect/>
                      <a:stretch>
                        <a:fillRect/>
                      </a:stretch>
                    </p:blipFill>
                    <p:spPr bwMode="auto">
                      <a:xfrm>
                        <a:off x="520700" y="3606800"/>
                        <a:ext cx="7937500" cy="2433103"/>
                      </a:xfrm>
                      <a:prstGeom prst="rect">
                        <a:avLst/>
                      </a:prstGeom>
                      <a:noFill/>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charset="0"/>
              </a:rPr>
              <a:t>April-May 2016 </a:t>
            </a:r>
            <a:r>
              <a:rPr lang="en-US" dirty="0">
                <a:latin typeface="Times New Roman" charset="0"/>
              </a:rPr>
              <a:t>Call-In Info</a:t>
            </a:r>
            <a:endParaRPr lang="en-US" dirty="0"/>
          </a:p>
        </p:txBody>
      </p:sp>
      <p:sp>
        <p:nvSpPr>
          <p:cNvPr id="3" name="Content Placeholder 2"/>
          <p:cNvSpPr>
            <a:spLocks noGrp="1"/>
          </p:cNvSpPr>
          <p:nvPr>
            <p:ph idx="1"/>
          </p:nvPr>
        </p:nvSpPr>
        <p:spPr>
          <a:xfrm>
            <a:off x="670389" y="1751013"/>
            <a:ext cx="7770813" cy="4113213"/>
          </a:xfrm>
        </p:spPr>
        <p:txBody>
          <a:bodyPr/>
          <a:lstStyle/>
          <a:p>
            <a:r>
              <a:rPr lang="en-US" sz="1600" dirty="0"/>
              <a:t>Every Thursday, from Thursday, March 31, 2016, to Thursday, May 12, 2016 </a:t>
            </a:r>
          </a:p>
          <a:p>
            <a:r>
              <a:rPr lang="en-US" sz="1600" dirty="0"/>
              <a:t>12:00 pm  |  Pacific Daylight Time (San Francisco, GMT-07:00)  |  1 </a:t>
            </a:r>
            <a:r>
              <a:rPr lang="en-US" sz="1600" dirty="0" err="1"/>
              <a:t>hr</a:t>
            </a:r>
            <a:r>
              <a:rPr lang="en-US" sz="1600" dirty="0"/>
              <a:t> </a:t>
            </a:r>
          </a:p>
          <a:p>
            <a:r>
              <a:rPr lang="en-US" sz="1200" dirty="0"/>
              <a:t> </a:t>
            </a:r>
          </a:p>
          <a:p>
            <a:r>
              <a:rPr lang="en-US" sz="2000" dirty="0">
                <a:solidFill>
                  <a:srgbClr val="00B050"/>
                </a:solidFill>
                <a:hlinkClick r:id="rId2"/>
              </a:rPr>
              <a:t>Join WebEx meeting </a:t>
            </a:r>
            <a:endParaRPr lang="en-US" sz="2000" dirty="0">
              <a:solidFill>
                <a:srgbClr val="00B050"/>
              </a:solidFill>
            </a:endParaRPr>
          </a:p>
          <a:p>
            <a:r>
              <a:rPr lang="en-US" sz="2000" dirty="0">
                <a:solidFill>
                  <a:srgbClr val="00B050"/>
                </a:solidFill>
              </a:rPr>
              <a:t>	</a:t>
            </a:r>
            <a:r>
              <a:rPr lang="en-US" sz="2000" dirty="0">
                <a:solidFill>
                  <a:srgbClr val="00B050"/>
                </a:solidFill>
                <a:hlinkClick r:id="rId2"/>
              </a:rPr>
              <a:t>https://cisco.webex.com/ciscosales/j.php?MTID=m7425de00c2c99f93a8bb29eed5df9ee1</a:t>
            </a:r>
            <a:endParaRPr lang="en-US" sz="2000" dirty="0">
              <a:solidFill>
                <a:srgbClr val="00B050"/>
              </a:solidFill>
            </a:endParaRPr>
          </a:p>
          <a:p>
            <a:r>
              <a:rPr lang="en-US" sz="1600" dirty="0"/>
              <a:t>Meeting number: 	300 333 178 </a:t>
            </a:r>
          </a:p>
          <a:p>
            <a:r>
              <a:rPr lang="en-US" sz="1600" dirty="0"/>
              <a:t>Meeting password:	dPC2Empv</a:t>
            </a:r>
          </a:p>
          <a:p>
            <a:endParaRPr lang="en-US" sz="1600" dirty="0"/>
          </a:p>
          <a:p>
            <a:r>
              <a:rPr lang="en-US" sz="1600" dirty="0"/>
              <a:t>Join by phone</a:t>
            </a:r>
          </a:p>
          <a:p>
            <a:r>
              <a:rPr lang="en-US" sz="1600" dirty="0"/>
              <a:t>+1-408-525-6800 Call-in toll number (US/Canada)</a:t>
            </a:r>
          </a:p>
          <a:p>
            <a:r>
              <a:rPr lang="en-US" sz="1600" dirty="0"/>
              <a:t>+1-866-432-9903 Call-in toll-free number (US/Canada)</a:t>
            </a:r>
          </a:p>
          <a:p>
            <a:r>
              <a:rPr lang="en-US" sz="1600" dirty="0"/>
              <a:t>Access code: 			300 333 178</a:t>
            </a:r>
          </a:p>
          <a:p>
            <a:r>
              <a:rPr lang="en-US" sz="1600" dirty="0"/>
              <a:t>Numeric meeting password: 	87863869</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Jay Holcomb, Itron, Inc. </a:t>
            </a:r>
            <a:endParaRPr lang="en-GB" dirty="0"/>
          </a:p>
        </p:txBody>
      </p:sp>
      <p:sp>
        <p:nvSpPr>
          <p:cNvPr id="6" name="Date Placeholder 5"/>
          <p:cNvSpPr>
            <a:spLocks noGrp="1"/>
          </p:cNvSpPr>
          <p:nvPr>
            <p:ph type="dt" idx="15"/>
          </p:nvPr>
        </p:nvSpPr>
        <p:spPr/>
        <p:txBody>
          <a:bodyPr/>
          <a:lstStyle/>
          <a:p>
            <a:r>
              <a:rPr lang="en-US" dirty="0" smtClean="0"/>
              <a:t>April 2016</a:t>
            </a:r>
            <a:endParaRPr lang="en-GB" dirty="0"/>
          </a:p>
        </p:txBody>
      </p:sp>
    </p:spTree>
    <p:extLst>
      <p:ext uri="{BB962C8B-B14F-4D97-AF65-F5344CB8AC3E}">
        <p14:creationId xmlns:p14="http://schemas.microsoft.com/office/powerpoint/2010/main" val="591318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charset="0"/>
              </a:rPr>
              <a:t>April-May </a:t>
            </a:r>
            <a:r>
              <a:rPr lang="en-US" dirty="0" smtClean="0">
                <a:latin typeface="Times New Roman" charset="0"/>
              </a:rPr>
              <a:t>2016 </a:t>
            </a:r>
            <a:r>
              <a:rPr lang="en-US" dirty="0">
                <a:latin typeface="Times New Roman" charset="0"/>
              </a:rPr>
              <a:t>Call-In Info – Cont.</a:t>
            </a:r>
            <a:endParaRPr lang="en-US" dirty="0"/>
          </a:p>
        </p:txBody>
      </p:sp>
      <p:sp>
        <p:nvSpPr>
          <p:cNvPr id="3" name="Content Placeholder 2"/>
          <p:cNvSpPr>
            <a:spLocks noGrp="1"/>
          </p:cNvSpPr>
          <p:nvPr>
            <p:ph idx="1"/>
          </p:nvPr>
        </p:nvSpPr>
        <p:spPr/>
        <p:txBody>
          <a:bodyPr/>
          <a:lstStyle/>
          <a:p>
            <a:r>
              <a:rPr lang="en-US" sz="1600" dirty="0">
                <a:hlinkClick r:id="rId2"/>
              </a:rPr>
              <a:t>Global call-in numbers</a:t>
            </a:r>
            <a:r>
              <a:rPr lang="en-US" sz="1600" dirty="0"/>
              <a:t>  |  </a:t>
            </a:r>
            <a:r>
              <a:rPr lang="en-US" sz="1600" dirty="0">
                <a:hlinkClick r:id="rId3"/>
              </a:rPr>
              <a:t>Toll-free calling restrictions</a:t>
            </a:r>
            <a:endParaRPr lang="en-US" sz="1600" dirty="0"/>
          </a:p>
          <a:p>
            <a:endParaRPr lang="en-US" sz="1600" dirty="0">
              <a:hlinkClick r:id="rId4"/>
            </a:endParaRPr>
          </a:p>
          <a:p>
            <a:r>
              <a:rPr lang="en-US" sz="1600" dirty="0">
                <a:hlinkClick r:id="rId4"/>
              </a:rPr>
              <a:t>Add this meeting</a:t>
            </a:r>
            <a:r>
              <a:rPr lang="en-US" sz="1600" dirty="0"/>
              <a:t> to your calendar. (Cannot add from mobile devices.)</a:t>
            </a:r>
          </a:p>
          <a:p>
            <a:endParaRPr lang="en-US" sz="1600" dirty="0"/>
          </a:p>
          <a:p>
            <a:r>
              <a:rPr lang="en-US" sz="1600" dirty="0"/>
              <a:t>Can't join the meeting? </a:t>
            </a:r>
            <a:r>
              <a:rPr lang="en-US" sz="1600" dirty="0">
                <a:hlinkClick r:id="rId5"/>
              </a:rPr>
              <a:t>Contact support.</a:t>
            </a:r>
            <a:r>
              <a:rPr lang="en-US" sz="1600" dirty="0"/>
              <a:t> </a:t>
            </a:r>
          </a:p>
          <a:p>
            <a:endParaRPr lang="en-US" sz="1600" dirty="0"/>
          </a:p>
          <a:p>
            <a:r>
              <a:rPr lang="en-US" sz="16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Jay Holcomb, Itron, Inc. </a:t>
            </a:r>
            <a:endParaRPr lang="en-GB" dirty="0"/>
          </a:p>
        </p:txBody>
      </p:sp>
      <p:sp>
        <p:nvSpPr>
          <p:cNvPr id="6" name="Date Placeholder 5"/>
          <p:cNvSpPr>
            <a:spLocks noGrp="1"/>
          </p:cNvSpPr>
          <p:nvPr>
            <p:ph type="dt" idx="15"/>
          </p:nvPr>
        </p:nvSpPr>
        <p:spPr/>
        <p:txBody>
          <a:bodyPr/>
          <a:lstStyle/>
          <a:p>
            <a:r>
              <a:rPr lang="en-US" dirty="0" smtClean="0"/>
              <a:t>April 2016</a:t>
            </a:r>
            <a:endParaRPr lang="en-GB" dirty="0"/>
          </a:p>
        </p:txBody>
      </p:sp>
    </p:spTree>
    <p:extLst>
      <p:ext uri="{BB962C8B-B14F-4D97-AF65-F5344CB8AC3E}">
        <p14:creationId xmlns:p14="http://schemas.microsoft.com/office/powerpoint/2010/main" val="122415735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341</TotalTime>
  <Words>88</Words>
  <Application>Microsoft Office PowerPoint</Application>
  <PresentationFormat>On-screen Show (4:3)</PresentationFormat>
  <Paragraphs>38</Paragraphs>
  <Slides>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Arial Unicode MS</vt:lpstr>
      <vt:lpstr>MS Gothic</vt:lpstr>
      <vt:lpstr>Times New Roman</vt:lpstr>
      <vt:lpstr>Office Theme</vt:lpstr>
      <vt:lpstr>Document</vt:lpstr>
      <vt:lpstr>IEEE 802.18 RR-TAG Teleconference Call-In Info</vt:lpstr>
      <vt:lpstr>April-May 2016 Call-In Info</vt:lpstr>
      <vt:lpstr>April-May 2016 Call-In Info – Cont.</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25</cp:revision>
  <cp:lastPrinted>1601-01-01T00:00:00Z</cp:lastPrinted>
  <dcterms:created xsi:type="dcterms:W3CDTF">2016-03-03T14:54:45Z</dcterms:created>
  <dcterms:modified xsi:type="dcterms:W3CDTF">2016-04-10T22:38:59Z</dcterms:modified>
</cp:coreProperties>
</file>