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6"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8" d="100"/>
          <a:sy n="98" d="100"/>
        </p:scale>
        <p:origin x="155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a:t>doc.: IEEE 802.18-16/0018</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a:t>doc.: IEEE 802.18-16/0018</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802.18-16/0018</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133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a:t>March, 2016</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March, 2016</a:t>
            </a:r>
            <a:endParaRPr lang="en-US" dirty="0"/>
          </a:p>
        </p:txBody>
      </p:sp>
      <p:sp>
        <p:nvSpPr>
          <p:cNvPr id="5" name="Footer Placeholder 4"/>
          <p:cNvSpPr>
            <a:spLocks noGrp="1"/>
          </p:cNvSpPr>
          <p:nvPr>
            <p:ph type="ftr" sz="quarter" idx="11"/>
          </p:nvPr>
        </p:nvSpPr>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March, 2016</a:t>
            </a:r>
            <a:endParaRPr lang="en-US" dirty="0"/>
          </a:p>
        </p:txBody>
      </p:sp>
      <p:sp>
        <p:nvSpPr>
          <p:cNvPr id="5" name="Footer Placeholder 4"/>
          <p:cNvSpPr>
            <a:spLocks noGrp="1"/>
          </p:cNvSpPr>
          <p:nvPr>
            <p:ph type="ftr" sz="quarter" idx="11"/>
          </p:nvPr>
        </p:nvSpPr>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a:t>March, 2016</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a:t>March, 2016</a:t>
            </a:r>
            <a:endParaRPr lang="en-US" dirty="0"/>
          </a:p>
        </p:txBody>
      </p:sp>
      <p:sp>
        <p:nvSpPr>
          <p:cNvPr id="5" name="Footer Placeholder 4"/>
          <p:cNvSpPr>
            <a:spLocks noGrp="1"/>
          </p:cNvSpPr>
          <p:nvPr>
            <p:ph type="ftr" sz="quarter" idx="11"/>
          </p:nvPr>
        </p:nvSpPr>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a:t>March, 2016</a:t>
            </a:r>
            <a:endParaRPr lang="en-US" dirty="0"/>
          </a:p>
        </p:txBody>
      </p:sp>
      <p:sp>
        <p:nvSpPr>
          <p:cNvPr id="6" name="Footer Placeholder 5"/>
          <p:cNvSpPr>
            <a:spLocks noGrp="1"/>
          </p:cNvSpPr>
          <p:nvPr>
            <p:ph type="ftr" sz="quarter" idx="11"/>
          </p:nvPr>
        </p:nvSpPr>
        <p:spPr/>
        <p:txBody>
          <a:bodyPr/>
          <a:lstStyle>
            <a:lvl1pPr>
              <a:defRPr/>
            </a:lvl1pPr>
          </a:lstStyle>
          <a:p>
            <a:r>
              <a:rPr lang="en-US" dirty="0"/>
              <a:t>Michael Lynch, MJ Lynch &amp; Associates LLC</a:t>
            </a:r>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87514" cy="276999"/>
          </a:xfrm>
        </p:spPr>
        <p:txBody>
          <a:bodyPr/>
          <a:lstStyle>
            <a:lvl1pPr>
              <a:defRPr/>
            </a:lvl1pPr>
          </a:lstStyle>
          <a:p>
            <a:r>
              <a:rPr lang="en-US"/>
              <a:t>March, 2016</a:t>
            </a:r>
            <a:endParaRPr lang="en-US" dirty="0"/>
          </a:p>
        </p:txBody>
      </p:sp>
      <p:sp>
        <p:nvSpPr>
          <p:cNvPr id="8" name="Footer Placeholder 7"/>
          <p:cNvSpPr>
            <a:spLocks noGrp="1"/>
          </p:cNvSpPr>
          <p:nvPr>
            <p:ph type="ftr" sz="quarter" idx="11"/>
          </p:nvPr>
        </p:nvSpPr>
        <p:spPr/>
        <p:txBody>
          <a:bodyPr/>
          <a:lstStyle>
            <a:lvl1pPr>
              <a:defRPr/>
            </a:lvl1pPr>
          </a:lstStyle>
          <a:p>
            <a:r>
              <a:rPr lang="en-US" dirty="0"/>
              <a:t>Michael Lynch, MJ Lynch &amp; Associates LLC</a:t>
            </a:r>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87514" cy="276999"/>
          </a:xfrm>
        </p:spPr>
        <p:txBody>
          <a:bodyPr/>
          <a:lstStyle>
            <a:lvl1pPr>
              <a:defRPr/>
            </a:lvl1pPr>
          </a:lstStyle>
          <a:p>
            <a:r>
              <a:rPr lang="en-US"/>
              <a:t>March, 2016</a:t>
            </a:r>
            <a:endParaRPr lang="en-US" dirty="0"/>
          </a:p>
        </p:txBody>
      </p:sp>
      <p:sp>
        <p:nvSpPr>
          <p:cNvPr id="4" name="Footer Placeholder 3"/>
          <p:cNvSpPr>
            <a:spLocks noGrp="1"/>
          </p:cNvSpPr>
          <p:nvPr>
            <p:ph type="ftr" sz="quarter" idx="11"/>
          </p:nvPr>
        </p:nvSpPr>
        <p:spPr/>
        <p:txBody>
          <a:bodyPr/>
          <a:lstStyle>
            <a:lvl1pPr>
              <a:defRPr/>
            </a:lvl1pPr>
          </a:lstStyle>
          <a:p>
            <a:r>
              <a:rPr lang="en-US" dirty="0"/>
              <a:t>Michael Lynch, MJ Lynch &amp; Associates LLC</a:t>
            </a:r>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March, 2016</a:t>
            </a:r>
            <a:endParaRPr lang="en-US" dirty="0"/>
          </a:p>
        </p:txBody>
      </p:sp>
      <p:sp>
        <p:nvSpPr>
          <p:cNvPr id="3" name="Footer Placeholder 2"/>
          <p:cNvSpPr>
            <a:spLocks noGrp="1"/>
          </p:cNvSpPr>
          <p:nvPr>
            <p:ph type="ftr" sz="quarter" idx="11"/>
          </p:nvPr>
        </p:nvSpPr>
        <p:spPr/>
        <p:txBody>
          <a:bodyPr/>
          <a:lstStyle>
            <a:lvl1pPr>
              <a:defRPr/>
            </a:lvl1pPr>
          </a:lstStyle>
          <a:p>
            <a:r>
              <a:rPr lang="en-US" dirty="0"/>
              <a:t>Michael Lynch, MJ Lynch &amp; Associates LLC</a:t>
            </a:r>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March, 2016</a:t>
            </a:r>
            <a:endParaRPr lang="en-US" dirty="0"/>
          </a:p>
        </p:txBody>
      </p:sp>
      <p:sp>
        <p:nvSpPr>
          <p:cNvPr id="6" name="Footer Placeholder 5"/>
          <p:cNvSpPr>
            <a:spLocks noGrp="1"/>
          </p:cNvSpPr>
          <p:nvPr>
            <p:ph type="ftr" sz="quarter" idx="11"/>
          </p:nvPr>
        </p:nvSpPr>
        <p:spPr/>
        <p:txBody>
          <a:bodyPr/>
          <a:lstStyle>
            <a:lvl1pPr>
              <a:defRPr/>
            </a:lvl1pPr>
          </a:lstStyle>
          <a:p>
            <a:r>
              <a:rPr lang="en-US" dirty="0"/>
              <a:t>Michael Lynch, MJ Lynch &amp; Associates LLC</a:t>
            </a:r>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March, 2016</a:t>
            </a:r>
            <a:endParaRPr lang="en-US" dirty="0"/>
          </a:p>
        </p:txBody>
      </p:sp>
      <p:sp>
        <p:nvSpPr>
          <p:cNvPr id="6" name="Footer Placeholder 5"/>
          <p:cNvSpPr>
            <a:spLocks noGrp="1"/>
          </p:cNvSpPr>
          <p:nvPr>
            <p:ph type="ftr" sz="quarter" idx="11"/>
          </p:nvPr>
        </p:nvSpPr>
        <p:spPr/>
        <p:txBody>
          <a:bodyPr/>
          <a:lstStyle>
            <a:lvl1pPr>
              <a:defRPr/>
            </a:lvl1pPr>
          </a:lstStyle>
          <a:p>
            <a:r>
              <a:rPr lang="en-US" dirty="0"/>
              <a:t>Michael Lynch, MJ Lynch &amp; Associates LLC</a:t>
            </a:r>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Michael Lynch, MJ Lynch &amp; Associates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18-16/0018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81843" cy="276999"/>
          </a:xfrm>
        </p:spPr>
        <p:txBody>
          <a:bodyPr/>
          <a:lstStyle/>
          <a:p>
            <a:r>
              <a:rPr lang="en-US"/>
              <a:t>March, 2016</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a:t>RR-TAG Opening Report</a:t>
            </a:r>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November 8, 2015</a:t>
            </a:r>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1022" name="Document" r:id="rId4" imgW="8248712" imgH="3705413" progId="Word.Document.8">
                  <p:embed/>
                </p:oleObj>
              </mc:Choice>
              <mc:Fallback>
                <p:oleObj name="Document" r:id="rId4" imgW="8248712" imgH="3705413" progId="Word.Document.8">
                  <p:embed/>
                  <p:pic>
                    <p:nvPicPr>
                      <p:cNvPr id="0" name="Picture 11"/>
                      <p:cNvPicPr>
                        <a:picLocks noChangeAspect="1" noChangeArrowheads="1"/>
                      </p:cNvPicPr>
                      <p:nvPr/>
                    </p:nvPicPr>
                    <p:blipFill>
                      <a:blip r:embed="rId5"/>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a:t>March, 2016</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a:t>Overview</a:t>
            </a:r>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a:t>This document reports on the regulatory matters considered and approved by 802.18 at this meeting.</a:t>
            </a:r>
          </a:p>
          <a:p>
            <a:r>
              <a:rPr lang="en-US" sz="2000" b="0" dirty="0"/>
              <a:t>The RR-TAG is input driven. The attendance varies depending on the topics &amp; documents being considered. </a:t>
            </a:r>
          </a:p>
          <a:p>
            <a:r>
              <a:rPr lang="en-US" sz="2000" b="0" dirty="0"/>
              <a:t>Final approval of documents is normally held on Thursdays during AM1 and AM2. </a:t>
            </a:r>
          </a:p>
          <a:p>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a:t>March, 2016</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09600"/>
            <a:ext cx="7772400" cy="914400"/>
          </a:xfrm>
        </p:spPr>
        <p:txBody>
          <a:bodyPr/>
          <a:lstStyle/>
          <a:p>
            <a:r>
              <a:rPr lang="en-US" sz="2800" dirty="0"/>
              <a:t>The item considered and approved at this meeting</a:t>
            </a:r>
            <a:endParaRPr lang="en-GB" sz="2800" dirty="0"/>
          </a:p>
        </p:txBody>
      </p:sp>
      <p:sp>
        <p:nvSpPr>
          <p:cNvPr id="21507" name="Rectangle 3"/>
          <p:cNvSpPr>
            <a:spLocks noGrp="1" noChangeArrowheads="1"/>
          </p:cNvSpPr>
          <p:nvPr>
            <p:ph type="body" idx="1"/>
          </p:nvPr>
        </p:nvSpPr>
        <p:spPr>
          <a:xfrm>
            <a:off x="685800" y="1295400"/>
            <a:ext cx="7772400" cy="5029200"/>
          </a:xfrm>
        </p:spPr>
        <p:txBody>
          <a:bodyPr/>
          <a:lstStyle/>
          <a:p>
            <a:pPr>
              <a:spcBef>
                <a:spcPts val="0"/>
              </a:spcBef>
              <a:spcAft>
                <a:spcPts val="600"/>
              </a:spcAft>
            </a:pPr>
            <a:endParaRPr lang="en-US" sz="2000" b="0" dirty="0"/>
          </a:p>
          <a:p>
            <a:pPr>
              <a:spcBef>
                <a:spcPts val="0"/>
              </a:spcBef>
              <a:spcAft>
                <a:spcPts val="600"/>
              </a:spcAft>
            </a:pPr>
            <a:r>
              <a:rPr lang="en-US" sz="2000" b="0" dirty="0"/>
              <a:t>Completed work on IEEE 802.15.3d’s input to the June, 2016 meeting of  ITU-R WP1A, Spectrum engineering techniques. </a:t>
            </a:r>
          </a:p>
          <a:p>
            <a:pPr>
              <a:spcBef>
                <a:spcPts val="0"/>
              </a:spcBef>
              <a:spcAft>
                <a:spcPts val="600"/>
              </a:spcAft>
            </a:pPr>
            <a:r>
              <a:rPr lang="en-US" sz="2000" b="0" dirty="0"/>
              <a:t>The subject of this contribution to WP1A is “Technology trends of active services in the band above 275 GHz”.</a:t>
            </a:r>
          </a:p>
          <a:p>
            <a:pPr>
              <a:spcBef>
                <a:spcPts val="0"/>
              </a:spcBef>
              <a:spcAft>
                <a:spcPts val="600"/>
              </a:spcAft>
            </a:pPr>
            <a:r>
              <a:rPr lang="en-US" sz="2000" b="0" dirty="0"/>
              <a:t>It was approved by IEEE 802.18 on March 17</a:t>
            </a:r>
            <a:r>
              <a:rPr lang="en-US" sz="2000" b="0" baseline="30000" dirty="0"/>
              <a:t>th</a:t>
            </a:r>
            <a:r>
              <a:rPr lang="en-US" sz="2000" b="0" dirty="0"/>
              <a:t>.</a:t>
            </a:r>
          </a:p>
          <a:p>
            <a:pPr>
              <a:spcBef>
                <a:spcPts val="0"/>
              </a:spcBef>
              <a:spcAft>
                <a:spcPts val="600"/>
              </a:spcAft>
            </a:pPr>
            <a:r>
              <a:rPr lang="en-US" sz="2000" b="0" dirty="0"/>
              <a:t>The contribution approved by the EC on the Consent Agenda on March 18</a:t>
            </a:r>
            <a:r>
              <a:rPr lang="en-US" sz="2000" b="0" baseline="30000" dirty="0"/>
              <a:t>th</a:t>
            </a:r>
            <a:r>
              <a:rPr lang="en-US" sz="2000" b="0" dirty="0"/>
              <a:t>.</a:t>
            </a:r>
          </a:p>
          <a:p>
            <a:pPr>
              <a:spcBef>
                <a:spcPts val="0"/>
              </a:spcBef>
              <a:spcAft>
                <a:spcPts val="600"/>
              </a:spcAft>
            </a:pPr>
            <a:r>
              <a:rPr lang="en-US" sz="2000" b="0" dirty="0"/>
              <a:t>It was submitted by the IEEE ITU-R Liaison to ITU-R WP1A on March 21</a:t>
            </a:r>
            <a:r>
              <a:rPr lang="en-US" sz="2000" b="0" baseline="30000" dirty="0"/>
              <a:t>st</a:t>
            </a:r>
            <a:r>
              <a:rPr lang="en-US" sz="2000" b="0" dirty="0"/>
              <a:t>, and the ITU-R (BRSGD) acknowledged receipt on that same date.</a:t>
            </a:r>
          </a:p>
        </p:txBody>
      </p:sp>
    </p:spTree>
    <p:extLst>
      <p:ext uri="{BB962C8B-B14F-4D97-AF65-F5344CB8AC3E}">
        <p14:creationId xmlns:p14="http://schemas.microsoft.com/office/powerpoint/2010/main" val="3516543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a:t>March, 2016</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a:t>IEEE 802.18 Elections</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a:t>IAW normal procedures in IEEE 802 Officer Elections for all WGs and TAGs are to be held during the first Plenary of each even numbered year.</a:t>
            </a:r>
          </a:p>
          <a:p>
            <a:pPr>
              <a:spcBef>
                <a:spcPts val="0"/>
              </a:spcBef>
              <a:spcAft>
                <a:spcPts val="600"/>
              </a:spcAft>
            </a:pPr>
            <a:r>
              <a:rPr lang="en-US" sz="2000" b="0" dirty="0"/>
              <a:t>IEEE 802.18 elected the following new officers:</a:t>
            </a:r>
            <a:r>
              <a:rPr lang="en-US" sz="1800" b="0" dirty="0"/>
              <a:t>	</a:t>
            </a:r>
          </a:p>
          <a:p>
            <a:pPr lvl="1">
              <a:spcBef>
                <a:spcPts val="0"/>
              </a:spcBef>
              <a:spcAft>
                <a:spcPts val="600"/>
              </a:spcAft>
            </a:pPr>
            <a:r>
              <a:rPr lang="en-US" sz="1800" b="0" dirty="0"/>
              <a:t>Rich Kennedy (HP Enterprise) as chair. The vote tally was 7//0/0.</a:t>
            </a:r>
          </a:p>
          <a:p>
            <a:pPr lvl="1">
              <a:spcBef>
                <a:spcPts val="0"/>
              </a:spcBef>
              <a:spcAft>
                <a:spcPts val="600"/>
              </a:spcAft>
            </a:pPr>
            <a:r>
              <a:rPr lang="en-US" sz="1800" b="0" dirty="0"/>
              <a:t>Jay Holcomb (</a:t>
            </a:r>
            <a:r>
              <a:rPr lang="en-US" sz="1800" b="0" dirty="0" err="1"/>
              <a:t>Itron</a:t>
            </a:r>
            <a:r>
              <a:rPr lang="en-US" sz="1800" b="0" dirty="0"/>
              <a:t>) as vice chair. The vote tally was 8/0/0.</a:t>
            </a:r>
            <a:endParaRPr lang="en-US" sz="1800" dirty="0"/>
          </a:p>
          <a:p>
            <a:pPr marL="57150" indent="0">
              <a:spcBef>
                <a:spcPts val="0"/>
              </a:spcBef>
              <a:spcAft>
                <a:spcPts val="600"/>
              </a:spcAft>
              <a:buNone/>
            </a:pPr>
            <a:r>
              <a:rPr lang="en-US" sz="2000" b="0" dirty="0"/>
              <a:t>The next meeting of IEEE 802.18 will be held at the wireless interim in Waikoloa, HI.</a:t>
            </a:r>
          </a:p>
        </p:txBody>
      </p:sp>
    </p:spTree>
    <p:extLst>
      <p:ext uri="{BB962C8B-B14F-4D97-AF65-F5344CB8AC3E}">
        <p14:creationId xmlns:p14="http://schemas.microsoft.com/office/powerpoint/2010/main" val="3140646449"/>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1846</TotalTime>
  <Words>330</Words>
  <Application>Microsoft Office PowerPoint</Application>
  <PresentationFormat>On-screen Show (4:3)</PresentationFormat>
  <Paragraphs>37</Paragraphs>
  <Slides>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ＭＳ Ｐゴシック</vt:lpstr>
      <vt:lpstr>Times New Roman</vt:lpstr>
      <vt:lpstr>802-18-Submission</vt:lpstr>
      <vt:lpstr>Document</vt:lpstr>
      <vt:lpstr>RR-TAG Opening Report</vt:lpstr>
      <vt:lpstr>Overview</vt:lpstr>
      <vt:lpstr>The item considered and approved at this meeting</vt:lpstr>
      <vt:lpstr>IEEE 802.18 Elections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 &amp; Associates LLC</cp:lastModifiedBy>
  <cp:revision>315</cp:revision>
  <cp:lastPrinted>2015-11-08T19:22:52Z</cp:lastPrinted>
  <dcterms:created xsi:type="dcterms:W3CDTF">2012-01-16T17:46:49Z</dcterms:created>
  <dcterms:modified xsi:type="dcterms:W3CDTF">2016-04-05T18:24:35Z</dcterms:modified>
</cp:coreProperties>
</file>