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7" r:id="rId4"/>
    <p:sldId id="269" r:id="rId5"/>
    <p:sldId id="271" r:id="rId6"/>
    <p:sldId id="280" r:id="rId7"/>
    <p:sldId id="272" r:id="rId8"/>
    <p:sldId id="281" r:id="rId9"/>
    <p:sldId id="282" r:id="rId10"/>
    <p:sldId id="283" r:id="rId11"/>
    <p:sldId id="284" r:id="rId12"/>
    <p:sldId id="276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4" autoAdjust="0"/>
    <p:restoredTop sz="94660"/>
  </p:normalViewPr>
  <p:slideViewPr>
    <p:cSldViewPr>
      <p:cViewPr varScale="1">
        <p:scale>
          <a:sx n="93" d="100"/>
          <a:sy n="93" d="100"/>
        </p:scale>
        <p:origin x="134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57306824803644E-2"/>
          <c:y val="4.245548945562036E-2"/>
          <c:w val="0.77058316889676359"/>
          <c:h val="0.91508902108875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Wi-Fi</c:v>
                </c:pt>
              </c:strCache>
            </c:strRef>
          </c:tx>
          <c:spPr>
            <a:solidFill>
              <a:srgbClr val="642566"/>
            </a:solidFill>
            <a:ln>
              <a:solidFill>
                <a:srgbClr val="642566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1209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1440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Cisco VNI</c:v>
                </c:pt>
                <c:pt idx="1">
                  <c:v>2014 IR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1209</c:v>
                </c:pt>
                <c:pt idx="1">
                  <c:v>1440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Cellular</c:v>
                </c:pt>
              </c:strCache>
            </c:strRef>
          </c:tx>
          <c:spPr>
            <a:solidFill>
              <a:srgbClr val="A9CF38"/>
            </a:solidFill>
            <a:ln>
              <a:solidFill>
                <a:srgbClr val="A9CF38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en-US" baseline="0" dirty="0" smtClean="0"/>
                      <a:t> 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44PB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642566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 Cisco VNI</c:v>
                </c:pt>
                <c:pt idx="1">
                  <c:v>2014 IR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</c:v>
                </c:pt>
                <c:pt idx="1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715752"/>
        <c:axId val="394837864"/>
      </c:barChart>
      <c:catAx>
        <c:axId val="403715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837864"/>
        <c:crosses val="autoZero"/>
        <c:auto val="1"/>
        <c:lblAlgn val="ctr"/>
        <c:lblOffset val="100"/>
        <c:noMultiLvlLbl val="1"/>
      </c:catAx>
      <c:valAx>
        <c:axId val="394837864"/>
        <c:scaling>
          <c:orientation val="minMax"/>
          <c:max val="1600"/>
          <c:min val="0"/>
        </c:scaling>
        <c:delete val="0"/>
        <c:axPos val="l"/>
        <c:majorGridlines>
          <c:spPr>
            <a:ln w="25400">
              <a:solidFill>
                <a:srgbClr val="BFBFB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642566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crossAx val="403715752"/>
        <c:crosses val="autoZero"/>
        <c:crossBetween val="between"/>
        <c:majorUnit val="400"/>
        <c:minorUnit val="400"/>
      </c:valAx>
    </c:plotArea>
    <c:legend>
      <c:legendPos val="r"/>
      <c:layout>
        <c:manualLayout>
          <c:xMode val="edge"/>
          <c:yMode val="edge"/>
          <c:x val="0.85054895358599081"/>
          <c:y val="0.24153420275590548"/>
          <c:w val="0.14945104641400919"/>
          <c:h val="0.490713008359465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0">
          <a:solidFill>
            <a:srgbClr val="642566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9188" y="8985250"/>
            <a:ext cx="76200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1AFAD5-CDC2-DB40-B20A-75D0C86F2D8D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9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802.11-16/0500r0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According to Cisco VNI, 3% of all IP traffic is carried by mobile, compared to 49% over Wi-Fi and 48% wired. This is despite Wi-Fi having access to less spectrum </a:t>
            </a:r>
            <a:r>
              <a:rPr lang="en-GB" sz="1200" dirty="0" smtClean="0">
                <a:solidFill>
                  <a:srgbClr val="C00000"/>
                </a:solidFill>
              </a:rPr>
              <a:t>(538.5 MHz) </a:t>
            </a:r>
            <a:r>
              <a:rPr lang="en-GB" sz="1200" dirty="0" smtClean="0"/>
              <a:t>compared to mobile </a:t>
            </a:r>
            <a:r>
              <a:rPr lang="en-GB" sz="1200" dirty="0" smtClean="0">
                <a:solidFill>
                  <a:srgbClr val="C00000"/>
                </a:solidFill>
              </a:rPr>
              <a:t>(602 MHz)</a:t>
            </a:r>
            <a:r>
              <a:rPr lang="en-GB" sz="1200" dirty="0" smtClean="0"/>
              <a:t>.</a:t>
            </a:r>
          </a:p>
          <a:p>
            <a:r>
              <a:rPr lang="en-GB" sz="1200" dirty="0" smtClean="0">
                <a:solidFill>
                  <a:srgbClr val="C90044"/>
                </a:solidFill>
              </a:rPr>
              <a:t>Source: Cisco VNI, Office of National Statistics, Ofcom CMR 2014 and Ofcom Infrastructure Report 2014</a:t>
            </a:r>
          </a:p>
          <a:p>
            <a:r>
              <a:rPr lang="en-GB" sz="1200" dirty="0" smtClean="0">
                <a:solidFill>
                  <a:srgbClr val="C90044"/>
                </a:solidFill>
              </a:rPr>
              <a:t>Notes: Infrastructure Report data is based on June 2014 only and assumes 93% use wireless routers (CMR 2014).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B9D28-421D-4A37-9DF6-163A252C22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Rich Kennedy,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7929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Agenda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802.18-16/0017r1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8/dcn/16/18-16-0016-01-0000-ofcom-future-spectrum-requirements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resources/antitrust-guidelines.pdf" TargetMode="External"/><Relationship Id="rId2" Type="http://schemas.openxmlformats.org/officeDocument/2006/relationships/hyperlink" Target="http://standards.ieee.org/faqs/affiliationFAQ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eee802.org/devdocs.shtml" TargetMode="External"/><Relationship Id="rId4" Type="http://schemas.openxmlformats.org/officeDocument/2006/relationships/hyperlink" Target="http://www.ieee.org/portal/cms_docs/about/CoE_poster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6/11-16-0500-00-0000-ietf-95-wireless-tutorial-802-11-overview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802.18 RR-TAG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Teleconference Plan and Agenda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396875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2016-03-31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41994"/>
              </p:ext>
            </p:extLst>
          </p:nvPr>
        </p:nvGraphicFramePr>
        <p:xfrm>
          <a:off x="518319" y="3609975"/>
          <a:ext cx="8107362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4" imgW="8253180" imgH="2531134" progId="Word.Document.8">
                  <p:embed/>
                </p:oleObj>
              </mc:Choice>
              <mc:Fallback>
                <p:oleObj name="Document" r:id="rId4" imgW="8253180" imgH="253113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9" y="3609975"/>
                        <a:ext cx="8107362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525000" cy="1065213"/>
          </a:xfrm>
        </p:spPr>
        <p:txBody>
          <a:bodyPr/>
          <a:lstStyle/>
          <a:p>
            <a:r>
              <a:rPr lang="en-US" sz="2800" dirty="0" smtClean="0"/>
              <a:t>802.11 technology is serving high density applications today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2016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0" y="1219200"/>
            <a:ext cx="84084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9231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715000" y="6477000"/>
            <a:ext cx="2895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1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449A1-F771-4069-85DC-1A9EBBF6664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382000" cy="10668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 2014 Wi-Fi traffic was 16 times cellular one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06931" y="2081276"/>
          <a:ext cx="8637069" cy="3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XAxis"/>
          <p:cNvSpPr txBox="1">
            <a:spLocks/>
          </p:cNvSpPr>
          <p:nvPr/>
        </p:nvSpPr>
        <p:spPr>
          <a:xfrm>
            <a:off x="7608" y="1752600"/>
            <a:ext cx="8244000" cy="215444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1938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08038" indent="-269875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82675" indent="-2730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018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2590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7162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1734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kern="0" dirty="0" smtClean="0"/>
              <a:t>UK Data carried in PB per month</a:t>
            </a:r>
          </a:p>
          <a:p>
            <a:pPr marL="0" indent="0">
              <a:buNone/>
            </a:pPr>
            <a:endParaRPr lang="en-GB" sz="1300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481332" y="2413000"/>
            <a:ext cx="28500" cy="34925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54270" y="5806978"/>
            <a:ext cx="350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Infrastructure Report, June 2014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585" y="5806979"/>
            <a:ext cx="350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Cisco VNI, 2014 average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2875" y="4864099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602 MHz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available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3688" y="4851400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602 MHz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available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3400" y="256688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538.5 </a:t>
            </a:r>
            <a:r>
              <a:rPr lang="en-GB" sz="1600" dirty="0" smtClean="0">
                <a:solidFill>
                  <a:schemeClr val="tx1"/>
                </a:solidFill>
              </a:rPr>
              <a:t>MHz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available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8943" y="207469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538.5 </a:t>
            </a:r>
            <a:r>
              <a:rPr lang="en-GB" sz="1600" dirty="0" smtClean="0">
                <a:solidFill>
                  <a:schemeClr val="tx1"/>
                </a:solidFill>
              </a:rPr>
              <a:t>MHz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available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8294" y="147965"/>
            <a:ext cx="542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r>
              <a:rPr lang="en-US" dirty="0">
                <a:solidFill>
                  <a:schemeClr val="bg1"/>
                </a:solidFill>
              </a:rPr>
              <a:t>Spectrum trends below </a:t>
            </a:r>
            <a:r>
              <a:rPr lang="en-US" dirty="0" smtClean="0">
                <a:solidFill>
                  <a:schemeClr val="bg1"/>
                </a:solidFill>
              </a:rPr>
              <a:t>6GHz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1" y="611475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Source: Andy </a:t>
            </a:r>
            <a:r>
              <a:rPr lang="en-US" sz="1200" dirty="0" err="1" smtClean="0">
                <a:solidFill>
                  <a:schemeClr val="tx1"/>
                </a:solidFill>
              </a:rPr>
              <a:t>Gowans</a:t>
            </a:r>
            <a:r>
              <a:rPr lang="en-US" sz="1200" dirty="0" smtClean="0">
                <a:solidFill>
                  <a:schemeClr val="tx1"/>
                </a:solidFill>
              </a:rPr>
              <a:t> (UK regulator</a:t>
            </a:r>
            <a:r>
              <a:rPr lang="en-US" sz="1200" dirty="0">
                <a:solidFill>
                  <a:schemeClr val="tx1"/>
                </a:solidFill>
              </a:rPr>
              <a:t>) presentation: </a:t>
            </a:r>
            <a:r>
              <a:rPr lang="en-US" sz="12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1200" dirty="0" smtClean="0">
                <a:solidFill>
                  <a:schemeClr val="tx1"/>
                </a:solidFill>
                <a:hlinkClick r:id="rId4"/>
              </a:rPr>
              <a:t>mentor.ieee.org/802.18/dcn/16/18-16-0016-01-0000-ofcom-future-spectrum-requirements.pptx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7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</a:rPr>
              <a:t>Assign a recording secretary</a:t>
            </a:r>
            <a:endParaRPr lang="en-US" sz="2000" dirty="0">
              <a:latin typeface="Times New Roman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Review and approve the </a:t>
            </a:r>
            <a:r>
              <a:rPr lang="en-US" altLang="en-US" dirty="0" smtClean="0"/>
              <a:t>agenda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Discussion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FCC </a:t>
            </a:r>
            <a:r>
              <a:rPr lang="en-US" altLang="en-US" dirty="0"/>
              <a:t>plan for the 5.9 GHz </a:t>
            </a:r>
            <a:r>
              <a:rPr lang="en-US" altLang="en-US" dirty="0" smtClean="0"/>
              <a:t>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Regulatory Landscape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Improving </a:t>
            </a:r>
            <a:r>
              <a:rPr lang="en-US" altLang="en-US" dirty="0"/>
              <a:t>Regulatory Efficacy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IETF 95-Wireless Tutorial: IEEE 802.11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AOB </a:t>
            </a:r>
            <a:r>
              <a:rPr lang="en-US" altLang="en-US" dirty="0"/>
              <a:t>and </a:t>
            </a:r>
            <a:r>
              <a:rPr lang="en-US" altLang="en-US" dirty="0" smtClean="0"/>
              <a:t>Adjourn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048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Agenda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Administrative Items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Required notices</a:t>
            </a:r>
          </a:p>
          <a:p>
            <a:pPr lvl="1">
              <a:defRPr/>
            </a:pPr>
            <a:r>
              <a:rPr lang="en-US" sz="1800" kern="1600" spc="-100" dirty="0" smtClean="0"/>
              <a:t>Affiliation FAQ - </a:t>
            </a:r>
            <a:r>
              <a:rPr lang="en-US" sz="1800" u="sng" kern="1600" spc="-100" dirty="0" smtClean="0">
                <a:hlinkClick r:id="rId2"/>
              </a:rPr>
              <a:t>http://standards.ieee.org/faqs/affiliationFAQ.html</a:t>
            </a:r>
            <a:endParaRPr lang="en-US" sz="1800" kern="1600" spc="-100" dirty="0" smtClean="0"/>
          </a:p>
          <a:p>
            <a:pPr lvl="1">
              <a:defRPr/>
            </a:pPr>
            <a:r>
              <a:rPr lang="en-US" sz="1800" kern="1600" spc="-100" dirty="0" smtClean="0"/>
              <a:t>Anti-Trust FAQ - </a:t>
            </a:r>
            <a:r>
              <a:rPr lang="en-US" sz="1800" u="sng" kern="1600" spc="-100" dirty="0" smtClean="0">
                <a:hlinkClick r:id="rId3"/>
              </a:rPr>
              <a:t>http://standards.ieee.org/resources/antitrust-guidelines.pdf</a:t>
            </a:r>
            <a:endParaRPr lang="en-US" sz="1800" kern="1600" spc="-100" dirty="0" smtClean="0"/>
          </a:p>
          <a:p>
            <a:pPr lvl="1">
              <a:defRPr/>
            </a:pPr>
            <a:r>
              <a:rPr lang="en-US" sz="1800" kern="1600" spc="-100" dirty="0" smtClean="0"/>
              <a:t>Ethics - </a:t>
            </a:r>
            <a:r>
              <a:rPr lang="en-US" sz="1800" u="sng" kern="1600" spc="-100" dirty="0" smtClean="0">
                <a:hlinkClick r:id="rId4"/>
              </a:rPr>
              <a:t>http://www.ieee.org/portal/cms_docs/about/CoE_poster.pdf</a:t>
            </a:r>
            <a:endParaRPr lang="en-US" sz="1800" kern="1600" spc="-100" dirty="0" smtClean="0"/>
          </a:p>
          <a:p>
            <a:pPr lvl="1">
              <a:defRPr/>
            </a:pPr>
            <a:r>
              <a:rPr lang="en-US" sz="1800" kern="1600" spc="-100" dirty="0" smtClean="0"/>
              <a:t>IEEE </a:t>
            </a:r>
            <a:r>
              <a:rPr lang="en-US" sz="1800" kern="1600" spc="-100" dirty="0" smtClean="0"/>
              <a:t>802 Policies </a:t>
            </a:r>
            <a:r>
              <a:rPr lang="en-US" sz="1800" kern="1600" spc="-100" dirty="0" smtClean="0"/>
              <a:t>and Procedures - </a:t>
            </a:r>
            <a:r>
              <a:rPr lang="en-US" sz="1800" u="sng" kern="1600" spc="-100" dirty="0">
                <a:hlinkClick r:id="rId5"/>
              </a:rPr>
              <a:t>http://</a:t>
            </a:r>
            <a:r>
              <a:rPr lang="en-US" sz="1800" u="sng" kern="1600" spc="-100" dirty="0" smtClean="0">
                <a:hlinkClick r:id="rId5"/>
              </a:rPr>
              <a:t>www.ieee802.org/devdocs.shtml</a:t>
            </a:r>
            <a:r>
              <a:rPr lang="en-US" sz="1800" u="sng" kern="1600" spc="-100" dirty="0" smtClean="0"/>
              <a:t> </a:t>
            </a:r>
            <a:endParaRPr lang="en-US" sz="1800" b="1" spc="-100" dirty="0" smtClean="0"/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Officers</a:t>
            </a:r>
            <a:endParaRPr lang="en-US" sz="2000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Chair </a:t>
            </a:r>
            <a:r>
              <a:rPr lang="en-US" sz="1800" dirty="0" smtClean="0"/>
              <a:t>is Rich Kennedy (HP Enterprise)</a:t>
            </a:r>
          </a:p>
          <a:p>
            <a:pPr lvl="1" eaLnBrk="1" hangingPunct="1">
              <a:defRPr/>
            </a:pPr>
            <a:r>
              <a:rPr lang="en-US" sz="1800" dirty="0" smtClean="0"/>
              <a:t>Vice-chair is Jay Holcomb (</a:t>
            </a:r>
            <a:r>
              <a:rPr lang="en-US" sz="1800" dirty="0" err="1" smtClean="0"/>
              <a:t>Itron</a:t>
            </a:r>
            <a:r>
              <a:rPr lang="en-US" sz="1800" dirty="0" smtClean="0"/>
              <a:t>)</a:t>
            </a:r>
          </a:p>
          <a:p>
            <a:pPr lvl="1" eaLnBrk="1" hangingPunct="1">
              <a:defRPr/>
            </a:pPr>
            <a:r>
              <a:rPr lang="en-US" sz="1800" dirty="0" smtClean="0"/>
              <a:t>________ will act as recording secretary</a:t>
            </a:r>
            <a:endParaRPr lang="en-US" sz="1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609600"/>
            <a:ext cx="8458200" cy="990600"/>
          </a:xfrm>
        </p:spPr>
        <p:txBody>
          <a:bodyPr/>
          <a:lstStyle/>
          <a:p>
            <a:r>
              <a:rPr lang="en-US" sz="3600" dirty="0">
                <a:latin typeface="Times New Roman" charset="0"/>
              </a:rPr>
              <a:t>Other Guidelines for IEEE WG Meetings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33400" y="228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GB" b="1" u="sng">
              <a:solidFill>
                <a:srgbClr val="000099"/>
              </a:solidFill>
              <a:latin typeface="Helvetica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79425" y="1752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50000"/>
              <a:buFont typeface="Monotype Sorts" charset="0"/>
              <a:buChar char="l"/>
            </a:pPr>
            <a:endParaRPr lang="en-US" sz="700" u="sng" dirty="0" smtClean="0">
              <a:solidFill>
                <a:srgbClr val="FF0000"/>
              </a:solidFill>
              <a:latin typeface="Arial" charset="0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All IEEE-SA standards meetings shall be conducted in compliance with all </a:t>
            </a:r>
            <a:r>
              <a:rPr lang="en-US" sz="1600" b="1" dirty="0" smtClean="0">
                <a:solidFill>
                  <a:srgbClr val="000099"/>
                </a:solidFill>
                <a:latin typeface="Arial" charset="0"/>
              </a:rPr>
              <a:t>applicable 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laws, including antitrust and competition laws.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discuss the interpretation, validity, or essentiality of patents/patent claims. 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discuss specific license rates, terms, or conditions.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Relative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costs, including licensing costs of essential patent claims, of different technical approaches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may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be discussed in standards development meetings. </a:t>
            </a:r>
          </a:p>
          <a:p>
            <a:pPr marL="1200150" lvl="2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Technical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considerations remain primary focus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discuss or engage in the fixing of product prices, allocation of customers, 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or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division of sales markets.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discuss the status or substance of ongoing or threatened litigation.</a:t>
            </a:r>
          </a:p>
          <a:p>
            <a:pPr marL="285750" indent="-285750" eaLnBrk="0" hangingPunct="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Don’t </a:t>
            </a: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be silent if inappropriate topics are discussed… do formally object.</a:t>
            </a:r>
          </a:p>
          <a:p>
            <a:pPr algn="ctr" eaLnBrk="0" hangingPunct="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Clr>
                <a:srgbClr val="CC3300"/>
              </a:buClr>
              <a:buSzPct val="50000"/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--------------------------------------------------------------- </a:t>
            </a:r>
          </a:p>
          <a:p>
            <a:pPr algn="ctr" eaLnBrk="0" hangingPunct="0">
              <a:lnSpc>
                <a:spcPct val="80000"/>
              </a:lnSpc>
              <a:spcBef>
                <a:spcPts val="400"/>
              </a:spcBef>
              <a:spcAft>
                <a:spcPct val="40000"/>
              </a:spcAft>
              <a:buClr>
                <a:srgbClr val="CC3300"/>
              </a:buClr>
              <a:buSzPct val="50000"/>
            </a:pP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If you have questions, contact the IEEE-SA Standards Board Patent Committee Administrator at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patcom@ieee.org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or visit http://standards.ieee.org/about/sasb/patcom/index.html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SzPct val="50000"/>
            </a:pP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See IEEE-SA Standards Board Operations Manual, clause 5.3.10 and “Promoting Competition and Innovation: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What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You Need to Know about the IEEE Standards Association's Antitrust and Competition Policy” for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more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details.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SzPct val="50000"/>
            </a:pP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This slide set is available </a:t>
            </a:r>
            <a:r>
              <a:rPr lang="en-US" sz="1200" b="1" dirty="0" smtClean="0">
                <a:solidFill>
                  <a:srgbClr val="000099"/>
                </a:solidFill>
                <a:latin typeface="Arial" charset="0"/>
              </a:rPr>
              <a:t>at </a:t>
            </a:r>
            <a:r>
              <a:rPr lang="en-US" sz="1200" b="1" dirty="0">
                <a:solidFill>
                  <a:srgbClr val="000099"/>
                </a:solidFill>
                <a:latin typeface="Arial" charset="0"/>
              </a:rPr>
              <a:t>https://development.standards.ieee.org/myproject/Public/mytools/mob/slideset.ppt</a:t>
            </a:r>
            <a:endParaRPr lang="en-US" sz="5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6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Discussion Items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/>
          <a:lstStyle/>
          <a:p>
            <a:pPr lvl="1"/>
            <a:r>
              <a:rPr lang="en-US" altLang="en-US" sz="2400" b="1" dirty="0" smtClean="0"/>
              <a:t>FCC plan for the 5.9 GHz band</a:t>
            </a:r>
          </a:p>
          <a:p>
            <a:pPr lvl="1"/>
            <a:r>
              <a:rPr lang="en-US" altLang="en-US" sz="2400" b="1" dirty="0"/>
              <a:t>Regulatory </a:t>
            </a:r>
            <a:r>
              <a:rPr lang="en-US" altLang="en-US" sz="2400" b="1" dirty="0" smtClean="0"/>
              <a:t>Landscape</a:t>
            </a:r>
          </a:p>
          <a:p>
            <a:pPr lvl="1"/>
            <a:r>
              <a:rPr lang="en-US" altLang="en-US" sz="2400" b="1" dirty="0" smtClean="0"/>
              <a:t>Improving Regulatory Efficacy</a:t>
            </a:r>
          </a:p>
          <a:p>
            <a:pPr lvl="1"/>
            <a:r>
              <a:rPr lang="en-GB" sz="2400" b="1" dirty="0"/>
              <a:t>IETF 95-Wireless Tutorial: IEEE 802.11</a:t>
            </a:r>
            <a:endParaRPr lang="en-US" alt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Rich Kennedy, HP Enterprise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5.9 GHz Sharing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March </a:t>
            </a:r>
            <a:r>
              <a:rPr lang="en-US" sz="2000" dirty="0"/>
              <a:t>23</a:t>
            </a:r>
            <a:r>
              <a:rPr lang="en-US" sz="2000" baseline="30000" dirty="0"/>
              <a:t>rd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More than 50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FCC OET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NTIA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USDOT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Julie Knapp looking to start a 3-phase test program to show efficacy of sharing protocols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Phase 1: FCC lab testing of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Phase 2: Limited field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Phase 3: Rigorous field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Document “soon”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Could be NOI, PN or </a:t>
            </a:r>
            <a:r>
              <a:rPr lang="en-US" sz="1800" dirty="0" smtClean="0"/>
              <a:t>FNPRM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5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dirty="0"/>
              <a:t>Regulatory </a:t>
            </a:r>
            <a:r>
              <a:rPr lang="en-US" altLang="en-US" dirty="0" smtClean="0"/>
              <a:t>Landscape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Challenges to </a:t>
            </a:r>
            <a:r>
              <a:rPr lang="en-US" sz="1800" dirty="0" smtClean="0"/>
              <a:t>802 wireless standards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Globalstar in the 2.4 GHz band </a:t>
            </a:r>
            <a:r>
              <a:rPr lang="en-US" sz="1600" dirty="0" smtClean="0"/>
              <a:t>could reduce 2.4 GHz band utility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LTE-U/LAA-LTE shrinking available spectrum (FCC will not protect Wi-Fi; LTE support much more active than Wi-Fi)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WRC-15 outcomes (re-studying 5 GHz band/DFS; potential good and bad)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Satellite industry pressing for less 5 GHz Wi-Fi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 smtClean="0"/>
              <a:t>must be understood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u="sng" dirty="0" smtClean="0"/>
              <a:t>Increased</a:t>
            </a:r>
            <a:r>
              <a:rPr lang="en-US" sz="1600" dirty="0" smtClean="0"/>
              <a:t> focus on the issues, strong defense for the value Wi-Fi brings the </a:t>
            </a:r>
            <a:r>
              <a:rPr lang="en-US" sz="1600" dirty="0" smtClean="0"/>
              <a:t>masses is the only way we will preserve a future for our standards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Significant participation in ITU-R groups addressing 5 GHz band </a:t>
            </a:r>
            <a:r>
              <a:rPr lang="en-US" sz="1600" dirty="0" smtClean="0"/>
              <a:t>changes is the most critical as we begin to address the WRC-15 requirements for WRC-19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Scorecard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Wi-Fi industry is not as well organized as the LTE industry in dealings </a:t>
            </a:r>
            <a:r>
              <a:rPr lang="en-US" sz="1600" dirty="0" smtClean="0"/>
              <a:t>with regulators and stands to lose the market position our standards have enabled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3375"/>
            <a:ext cx="122396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77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our Regulatory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Collaboration with other IEEE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Collaboration with WLAN industry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Wi-Fi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Dynamic Spectrum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White Spaces Alliance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Drive </a:t>
            </a:r>
            <a:r>
              <a:rPr lang="en-US" sz="1800" dirty="0"/>
              <a:t>regulatory rejection of the IMT-2020 spectrum grab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Minimize the Wi-Fi spectrum lockout that IMT-2020 can 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We must show regulators that this is important for their </a:t>
            </a:r>
            <a:r>
              <a:rPr lang="en-US" sz="1600" dirty="0" smtClean="0"/>
              <a:t>populations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0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95-Wireless Tutorial: IEEE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Prepared by Dorothy Stanley (HPE)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mentor.ieee.org/802.11/dcn/16/11-16-0500-00-0000-ietf-95-wireless-tutorial-802-11-overview.pptx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Rich Kennedy, HP Enterprise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69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1708</TotalTime>
  <Words>882</Words>
  <Application>Microsoft Office PowerPoint</Application>
  <PresentationFormat>On-screen Show (4:3)</PresentationFormat>
  <Paragraphs>153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Unicode MS</vt:lpstr>
      <vt:lpstr>MS Gothic</vt:lpstr>
      <vt:lpstr>ＭＳ Ｐゴシック</vt:lpstr>
      <vt:lpstr>Arial</vt:lpstr>
      <vt:lpstr>Helvetica</vt:lpstr>
      <vt:lpstr>Monotype Sorts</vt:lpstr>
      <vt:lpstr>Times New Roman</vt:lpstr>
      <vt:lpstr>Wingdings</vt:lpstr>
      <vt:lpstr>Office Theme</vt:lpstr>
      <vt:lpstr>Document</vt:lpstr>
      <vt:lpstr>IEEE 802.18 RR-TAG Teleconference Plan and Agenda</vt:lpstr>
      <vt:lpstr>Agenda</vt:lpstr>
      <vt:lpstr>Administrative Items</vt:lpstr>
      <vt:lpstr>Other Guidelines for IEEE WG Meetings</vt:lpstr>
      <vt:lpstr>Discussion Items</vt:lpstr>
      <vt:lpstr>FCC 5.9 GHz Sharing Meeting</vt:lpstr>
      <vt:lpstr>Regulatory Landscape </vt:lpstr>
      <vt:lpstr>Ways to Improve our Regulatory Efficacy</vt:lpstr>
      <vt:lpstr>IETF 95-Wireless Tutorial: IEEE 802.11</vt:lpstr>
      <vt:lpstr>802.11 technology is serving high density applications today </vt:lpstr>
      <vt:lpstr>In 2014 Wi-Fi traffic was 16 times cellular one</vt:lpstr>
      <vt:lpstr>Any Other Business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Kennedy, Rich</cp:lastModifiedBy>
  <cp:revision>22</cp:revision>
  <cp:lastPrinted>1601-01-01T00:00:00Z</cp:lastPrinted>
  <dcterms:created xsi:type="dcterms:W3CDTF">2016-03-03T14:54:45Z</dcterms:created>
  <dcterms:modified xsi:type="dcterms:W3CDTF">2016-03-31T18:59:13Z</dcterms:modified>
</cp:coreProperties>
</file>