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1" r:id="rId48"/>
    <p:sldId id="342" r:id="rId49"/>
    <p:sldId id="343" r:id="rId5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rives\Homedrives$\Federico.Boccardi\Federico\MDS\5GHz\spectrum_projec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57306824803644E-2"/>
          <c:y val="4.245548945562036E-2"/>
          <c:w val="0.77058316889676359"/>
          <c:h val="0.915089021088759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Wi-Fi</c:v>
                </c:pt>
              </c:strCache>
            </c:strRef>
          </c:tx>
          <c:spPr>
            <a:solidFill>
              <a:srgbClr val="642566"/>
            </a:solidFill>
            <a:ln>
              <a:solidFill>
                <a:srgbClr val="642566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1209</a:t>
                    </a:r>
                    <a:r>
                      <a:rPr lang="en-US" baseline="0" dirty="0" smtClean="0"/>
                      <a:t> 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1440</a:t>
                    </a:r>
                    <a:r>
                      <a:rPr lang="en-US" baseline="0" dirty="0" smtClean="0"/>
                      <a:t> 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17%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2014 Cisco VNI</c:v>
                </c:pt>
                <c:pt idx="1">
                  <c:v>2014 IR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1209</c:v>
                </c:pt>
                <c:pt idx="1">
                  <c:v>1440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Cellular</c:v>
                </c:pt>
              </c:strCache>
            </c:strRef>
          </c:tx>
          <c:spPr>
            <a:solidFill>
              <a:srgbClr val="A9CF38"/>
            </a:solidFill>
            <a:ln>
              <a:solidFill>
                <a:srgbClr val="A9CF38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74</a:t>
                    </a:r>
                    <a:r>
                      <a:rPr lang="en-US" baseline="0" dirty="0" smtClean="0"/>
                      <a:t> 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44PB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71%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74%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642566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2014 Cisco VNI</c:v>
                </c:pt>
                <c:pt idx="1">
                  <c:v>2014 IR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74</c:v>
                </c:pt>
                <c:pt idx="1">
                  <c:v>44.3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361272"/>
        <c:axId val="201361664"/>
      </c:barChart>
      <c:catAx>
        <c:axId val="201361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1361664"/>
        <c:crosses val="autoZero"/>
        <c:auto val="1"/>
        <c:lblAlgn val="ctr"/>
        <c:lblOffset val="100"/>
        <c:noMultiLvlLbl val="1"/>
      </c:catAx>
      <c:valAx>
        <c:axId val="201361664"/>
        <c:scaling>
          <c:orientation val="minMax"/>
          <c:max val="1600"/>
          <c:min val="0"/>
        </c:scaling>
        <c:delete val="0"/>
        <c:axPos val="l"/>
        <c:majorGridlines>
          <c:spPr>
            <a:ln w="25400">
              <a:solidFill>
                <a:srgbClr val="BFBFBF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642566">
                    <a:tint val="75000"/>
                    <a:shade val="95000"/>
                    <a:satMod val="105000"/>
                  </a:srgbClr>
                </a:solidFill>
                <a:prstDash val="solid"/>
                <a:round/>
              </a14:hiddenLine>
            </a:ext>
          </a:extLst>
        </c:spPr>
        <c:crossAx val="201361272"/>
        <c:crosses val="autoZero"/>
        <c:crossBetween val="between"/>
        <c:majorUnit val="400"/>
        <c:minorUnit val="400"/>
      </c:valAx>
    </c:plotArea>
    <c:legend>
      <c:legendPos val="r"/>
      <c:layout>
        <c:manualLayout>
          <c:xMode val="edge"/>
          <c:yMode val="edge"/>
          <c:x val="0.85054895358599081"/>
          <c:y val="0.24153420275590548"/>
          <c:w val="0.14945104641400919"/>
          <c:h val="0.4907130083594659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0">
          <a:solidFill>
            <a:srgbClr val="642566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Cellular spectrum (MHz)</c:v>
          </c:tx>
          <c:spPr>
            <a:ln w="38100">
              <a:solidFill>
                <a:srgbClr val="A9CF38"/>
              </a:solidFill>
            </a:ln>
          </c:spPr>
          <c:marker>
            <c:symbol val="none"/>
          </c:marker>
          <c:cat>
            <c:numRef>
              <c:f>(Sheet1!$A$36,Sheet1!$A$41,Sheet1!$A$46,Sheet1!$A$51)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(Sheet1!$B$36,Sheet1!$B$41,Sheet1!$B$46,Sheet1!$B$51)</c:f>
              <c:numCache>
                <c:formatCode>General</c:formatCode>
                <c:ptCount val="4"/>
                <c:pt idx="0">
                  <c:v>770</c:v>
                </c:pt>
                <c:pt idx="1">
                  <c:v>1000</c:v>
                </c:pt>
                <c:pt idx="2">
                  <c:v>1261</c:v>
                </c:pt>
                <c:pt idx="3">
                  <c:v>1803</c:v>
                </c:pt>
              </c:numCache>
            </c:numRef>
          </c:val>
          <c:smooth val="0"/>
        </c:ser>
        <c:ser>
          <c:idx val="1"/>
          <c:order val="1"/>
          <c:tx>
            <c:v>Wi-Fi spectrum (MHz)</c:v>
          </c:tx>
          <c:spPr>
            <a:ln w="3810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(Sheet1!$A$36,Sheet1!$A$41,Sheet1!$A$46,Sheet1!$A$51)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(Sheet1!$E$36,Sheet1!$E$41,Sheet1!$E$46,Sheet1!$E$51)</c:f>
              <c:numCache>
                <c:formatCode>General</c:formatCode>
                <c:ptCount val="4"/>
                <c:pt idx="0">
                  <c:v>538</c:v>
                </c:pt>
                <c:pt idx="1">
                  <c:v>698.7012987012987</c:v>
                </c:pt>
                <c:pt idx="2">
                  <c:v>881.06233766233765</c:v>
                </c:pt>
                <c:pt idx="3">
                  <c:v>1259.7584415584415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3458776"/>
        <c:axId val="403459168"/>
      </c:lineChart>
      <c:catAx>
        <c:axId val="403458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3459168"/>
        <c:crosses val="autoZero"/>
        <c:auto val="1"/>
        <c:lblAlgn val="ctr"/>
        <c:lblOffset val="100"/>
        <c:noMultiLvlLbl val="0"/>
      </c:catAx>
      <c:valAx>
        <c:axId val="403459168"/>
        <c:scaling>
          <c:orientation val="minMax"/>
          <c:min val="4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458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391666666666666"/>
          <c:y val="8.7670239136774575E-2"/>
          <c:w val="0.30066945606694562"/>
          <c:h val="0.26225134445606885"/>
        </c:manualLayout>
      </c:layout>
      <c:overlay val="1"/>
      <c:spPr>
        <a:solidFill>
          <a:schemeClr val="bg1">
            <a:lumMod val="85000"/>
          </a:schemeClr>
        </a:solidFill>
      </c:spPr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Andy Gowans (OFCOM)</a:t>
            </a:r>
            <a:endParaRPr lang="en-US" smtClean="0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B9D28-421D-4A37-9DF6-163A252C22E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53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this slides (inspired by a presentation given by</a:t>
            </a:r>
            <a:r>
              <a:rPr lang="en-GB" baseline="0" dirty="0" smtClean="0"/>
              <a:t> Nokia) I summarised some of the services forecasted for the next 5-10 years. Some of the them are familiar (like broadband,…), some others are new. New emerging services include Car2X, Wireless factories and Robotics, M2M, Tactile Internet,…I divided them in three families.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19444-37C3-437C-BEB2-B710D6DD978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6463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r>
              <a:rPr lang="en-GB" baseline="0" dirty="0" smtClean="0"/>
              <a:t> each family of services introduced in the previous slide, these are the related enabling technology standards. For broadband++ and critical communication it’s the usual battle between the two usual ecosystem (IEEE and 3GPPP). For M2M there is a lack of a dominant standard, and we will see in the next slides what this means in terms of technology adoption.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 the remaining part of this presentation I will spend a few slides on each of this families. Focus on questions rather than answers. And on the work needed to give good answers to those questions.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19444-37C3-437C-BEB2-B710D6DD978B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92438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What have we done to date:</a:t>
            </a:r>
          </a:p>
          <a:p>
            <a:r>
              <a:rPr lang="en-GB" dirty="0" smtClean="0"/>
              <a:t>Rapid growth in use of mobile broadband is set to continue </a:t>
            </a:r>
          </a:p>
          <a:p>
            <a:r>
              <a:rPr lang="en-GB" dirty="0" smtClean="0"/>
              <a:t>Network upgrades can help deal with growth, but spectrum is also needed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0F9DC-4657-45D3-A307-728750D4CF4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50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1200" dirty="0" smtClean="0"/>
              <a:t>We have used our approach to identify</a:t>
            </a:r>
            <a:r>
              <a:rPr lang="en-GB" sz="1200" baseline="0" dirty="0" smtClean="0"/>
              <a:t> potential new bands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baseline="0" dirty="0" smtClean="0"/>
              <a:t>We have c</a:t>
            </a:r>
            <a:r>
              <a:rPr lang="en-GB" sz="1200" dirty="0" smtClean="0"/>
              <a:t>onsidered: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dirty="0" smtClean="0"/>
              <a:t>Benefits-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Coverage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Potential for international harmonisation</a:t>
            </a:r>
          </a:p>
          <a:p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Costs and constraints of making available for sharing and re-purposing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0F9DC-4657-45D3-A307-728750D4CF4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95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dirty="0" smtClean="0"/>
              <a:t>According to Cisco VNI, 3% of all IP traffic is carried by mobile, compared to 49% over Wi-Fi and 48% wired. This is despite Wi-Fi having access to less spectrum </a:t>
            </a:r>
            <a:r>
              <a:rPr lang="en-GB" sz="1200" dirty="0" smtClean="0">
                <a:solidFill>
                  <a:srgbClr val="C00000"/>
                </a:solidFill>
              </a:rPr>
              <a:t>(538.5 MHz) </a:t>
            </a:r>
            <a:r>
              <a:rPr lang="en-GB" sz="1200" dirty="0" smtClean="0"/>
              <a:t>compared to mobile </a:t>
            </a:r>
            <a:r>
              <a:rPr lang="en-GB" sz="1200" dirty="0" smtClean="0">
                <a:solidFill>
                  <a:srgbClr val="C00000"/>
                </a:solidFill>
              </a:rPr>
              <a:t>(602 MHz)</a:t>
            </a:r>
            <a:r>
              <a:rPr lang="en-GB" sz="1200" dirty="0" smtClean="0"/>
              <a:t>.</a:t>
            </a:r>
          </a:p>
          <a:p>
            <a:r>
              <a:rPr lang="en-GB" sz="1200" dirty="0" smtClean="0">
                <a:solidFill>
                  <a:srgbClr val="C90044"/>
                </a:solidFill>
              </a:rPr>
              <a:t>Source: Cisco VNI, Office of National Statistics, Ofcom CMR 2014 and Ofcom Infrastructure Report 2014</a:t>
            </a:r>
          </a:p>
          <a:p>
            <a:r>
              <a:rPr lang="en-GB" sz="1200" dirty="0" smtClean="0">
                <a:solidFill>
                  <a:srgbClr val="C90044"/>
                </a:solidFill>
              </a:rPr>
              <a:t>Notes: Infrastructure Report data is based on June 2014 only and assumes 93% use wireless routers (CMR 2014).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B9D28-421D-4A37-9DF6-163A252C22E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585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Questions for LAA/LTE-U </a:t>
            </a:r>
          </a:p>
          <a:p>
            <a:pPr lvl="1"/>
            <a:r>
              <a:rPr lang="en-GB" dirty="0" smtClean="0"/>
              <a:t>Will LAA/LTE-U be disruptive to incumbent technologies and services?</a:t>
            </a:r>
          </a:p>
          <a:p>
            <a:pPr lvl="1"/>
            <a:r>
              <a:rPr lang="en-GB" dirty="0" smtClean="0"/>
              <a:t>Will LAA/ULTE change the future usage profile (power and bandwidth) of the current bands Wi-Fi use?  If Yes </a:t>
            </a:r>
          </a:p>
          <a:p>
            <a:pPr lvl="2"/>
            <a:r>
              <a:rPr lang="en-GB" dirty="0" smtClean="0"/>
              <a:t>What effect will it have on sharing with incumbents? </a:t>
            </a:r>
          </a:p>
          <a:p>
            <a:pPr lvl="2"/>
            <a:r>
              <a:rPr lang="en-GB" dirty="0" smtClean="0"/>
              <a:t>What effect will it have on the share of the markets? </a:t>
            </a:r>
          </a:p>
          <a:p>
            <a:pPr lvl="2"/>
            <a:r>
              <a:rPr lang="en-GB" dirty="0" smtClean="0"/>
              <a:t>Which Wi-Fi markets will LAA/LTE-U address?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B9D28-421D-4A37-9DF6-163A252C22E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77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Andy </a:t>
            </a:r>
            <a:r>
              <a:rPr lang="en-US" dirty="0" err="1" smtClean="0"/>
              <a:t>Gowans</a:t>
            </a:r>
            <a:r>
              <a:rPr lang="en-US" dirty="0" smtClean="0"/>
              <a:t> (OFCOM)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2AB8C-8E97-44B8-A426-416B598BA2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74586" y="6475413"/>
            <a:ext cx="15693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Andy </a:t>
            </a:r>
            <a:r>
              <a:rPr lang="en-US" dirty="0" err="1" smtClean="0"/>
              <a:t>Gowans</a:t>
            </a:r>
            <a:r>
              <a:rPr lang="en-US" dirty="0" smtClean="0"/>
              <a:t> (OFCOM)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Andy </a:t>
            </a:r>
            <a:r>
              <a:rPr lang="en-US" dirty="0" err="1" smtClean="0"/>
              <a:t>Gowans</a:t>
            </a:r>
            <a:r>
              <a:rPr lang="en-US" dirty="0" smtClean="0"/>
              <a:t> (OFCOM)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802.18-16/0016r0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uk/url?sa=i&amp;rct=j&amp;q=&amp;esrc=s&amp;frm=1&amp;source=images&amp;cd=&amp;cad=rja&amp;uact=8&amp;ved=0CAcQjRw&amp;url=http://www.mondoudinese.it/2014/12/inter-udinese-il-semaforo/&amp;ei=FU_sVO_iI6fp7Abm3IHgAQ&amp;bvm=bv.86475890,d.ZGU&amp;psig=AFQjCNGf9yVBtIj0oBCXlk4bp5AzBXofXg&amp;ust=1424859275913393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url?sa=i&amp;rct=j&amp;q=&amp;esrc=s&amp;frm=1&amp;source=images&amp;cd=&amp;cad=rja&amp;uact=8&amp;ved=0CAcQjRw&amp;url=http://www.usatoday.com/story/tech/2013/12/01/amazon-bezos-drone-delivery/3799021/&amp;ei=gopkVeDVG_HbsATxxoHgDQ&amp;bvm=bv.93990622,d.ZGU&amp;psig=AFQjCNGhV4mzu74kVA7UnlePzohNeURlCw&amp;ust=1432738782698528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hyperlink" Target="http://www.google.co.uk/url?sa=i&amp;rct=j&amp;q=&amp;esrc=s&amp;frm=1&amp;source=images&amp;cd=&amp;cad=rja&amp;uact=8&amp;ved=0CAcQjRw&amp;url=http://gizmodo.com/5819701/tactile-pixels-will-make-it-easy-to-read-braille-on-touchscreens&amp;ei=NFPbVKOrHdHsaPf7gdAL&amp;bvm=bv.85761416,d.d2s&amp;psig=AFQjCNEZ0UFRbIrTZQ43Ij-FWw6lLr3PyQ&amp;ust=142374618556661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5" Type="http://schemas.openxmlformats.org/officeDocument/2006/relationships/image" Target="../media/image10.jpeg"/><Relationship Id="rId10" Type="http://schemas.openxmlformats.org/officeDocument/2006/relationships/image" Target="../media/image7.png"/><Relationship Id="rId4" Type="http://schemas.openxmlformats.org/officeDocument/2006/relationships/hyperlink" Target="http://www.google.co.uk/url?sa=i&amp;rct=j&amp;q=&amp;esrc=s&amp;frm=1&amp;source=images&amp;cd=&amp;cad=rja&amp;uact=8&amp;ved=0CAcQjRw&amp;url=http://www.ima.umn.edu/2008-2009/PUB1.22.09/&amp;ei=VolkVdb5J9D_sATx74D4BA&amp;bvm=bv.93990622,d.cWc&amp;psig=AFQjCNHRKSC0L-5Gevi9JxmWCI1iBItygw&amp;ust=1432738381151784" TargetMode="External"/><Relationship Id="rId9" Type="http://schemas.openxmlformats.org/officeDocument/2006/relationships/image" Target="../media/image6.jpeg"/><Relationship Id="rId14" Type="http://schemas.openxmlformats.org/officeDocument/2006/relationships/hyperlink" Target="http://www.google.co.uk/url?sa=i&amp;rct=j&amp;q=&amp;esrc=s&amp;frm=1&amp;source=images&amp;cd=&amp;cad=rja&amp;uact=8&amp;ved=0CAcQjRw&amp;url=http://www.nicolas-denis.net/robotique-et-economie-pour-le-meilleur-et-le-plus-complique/&amp;ei=f8duVbmHIYq07gbsqoKACw&amp;bvm=bv.94911696,d.ZGU&amp;psig=AFQjCNHILNrU4CWcvQY_GZ9CpZo4c2n2YA&amp;ust=143340972066822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OFCOM Future Spectrum Requirements 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2016-03-16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914027"/>
              </p:ext>
            </p:extLst>
          </p:nvPr>
        </p:nvGraphicFramePr>
        <p:xfrm>
          <a:off x="531813" y="2503488"/>
          <a:ext cx="7827962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9" name="Document" r:id="rId4" imgW="8606510" imgH="2809838" progId="Word.Document.8">
                  <p:embed/>
                </p:oleObj>
              </mc:Choice>
              <mc:Fallback>
                <p:oleObj name="Document" r:id="rId4" imgW="8606510" imgH="280983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03488"/>
                        <a:ext cx="7827962" cy="2554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Andy Gowans (OFCOM)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449A1-F771-4069-85DC-1A9EBBF6664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In 2014 Wi-Fi traffic was 16 times cellular one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/>
          </p:nvPr>
        </p:nvGraphicFramePr>
        <p:xfrm>
          <a:off x="506931" y="2081276"/>
          <a:ext cx="8637069" cy="3834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XAxis"/>
          <p:cNvSpPr txBox="1">
            <a:spLocks/>
          </p:cNvSpPr>
          <p:nvPr/>
        </p:nvSpPr>
        <p:spPr>
          <a:xfrm>
            <a:off x="7608" y="1859254"/>
            <a:ext cx="8244000" cy="215444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kern="0" dirty="0" smtClean="0"/>
              <a:t>UK Data carried in PB per month</a:t>
            </a:r>
          </a:p>
          <a:p>
            <a:pPr marL="0" indent="0">
              <a:buNone/>
            </a:pPr>
            <a:endParaRPr lang="en-GB" sz="1300" kern="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481332" y="2413000"/>
            <a:ext cx="28500" cy="349250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454270" y="5806978"/>
            <a:ext cx="350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Infrastructure Report, June 2014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5585" y="5806979"/>
            <a:ext cx="350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Cisco VNI, 2014 average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2875" y="4864099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602 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853688" y="4851400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602 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03400" y="2566888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538.5 </a:t>
            </a:r>
            <a:r>
              <a:rPr lang="en-GB" dirty="0" smtClean="0"/>
              <a:t>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158943" y="2074698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538.5 </a:t>
            </a:r>
            <a:r>
              <a:rPr lang="en-GB" dirty="0" smtClean="0"/>
              <a:t>MHz</a:t>
            </a:r>
          </a:p>
          <a:p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>
                <a:solidFill>
                  <a:schemeClr val="bg1"/>
                </a:solidFill>
              </a:rPr>
              <a:t>Spectrum trends below </a:t>
            </a:r>
            <a:r>
              <a:rPr lang="en-US" dirty="0" smtClean="0">
                <a:solidFill>
                  <a:schemeClr val="bg1"/>
                </a:solidFill>
              </a:rPr>
              <a:t>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4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Wi-Fi vs cellular spectrum trends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0"/>
            <a:r>
              <a:rPr lang="en-GB" sz="1800" dirty="0" smtClean="0"/>
              <a:t>One assumption that could be taken from this if we thought there was a need to keep the same proportion between licence and license-exempt spectrum in the future we should be adding </a:t>
            </a:r>
            <a:r>
              <a:rPr lang="en-GB" sz="1800" b="1" dirty="0" smtClean="0"/>
              <a:t>approx. 600 MHz below 6GHz</a:t>
            </a:r>
            <a:r>
              <a:rPr lang="en-GB" sz="1800" dirty="0" smtClean="0"/>
              <a:t> spectrum for Wi-Fi</a:t>
            </a:r>
          </a:p>
          <a:p>
            <a:pPr lvl="0"/>
            <a:endParaRPr lang="en-GB" sz="1800" dirty="0"/>
          </a:p>
          <a:p>
            <a:r>
              <a:rPr lang="en-GB" sz="1800" dirty="0" smtClean="0"/>
              <a:t>Currently there is no evidence to back this assumption up or to quantify what the balance will be in the future</a:t>
            </a:r>
            <a:r>
              <a:rPr lang="en-GB" sz="1800" dirty="0"/>
              <a:t>. Do Wi-Fi alliance have similar info for other </a:t>
            </a:r>
            <a:r>
              <a:rPr lang="en-GB" sz="1800" dirty="0" smtClean="0"/>
              <a:t>countries and do they think future studies are needed here!</a:t>
            </a:r>
            <a:r>
              <a:rPr lang="en-GB" sz="1800" dirty="0"/>
              <a:t> </a:t>
            </a:r>
            <a:endParaRPr lang="en-GB" sz="1800" dirty="0" smtClean="0"/>
          </a:p>
          <a:p>
            <a:pPr lvl="0"/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333875" y="5118298"/>
            <a:ext cx="427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Note: we don’t consider &gt; 6 GHz spectrum</a:t>
            </a:r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4060825" y="2003425"/>
          <a:ext cx="4552950" cy="27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4995057" y="4258914"/>
            <a:ext cx="2663825" cy="1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>
                <a:solidFill>
                  <a:schemeClr val="bg1"/>
                </a:solidFill>
              </a:rPr>
              <a:t>Spectrum trends below </a:t>
            </a:r>
            <a:r>
              <a:rPr lang="en-US" dirty="0" smtClean="0">
                <a:solidFill>
                  <a:schemeClr val="bg1"/>
                </a:solidFill>
              </a:rPr>
              <a:t>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0"/>
            <a:r>
              <a:rPr lang="en-GB" sz="1700" dirty="0" smtClean="0"/>
              <a:t>In previous studies and </a:t>
            </a:r>
            <a:r>
              <a:rPr lang="en-GB" sz="1700" dirty="0"/>
              <a:t>consultation in 2013/14 we looked at future wireless data uses including </a:t>
            </a:r>
            <a:r>
              <a:rPr lang="en-GB" sz="1700" dirty="0" smtClean="0"/>
              <a:t>Wi-Fi.</a:t>
            </a:r>
          </a:p>
          <a:p>
            <a:pPr lvl="1"/>
            <a:r>
              <a:rPr lang="en-GB" sz="1700" dirty="0" smtClean="0"/>
              <a:t>Responses indicated more </a:t>
            </a:r>
            <a:r>
              <a:rPr lang="en-GB" sz="1700" dirty="0"/>
              <a:t>contiguous channels with wide bandwidths (80 MHz and 160 MHz</a:t>
            </a:r>
            <a:r>
              <a:rPr lang="en-GB" sz="1700" dirty="0" smtClean="0"/>
              <a:t>) mainly for indoor services</a:t>
            </a:r>
          </a:p>
          <a:p>
            <a:pPr lvl="1"/>
            <a:r>
              <a:rPr lang="en-GB" sz="1700" dirty="0" smtClean="0"/>
              <a:t>need for more spectrum for lower bandwidth outdoor </a:t>
            </a:r>
            <a:r>
              <a:rPr lang="en-GB" sz="1700" dirty="0"/>
              <a:t>deployments </a:t>
            </a:r>
            <a:r>
              <a:rPr lang="en-GB" sz="1700" dirty="0" smtClean="0"/>
              <a:t>with additional </a:t>
            </a:r>
            <a:r>
              <a:rPr lang="en-GB" sz="1700" dirty="0"/>
              <a:t>steps </a:t>
            </a:r>
            <a:r>
              <a:rPr lang="en-GB" sz="1700" dirty="0" smtClean="0"/>
              <a:t>such as </a:t>
            </a:r>
            <a:r>
              <a:rPr lang="en-GB" sz="1700" dirty="0"/>
              <a:t>standardised protocols for coordination and restriction on use </a:t>
            </a:r>
            <a:r>
              <a:rPr lang="en-GB" sz="1700" dirty="0" smtClean="0"/>
              <a:t>are needed</a:t>
            </a:r>
          </a:p>
          <a:p>
            <a:pPr marL="274637" lvl="1" indent="0">
              <a:buNone/>
            </a:pPr>
            <a:endParaRPr lang="en-GB" sz="1700" dirty="0"/>
          </a:p>
          <a:p>
            <a:pPr lvl="0"/>
            <a:r>
              <a:rPr lang="en-GB" sz="1700" dirty="0" smtClean="0"/>
              <a:t>As a follow on we carried out a demand/supply study to assess the needs of further spectrum for Wi-Fi</a:t>
            </a:r>
          </a:p>
          <a:p>
            <a:pPr lvl="1"/>
            <a:r>
              <a:rPr lang="en-GB" sz="1700" dirty="0" smtClean="0"/>
              <a:t>Varying results depending on assumptions used for demand and supply.</a:t>
            </a:r>
          </a:p>
          <a:p>
            <a:pPr lvl="1"/>
            <a:r>
              <a:rPr lang="en-GB" sz="1700" dirty="0" smtClean="0"/>
              <a:t>Some scenarios showed a need of additional </a:t>
            </a:r>
            <a:r>
              <a:rPr lang="en-GB" sz="1700" dirty="0"/>
              <a:t>spectrum </a:t>
            </a:r>
            <a:r>
              <a:rPr lang="en-GB" sz="1700" dirty="0" smtClean="0"/>
              <a:t>for all assumptions:</a:t>
            </a:r>
            <a:endParaRPr lang="en-GB" sz="1700" dirty="0"/>
          </a:p>
          <a:p>
            <a:pPr lvl="2"/>
            <a:r>
              <a:rPr lang="en-GB" sz="1700" dirty="0" smtClean="0"/>
              <a:t>Transport hubs</a:t>
            </a:r>
          </a:p>
          <a:p>
            <a:pPr lvl="2"/>
            <a:r>
              <a:rPr lang="en-GB" sz="1700" dirty="0" smtClean="0"/>
              <a:t>Public </a:t>
            </a:r>
            <a:r>
              <a:rPr lang="en-GB" sz="1700" dirty="0"/>
              <a:t>event-type scenarios (e.g. </a:t>
            </a:r>
            <a:r>
              <a:rPr lang="en-GB" sz="1700" dirty="0" smtClean="0"/>
              <a:t>stadium)</a:t>
            </a:r>
          </a:p>
          <a:p>
            <a:pPr lvl="2"/>
            <a:r>
              <a:rPr lang="en-GB" sz="1700" dirty="0" smtClean="0"/>
              <a:t>To a lesser extent, terrace houses</a:t>
            </a:r>
          </a:p>
          <a:p>
            <a:endParaRPr lang="en-GB" sz="1700" dirty="0" smtClean="0"/>
          </a:p>
          <a:p>
            <a:r>
              <a:rPr lang="en-GB" sz="1700" dirty="0" smtClean="0"/>
              <a:t>We concluded that more work needs to be done on Wi-Fi spectrum requirements!</a:t>
            </a:r>
          </a:p>
          <a:p>
            <a:endParaRPr lang="en-GB" sz="1700" dirty="0" smtClean="0"/>
          </a:p>
          <a:p>
            <a:r>
              <a:rPr lang="en-GB" sz="1700" dirty="0" smtClean="0"/>
              <a:t>What about the other IEEE 802 standards and technologies spectrum requirements?</a:t>
            </a:r>
            <a:endParaRPr lang="en-GB" sz="17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27000" y="755134"/>
            <a:ext cx="824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>
                <a:solidFill>
                  <a:srgbClr val="C00000"/>
                </a:solidFill>
              </a:rPr>
              <a:t>Wi-Fi demand trends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Current </a:t>
            </a:r>
            <a:r>
              <a:rPr lang="en-US" dirty="0">
                <a:solidFill>
                  <a:schemeClr val="bg1"/>
                </a:solidFill>
              </a:rPr>
              <a:t>Mobile Data Use in UK and possible spectrum trends.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Wi-Fi as standalone technology </a:t>
            </a:r>
          </a:p>
          <a:p>
            <a:pPr lvl="2"/>
            <a:r>
              <a:rPr lang="en-GB" sz="1800" dirty="0" smtClean="0"/>
              <a:t>More </a:t>
            </a:r>
            <a:r>
              <a:rPr lang="en-GB" sz="1800" dirty="0"/>
              <a:t>effective MAC solutions (802.11ax) will allow a better performance in high-traffic </a:t>
            </a:r>
            <a:r>
              <a:rPr lang="en-GB" sz="1800" dirty="0" smtClean="0"/>
              <a:t>conditions</a:t>
            </a:r>
          </a:p>
          <a:p>
            <a:pPr lvl="2"/>
            <a:r>
              <a:rPr lang="en-GB" sz="1800" dirty="0" smtClean="0"/>
              <a:t>Wi-Fi features (e.g. </a:t>
            </a:r>
            <a:r>
              <a:rPr lang="en-GB" sz="1800" dirty="0" err="1" smtClean="0"/>
              <a:t>Passpoint</a:t>
            </a:r>
            <a:r>
              <a:rPr lang="en-GB" sz="1800" dirty="0" smtClean="0"/>
              <a:t> for cellular like experience, VoWiFi, etc.)</a:t>
            </a:r>
          </a:p>
          <a:p>
            <a:pPr lvl="2"/>
            <a:r>
              <a:rPr lang="en-GB" sz="1800" dirty="0" smtClean="0"/>
              <a:t>Wi-Fi Direct (screen mirroring etc.)</a:t>
            </a:r>
          </a:p>
          <a:p>
            <a:pPr lvl="2"/>
            <a:r>
              <a:rPr lang="en-GB" sz="1800" dirty="0" smtClean="0"/>
              <a:t>Low power/low data rate Wi-Fi for M2M and </a:t>
            </a:r>
            <a:r>
              <a:rPr lang="en-GB" sz="1800" dirty="0" err="1" smtClean="0"/>
              <a:t>IoT</a:t>
            </a:r>
            <a:r>
              <a:rPr lang="en-GB" sz="1800" dirty="0" smtClean="0"/>
              <a:t> (below 1GHz?) </a:t>
            </a:r>
          </a:p>
          <a:p>
            <a:pPr marL="538163" lvl="2" indent="0">
              <a:buNone/>
            </a:pP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Wi-Fi LAA/LTE(U) as complementary technology</a:t>
            </a:r>
          </a:p>
          <a:p>
            <a:pPr lvl="2"/>
            <a:r>
              <a:rPr lang="en-GB" sz="1800" dirty="0" smtClean="0"/>
              <a:t>Distributed SON algorithms will allow non-managed Wi-Fi deployments to have performance closer to managed ones</a:t>
            </a:r>
          </a:p>
          <a:p>
            <a:pPr lvl="2"/>
            <a:r>
              <a:rPr lang="en-GB" sz="1800" dirty="0" smtClean="0"/>
              <a:t>Wi-Fi vs LAA</a:t>
            </a:r>
          </a:p>
          <a:p>
            <a:pPr lvl="3"/>
            <a:r>
              <a:rPr lang="en-GB" sz="1800" dirty="0" smtClean="0"/>
              <a:t>will it increase traffic at 5GHz</a:t>
            </a:r>
          </a:p>
          <a:p>
            <a:pPr lvl="3"/>
            <a:r>
              <a:rPr lang="en-GB" sz="1800" dirty="0" smtClean="0"/>
              <a:t>will it enable new opportunities for broadband Wi-Fi operators</a:t>
            </a:r>
          </a:p>
          <a:p>
            <a:pPr lvl="4">
              <a:buFont typeface="Arial" panose="020B0604020202020204" pitchFamily="34" charset="0"/>
              <a:buChar char="−"/>
            </a:pPr>
            <a:r>
              <a:rPr lang="en-GB" sz="1800" dirty="0" smtClean="0"/>
              <a:t>E.g.: mobility and wide-area support</a:t>
            </a:r>
            <a:endParaRPr lang="en-GB" sz="1800" dirty="0"/>
          </a:p>
          <a:p>
            <a:pPr lvl="2"/>
            <a:r>
              <a:rPr lang="en-GB" sz="1800" dirty="0" smtClean="0"/>
              <a:t>3G/4G/5G Interworking features? </a:t>
            </a:r>
          </a:p>
          <a:p>
            <a:pPr lvl="3"/>
            <a:r>
              <a:rPr lang="en-GB" sz="1800" dirty="0" smtClean="0"/>
              <a:t>Yes for LAA, What about W-Fi?</a:t>
            </a:r>
          </a:p>
          <a:p>
            <a:pPr lvl="2"/>
            <a:endParaRPr lang="en-GB" sz="1800" dirty="0"/>
          </a:p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What are the implications of all these changes on future Wi-Fi spectrum needs?</a:t>
            </a:r>
            <a:r>
              <a:rPr lang="en-GB" sz="1800" dirty="0" smtClean="0"/>
              <a:t>                      </a:t>
            </a:r>
            <a:endParaRPr lang="en-GB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875" y="755134"/>
            <a:ext cx="6931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kern="0" dirty="0" smtClean="0">
                <a:solidFill>
                  <a:srgbClr val="C00000"/>
                </a:solidFill>
              </a:rPr>
              <a:t>Wi-Fi/LAA/LTE(U) technology trends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</a:t>
            </a:r>
            <a:r>
              <a:rPr lang="en-US" dirty="0">
                <a:solidFill>
                  <a:schemeClr val="bg1"/>
                </a:solidFill>
              </a:rPr>
              <a:t>Spectrum trends below 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GB" sz="1800" dirty="0"/>
              <a:t>Ofcom </a:t>
            </a:r>
            <a:r>
              <a:rPr lang="en-GB" sz="1800" dirty="0" smtClean="0"/>
              <a:t>initial views:</a:t>
            </a:r>
          </a:p>
          <a:p>
            <a:endParaRPr lang="en-GB" sz="1800" dirty="0"/>
          </a:p>
          <a:p>
            <a:pPr lvl="1"/>
            <a:r>
              <a:rPr lang="en-GB" sz="1800" dirty="0" smtClean="0"/>
              <a:t>Competition is a positive thing for consumers and LAA/LTE(U) could be good for the market.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However, it </a:t>
            </a:r>
            <a:r>
              <a:rPr lang="en-GB" sz="1800" dirty="0"/>
              <a:t>is not clear what kind of effect the introduction of LAA/LTE(U) will have on </a:t>
            </a:r>
            <a:r>
              <a:rPr lang="en-GB" sz="1800" dirty="0" smtClean="0"/>
              <a:t>current Wi-Fi users, that </a:t>
            </a:r>
            <a:r>
              <a:rPr lang="en-GB" sz="1800" dirty="0"/>
              <a:t>is </a:t>
            </a:r>
            <a:r>
              <a:rPr lang="en-GB" sz="1800" dirty="0" smtClean="0"/>
              <a:t>why, </a:t>
            </a:r>
            <a:r>
              <a:rPr lang="en-GB" sz="1800" dirty="0"/>
              <a:t>in order to protect </a:t>
            </a:r>
            <a:r>
              <a:rPr lang="en-GB" sz="1800" dirty="0" smtClean="0"/>
              <a:t>consumers, we support the work to develop fair </a:t>
            </a:r>
            <a:r>
              <a:rPr lang="en-GB" sz="1800" dirty="0"/>
              <a:t>and equitable sharing </a:t>
            </a:r>
            <a:r>
              <a:rPr lang="en-GB" sz="1800" dirty="0" smtClean="0"/>
              <a:t>rules. </a:t>
            </a:r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In Europe the </a:t>
            </a:r>
            <a:r>
              <a:rPr lang="en-GB" sz="1800" dirty="0"/>
              <a:t>ETSI </a:t>
            </a:r>
            <a:r>
              <a:rPr lang="en-GB" sz="1800" dirty="0" smtClean="0"/>
              <a:t>HS standard </a:t>
            </a:r>
            <a:r>
              <a:rPr lang="en-GB" sz="1800" dirty="0"/>
              <a:t>is right place to do </a:t>
            </a:r>
            <a:r>
              <a:rPr lang="en-GB" sz="1800" dirty="0" smtClean="0"/>
              <a:t>this work and we </a:t>
            </a:r>
            <a:r>
              <a:rPr lang="en-GB" sz="1800" dirty="0"/>
              <a:t>are </a:t>
            </a:r>
            <a:r>
              <a:rPr lang="en-GB" sz="1800" dirty="0" smtClean="0"/>
              <a:t>participating in </a:t>
            </a:r>
            <a:r>
              <a:rPr lang="en-GB" sz="1800" dirty="0"/>
              <a:t>ETSI </a:t>
            </a:r>
            <a:r>
              <a:rPr lang="en-GB" sz="1800" dirty="0" smtClean="0"/>
              <a:t>BRAN. </a:t>
            </a:r>
            <a:endParaRPr lang="en-GB" sz="1800" dirty="0"/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There needs </a:t>
            </a:r>
            <a:r>
              <a:rPr lang="en-GB" sz="1800" dirty="0"/>
              <a:t>to be </a:t>
            </a:r>
            <a:r>
              <a:rPr lang="en-GB" sz="1800" dirty="0" smtClean="0"/>
              <a:t>studies </a:t>
            </a:r>
            <a:r>
              <a:rPr lang="en-GB" sz="1800" dirty="0"/>
              <a:t>to </a:t>
            </a:r>
            <a:r>
              <a:rPr lang="en-GB" sz="1800" dirty="0" smtClean="0"/>
              <a:t>asses </a:t>
            </a:r>
            <a:r>
              <a:rPr lang="en-GB" sz="1800" dirty="0"/>
              <a:t>the impact of LAA/LTE-U </a:t>
            </a:r>
            <a:r>
              <a:rPr lang="en-GB" sz="1800" dirty="0" smtClean="0"/>
              <a:t>use on future spectrum </a:t>
            </a:r>
            <a:r>
              <a:rPr lang="en-GB" sz="1800" dirty="0"/>
              <a:t>requirements and sharing with other services </a:t>
            </a:r>
            <a:r>
              <a:rPr lang="en-GB" sz="1800" dirty="0" smtClean="0"/>
              <a:t>in 5GHz extension bands.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27000" y="939800"/>
            <a:ext cx="824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>
                <a:solidFill>
                  <a:srgbClr val="C00000"/>
                </a:solidFill>
              </a:rPr>
              <a:t>Some views on LAA/LTE-U vs Wi-Fi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15816" y="131862"/>
            <a:ext cx="27911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</a:t>
            </a:r>
            <a:r>
              <a:rPr lang="en-US" dirty="0">
                <a:solidFill>
                  <a:schemeClr val="bg1"/>
                </a:solidFill>
              </a:rPr>
              <a:t>) Spectrum trends below 6GHz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BIG ? </a:t>
            </a:r>
          </a:p>
          <a:p>
            <a:pPr algn="ctr"/>
            <a:r>
              <a:rPr lang="en-GB" sz="5400" dirty="0" smtClean="0"/>
              <a:t>What are the IEEE802 industry’s future spectrum needs?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Current </a:t>
            </a:r>
            <a:r>
              <a:rPr lang="en-US" dirty="0">
                <a:solidFill>
                  <a:schemeClr val="bg1"/>
                </a:solidFill>
              </a:rPr>
              <a:t>Mobile Data Use in UK and possible spectrum trends.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0348" y="1331500"/>
            <a:ext cx="80088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u="sng" dirty="0" smtClean="0"/>
              <a:t>Future studies in 5GHz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UK/Europe vs US allocations in 5GHz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Studies from WRC-15 &amp; EU mandate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WRC-19 proposals and studies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IEEE802,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Conclusions and points for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Previous Studies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0"/>
            <a:r>
              <a:rPr lang="en-GB" sz="1800" dirty="0" smtClean="0"/>
              <a:t>Under WRC-15 AG 1.1 and EU Mandate candidate bands studied:</a:t>
            </a:r>
          </a:p>
          <a:p>
            <a:pPr lvl="0"/>
            <a:endParaRPr lang="en-GB" sz="1800" dirty="0" smtClean="0"/>
          </a:p>
          <a:p>
            <a:pPr lvl="1"/>
            <a:r>
              <a:rPr lang="en-GB" dirty="0" smtClean="0"/>
              <a:t>5350 – 5470 MHz </a:t>
            </a:r>
          </a:p>
          <a:p>
            <a:pPr lvl="2"/>
            <a:r>
              <a:rPr lang="en-GB" dirty="0" smtClean="0"/>
              <a:t>Current 5GHz RLAN mitigations do not make sharing feasible</a:t>
            </a:r>
          </a:p>
          <a:p>
            <a:pPr lvl="2"/>
            <a:r>
              <a:rPr lang="en-GB" dirty="0" smtClean="0"/>
              <a:t>Studies on additional mitigation techniques not agreed </a:t>
            </a:r>
          </a:p>
          <a:p>
            <a:pPr marL="538163" lvl="2" indent="0">
              <a:buNone/>
            </a:pP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5725 – 5850 MHz</a:t>
            </a:r>
          </a:p>
          <a:p>
            <a:pPr lvl="2"/>
            <a:r>
              <a:rPr lang="en-GB" dirty="0" smtClean="0"/>
              <a:t>No conclusions to studies</a:t>
            </a:r>
          </a:p>
          <a:p>
            <a:pPr lvl="2"/>
            <a:r>
              <a:rPr lang="en-GB" dirty="0" smtClean="0"/>
              <a:t>Some studies looking at enhanced DFS to protect Frequency Hopping radar. </a:t>
            </a:r>
          </a:p>
          <a:p>
            <a:pPr lvl="2"/>
            <a:r>
              <a:rPr lang="en-GB" dirty="0" smtClean="0"/>
              <a:t>RLAN use already in each of the ITU-R Regions, regulations vary.</a:t>
            </a:r>
          </a:p>
          <a:p>
            <a:pPr marL="538163" lvl="2" indent="0">
              <a:buNone/>
            </a:pPr>
            <a:r>
              <a:rPr lang="en-GB" dirty="0" smtClean="0"/>
              <a:t>  </a:t>
            </a:r>
          </a:p>
          <a:p>
            <a:pPr lvl="1"/>
            <a:r>
              <a:rPr lang="en-GB" dirty="0" smtClean="0"/>
              <a:t>5850 – 5925 MHz</a:t>
            </a:r>
          </a:p>
          <a:p>
            <a:pPr lvl="2"/>
            <a:r>
              <a:rPr lang="en-GB" dirty="0" smtClean="0"/>
              <a:t>Already a primary mobile allocation in the band </a:t>
            </a:r>
          </a:p>
          <a:p>
            <a:pPr lvl="2"/>
            <a:r>
              <a:rPr lang="en-GB" dirty="0" smtClean="0"/>
              <a:t>No studies carried out as part of WRC-15 period</a:t>
            </a:r>
          </a:p>
          <a:p>
            <a:pPr marL="538163" lvl="2" indent="0">
              <a:buNone/>
            </a:pPr>
            <a:r>
              <a:rPr lang="en-GB" sz="1800" dirty="0" smtClean="0"/>
              <a:t> </a:t>
            </a:r>
          </a:p>
          <a:p>
            <a:r>
              <a:rPr lang="en-GB" sz="1800" dirty="0" smtClean="0"/>
              <a:t>Possible IMT allocation 5925 – 6425 MHz</a:t>
            </a:r>
          </a:p>
          <a:p>
            <a:pPr lvl="1"/>
            <a:r>
              <a:rPr lang="en-GB" dirty="0" smtClean="0"/>
              <a:t>indicated that low power indoor use by IMT may be feasible (indoor 10mW?)</a:t>
            </a:r>
            <a:endParaRPr lang="en-GB" sz="1800" dirty="0"/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3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EC2A-671B-4C7A-AFBE-1F2919211EED}" type="slidenum">
              <a:rPr lang="en-GB" altLang="en-US" smtClean="0"/>
              <a:pPr/>
              <a:t>18</a:t>
            </a:fld>
            <a:endParaRPr lang="en-GB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981200"/>
          <a:ext cx="7772400" cy="4114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04772"/>
                <a:gridCol w="799687"/>
                <a:gridCol w="752230"/>
                <a:gridCol w="752230"/>
                <a:gridCol w="752230"/>
                <a:gridCol w="752230"/>
                <a:gridCol w="752230"/>
                <a:gridCol w="501821"/>
                <a:gridCol w="744226"/>
                <a:gridCol w="540450"/>
                <a:gridCol w="720603"/>
              </a:tblGrid>
              <a:tr h="185420">
                <a:tc row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87938" marR="87938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Power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Indoor / Outdoor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Fixed / Mobile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DFS / TPC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EU/CEPT </a:t>
                      </a:r>
                    </a:p>
                    <a:p>
                      <a:pPr algn="ctr"/>
                      <a:r>
                        <a:rPr lang="en-GB" sz="1400" dirty="0" err="1" smtClean="0"/>
                        <a:t>Regs</a:t>
                      </a:r>
                      <a:endParaRPr lang="en-GB" sz="1400" dirty="0"/>
                    </a:p>
                  </a:txBody>
                  <a:tcPr marL="87938" marR="8793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28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UK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USA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EU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CEPT</a:t>
                      </a:r>
                      <a:endParaRPr lang="en-GB" sz="1400" dirty="0"/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5150</a:t>
                      </a:r>
                      <a:r>
                        <a:rPr lang="en-GB" sz="1400" baseline="0" dirty="0" smtClean="0"/>
                        <a:t> to 5250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Low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High</a:t>
                      </a:r>
                      <a:br>
                        <a:rPr lang="en-GB" sz="1200" dirty="0" smtClean="0">
                          <a:latin typeface="+mj-lt"/>
                        </a:rPr>
                      </a:b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5250 to 5350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Low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Medium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5470</a:t>
                      </a:r>
                      <a:r>
                        <a:rPr lang="en-GB" sz="1400" baseline="0" dirty="0" smtClean="0"/>
                        <a:t> to 5725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Medium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Medium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Yes*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Yes†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5725 to 5850</a:t>
                      </a:r>
                      <a:endParaRPr lang="en-GB" sz="1400" dirty="0"/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High</a:t>
                      </a:r>
                      <a:br>
                        <a:rPr lang="en-GB" sz="1200" dirty="0" smtClean="0">
                          <a:latin typeface="+mj-lt"/>
                        </a:rPr>
                      </a:br>
                      <a:r>
                        <a:rPr lang="en-GB" sz="1200" dirty="0" smtClean="0">
                          <a:latin typeface="+mj-lt"/>
                        </a:rPr>
                        <a:t>(BFWA)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High</a:t>
                      </a:r>
                      <a:br>
                        <a:rPr lang="en-GB" sz="1200" dirty="0" smtClean="0">
                          <a:latin typeface="+mj-lt"/>
                        </a:rPr>
                      </a:b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Indoor</a:t>
                      </a:r>
                      <a:r>
                        <a:rPr lang="en-GB" sz="1200" baseline="0" dirty="0" smtClean="0">
                          <a:latin typeface="+mj-lt"/>
                        </a:rPr>
                        <a:t> &amp; </a:t>
                      </a:r>
                      <a:r>
                        <a:rPr lang="en-GB" sz="1200" dirty="0" smtClean="0">
                          <a:latin typeface="+mj-lt"/>
                        </a:rPr>
                        <a:t>outdoor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only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Fixed &amp; mobile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No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 smtClean="0">
                          <a:latin typeface="+mj-lt"/>
                        </a:rPr>
                        <a:t>Yes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87938" marR="87938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580" y="5811287"/>
            <a:ext cx="8039100" cy="696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With longer </a:t>
            </a:r>
            <a:r>
              <a:rPr lang="en-GB" dirty="0" smtClean="0">
                <a:solidFill>
                  <a:srgbClr val="FF0000"/>
                </a:solidFill>
              </a:rPr>
              <a:t>initial start up </a:t>
            </a:r>
            <a:r>
              <a:rPr lang="en-GB" dirty="0" smtClean="0"/>
              <a:t>time when co-channel with 5.6 to 5.65 GHz weather radars</a:t>
            </a:r>
          </a:p>
          <a:p>
            <a:r>
              <a:rPr lang="en-GB" dirty="0" smtClean="0">
                <a:latin typeface="+mj-lt"/>
              </a:rPr>
              <a:t>† 5.6 to 5.65 GHz </a:t>
            </a:r>
            <a:r>
              <a:rPr lang="en-GB" i="1" dirty="0" smtClean="0">
                <a:latin typeface="+mj-lt"/>
              </a:rPr>
              <a:t>“to be avoided” </a:t>
            </a:r>
            <a:r>
              <a:rPr lang="en-GB" dirty="0" smtClean="0">
                <a:latin typeface="+mj-lt"/>
              </a:rPr>
              <a:t>whilst FCC is trying to introduce rules banning firmware mods</a:t>
            </a:r>
            <a:endParaRPr lang="en-GB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27001" y="882650"/>
            <a:ext cx="695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dirty="0">
                <a:solidFill>
                  <a:srgbClr val="C00000"/>
                </a:solidFill>
              </a:rPr>
              <a:t>Summary </a:t>
            </a:r>
            <a:r>
              <a:rPr lang="en-GB" dirty="0" smtClean="0">
                <a:solidFill>
                  <a:srgbClr val="C00000"/>
                </a:solidFill>
              </a:rPr>
              <a:t>current UK/EU/CEPT </a:t>
            </a:r>
            <a:r>
              <a:rPr lang="en-GB" dirty="0">
                <a:solidFill>
                  <a:srgbClr val="C00000"/>
                </a:solidFill>
              </a:rPr>
              <a:t>vs. USA </a:t>
            </a:r>
            <a:r>
              <a:rPr lang="en-GB" dirty="0" err="1">
                <a:solidFill>
                  <a:srgbClr val="C00000"/>
                </a:solidFill>
              </a:rPr>
              <a:t>Regs</a:t>
            </a:r>
            <a:r>
              <a:rPr lang="en-GB" dirty="0">
                <a:solidFill>
                  <a:srgbClr val="C00000"/>
                </a:solidFill>
              </a:rPr>
              <a:t>.</a:t>
            </a:r>
            <a:endParaRPr lang="en-GB" b="0" kern="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799" y="180201"/>
            <a:ext cx="6105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(3) Future studies in 5GHz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sz="2000" dirty="0" smtClean="0">
                <a:solidFill>
                  <a:srgbClr val="C00000"/>
                </a:solidFill>
              </a:rPr>
              <a:t>WRC-19 proposals for Future Agenda item on RLANs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0"/>
            <a:r>
              <a:rPr lang="en-GB" sz="1800" b="1" dirty="0" smtClean="0"/>
              <a:t>CITEL proposal</a:t>
            </a:r>
            <a:endParaRPr lang="en-GB" b="1" dirty="0" smtClean="0"/>
          </a:p>
          <a:p>
            <a:pPr lvl="1"/>
            <a:r>
              <a:rPr lang="en-US" dirty="0" smtClean="0"/>
              <a:t>Looking for RLAN studies and possible allocation in </a:t>
            </a:r>
            <a:r>
              <a:rPr lang="en-US" dirty="0"/>
              <a:t>the 5350-5470 MHz band </a:t>
            </a:r>
            <a:r>
              <a:rPr lang="en-US" dirty="0" smtClean="0"/>
              <a:t>only</a:t>
            </a:r>
            <a:endParaRPr lang="en-GB" dirty="0" smtClean="0"/>
          </a:p>
          <a:p>
            <a:pPr lvl="1"/>
            <a:endParaRPr lang="en-GB" sz="1800" dirty="0" smtClean="0"/>
          </a:p>
          <a:p>
            <a:pPr lvl="0"/>
            <a:r>
              <a:rPr lang="en-GB" sz="1800" b="1" dirty="0" smtClean="0"/>
              <a:t>UK backed European MCP</a:t>
            </a:r>
            <a:r>
              <a:rPr lang="en-GB" b="1" dirty="0" smtClean="0"/>
              <a:t> </a:t>
            </a:r>
            <a:endParaRPr lang="en-GB" b="1" dirty="0"/>
          </a:p>
          <a:p>
            <a:pPr lvl="1"/>
            <a:r>
              <a:rPr lang="en-GB" dirty="0" smtClean="0"/>
              <a:t>to </a:t>
            </a:r>
            <a:r>
              <a:rPr lang="en-GB" dirty="0"/>
              <a:t>study and assess the 5 GHz WAS  (incl. RLAN) operational </a:t>
            </a:r>
            <a:r>
              <a:rPr lang="en-GB" dirty="0" smtClean="0"/>
              <a:t>and spectrum requirements over </a:t>
            </a:r>
            <a:r>
              <a:rPr lang="en-GB" dirty="0"/>
              <a:t>the whole range 5 150-5 925 </a:t>
            </a:r>
            <a:r>
              <a:rPr lang="en-GB" dirty="0" smtClean="0"/>
              <a:t>MHz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to study the band 5 350-5 470 MHz and 5725 – 5850 MHz as potential frequency bands for WAS (incl. RLAN) </a:t>
            </a:r>
            <a:r>
              <a:rPr lang="en-GB" dirty="0" smtClean="0"/>
              <a:t>operations.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to study the bands 5150 – 5350 MHz and 5 850-5 925 MHz as potential frequency bands for outdoor WAS (incl. RLAN) </a:t>
            </a:r>
            <a:r>
              <a:rPr lang="en-GB" dirty="0" smtClean="0"/>
              <a:t>operations</a:t>
            </a:r>
          </a:p>
          <a:p>
            <a:endParaRPr lang="en-GB" dirty="0"/>
          </a:p>
          <a:p>
            <a:r>
              <a:rPr lang="en-GB" sz="1800" b="1" dirty="0" smtClean="0"/>
              <a:t>Possible Russian proposal to study above 5925 MHz</a:t>
            </a:r>
            <a:r>
              <a:rPr lang="en-GB" sz="1800" dirty="0" smtClean="0"/>
              <a:t> </a:t>
            </a:r>
          </a:p>
          <a:p>
            <a:pPr lvl="1"/>
            <a:r>
              <a:rPr lang="en-GB" sz="1800" dirty="0" smtClean="0"/>
              <a:t>To study mobile RLAN or IMT use in the 5925 – 6700MHz band</a:t>
            </a:r>
          </a:p>
          <a:p>
            <a:endParaRPr lang="en-GB" sz="1800" dirty="0"/>
          </a:p>
          <a:p>
            <a:endParaRPr lang="en-GB" sz="1800" b="1" dirty="0" smtClean="0"/>
          </a:p>
          <a:p>
            <a:r>
              <a:rPr lang="en-GB" sz="1800" b="1" dirty="0" smtClean="0"/>
              <a:t>Outcome was a combination of the above.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/>
              <a:t>Future spectrum requirements for mobile data, 5G and WRC-15/19: Where does IEEE 802 fit in?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 smtClean="0"/>
              <a:t>Presenter Andy Gowans</a:t>
            </a:r>
            <a:br>
              <a:rPr lang="en-GB" sz="2400" dirty="0" smtClean="0"/>
            </a:br>
            <a:r>
              <a:rPr lang="en-GB" sz="2400" dirty="0" smtClean="0"/>
              <a:t>input by F</a:t>
            </a:r>
            <a:r>
              <a:rPr lang="en-GB" sz="2400" dirty="0"/>
              <a:t>. </a:t>
            </a:r>
            <a:r>
              <a:rPr lang="en-GB" sz="2400" dirty="0" smtClean="0"/>
              <a:t>Boccardi, M Paynter, S. Jones, S. Green </a:t>
            </a:r>
            <a:endParaRPr lang="en-GB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852EAA-55A2-42ED-A7D0-B44537ACD1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WRC-19 Agenda Item 1.16 on 5GHz RLANs</a:t>
            </a:r>
            <a:br>
              <a:rPr lang="en-GB" sz="2000" dirty="0" smtClean="0">
                <a:solidFill>
                  <a:srgbClr val="C00000"/>
                </a:solidFill>
              </a:rPr>
            </a:br>
            <a:r>
              <a:rPr lang="en-GB" sz="2000" dirty="0" smtClean="0">
                <a:solidFill>
                  <a:srgbClr val="C00000"/>
                </a:solidFill>
              </a:rPr>
              <a:t>What does it Cover? 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Resolution 239 </a:t>
            </a:r>
            <a:r>
              <a:rPr lang="en-US" sz="1800" dirty="0" smtClean="0"/>
              <a:t>: </a:t>
            </a:r>
            <a:r>
              <a:rPr lang="en-US" sz="1800" i="1" dirty="0" smtClean="0"/>
              <a:t>invites ITU‑R </a:t>
            </a:r>
            <a:r>
              <a:rPr lang="en-US" sz="1800" dirty="0" smtClean="0"/>
              <a:t>to </a:t>
            </a:r>
            <a:r>
              <a:rPr lang="en-US" sz="1800" dirty="0"/>
              <a:t>conduct and complete the </a:t>
            </a:r>
            <a:r>
              <a:rPr lang="en-US" sz="1800" dirty="0" smtClean="0"/>
              <a:t>following:</a:t>
            </a:r>
          </a:p>
          <a:p>
            <a:pPr marL="0" indent="0">
              <a:buNone/>
            </a:pPr>
            <a:endParaRPr lang="en-GB" sz="1400" dirty="0"/>
          </a:p>
          <a:p>
            <a:pPr marL="342900" indent="-342900">
              <a:buAutoNum type="alphaLcParenR"/>
            </a:pPr>
            <a:r>
              <a:rPr lang="en-US" sz="1800" dirty="0" smtClean="0"/>
              <a:t>to </a:t>
            </a:r>
            <a:r>
              <a:rPr lang="en-US" sz="1800" dirty="0"/>
              <a:t>study WAS/RLAN technical characteristics and operational requirements in the 5 GHz frequency range</a:t>
            </a:r>
            <a:r>
              <a:rPr lang="en-US" sz="1800" dirty="0" smtClean="0"/>
              <a:t>;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NOTE: not only looking at spectrum requirements and looks at whole 5GHz range!!!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 smtClean="0"/>
          </a:p>
          <a:p>
            <a:pPr marL="355600" indent="-355600">
              <a:buNone/>
              <a:tabLst>
                <a:tab pos="355600" algn="l"/>
              </a:tabLst>
            </a:pPr>
            <a:r>
              <a:rPr lang="en-US" sz="1800" i="1" dirty="0" smtClean="0"/>
              <a:t>b</a:t>
            </a:r>
            <a:r>
              <a:rPr lang="en-US" sz="1800" i="1" dirty="0"/>
              <a:t>)</a:t>
            </a:r>
            <a:r>
              <a:rPr lang="en-US" sz="1800" dirty="0"/>
              <a:t>	to conduct studies with a view to identify potential WAS/RLAN mitigation </a:t>
            </a:r>
            <a:r>
              <a:rPr lang="en-US" sz="1800" dirty="0" smtClean="0"/>
              <a:t>techniques </a:t>
            </a:r>
            <a:r>
              <a:rPr lang="en-US" sz="1800" dirty="0"/>
              <a:t>to facilitate sharing with incumbent systems in the </a:t>
            </a:r>
            <a:r>
              <a:rPr lang="en-US" sz="1800" dirty="0" smtClean="0"/>
              <a:t>frequency</a:t>
            </a:r>
            <a:r>
              <a:rPr lang="en-US" sz="1800" dirty="0"/>
              <a:t> </a:t>
            </a:r>
            <a:r>
              <a:rPr lang="en-US" sz="1800" dirty="0" smtClean="0"/>
              <a:t>bands </a:t>
            </a:r>
            <a:r>
              <a:rPr lang="en-US" sz="1800" dirty="0">
                <a:solidFill>
                  <a:srgbClr val="FF0000"/>
                </a:solidFill>
              </a:rPr>
              <a:t>5 150-5 350 MHz, 5 350-5 470 MHz, 5 725-5 850 MHz and 5 </a:t>
            </a:r>
            <a:r>
              <a:rPr lang="en-US" sz="1800" dirty="0" smtClean="0">
                <a:solidFill>
                  <a:srgbClr val="FF0000"/>
                </a:solidFill>
              </a:rPr>
              <a:t>850- 5</a:t>
            </a:r>
            <a:r>
              <a:rPr lang="en-US" sz="1800" dirty="0">
                <a:solidFill>
                  <a:srgbClr val="FF0000"/>
                </a:solidFill>
              </a:rPr>
              <a:t> 925 MHz</a:t>
            </a:r>
            <a:r>
              <a:rPr lang="en-US" sz="1800" dirty="0"/>
              <a:t>, while ensuring the protection of incumbent services including </a:t>
            </a:r>
            <a:r>
              <a:rPr lang="en-US" sz="1800" dirty="0" smtClean="0"/>
              <a:t>their </a:t>
            </a:r>
            <a:r>
              <a:rPr lang="en-US" sz="1800" dirty="0"/>
              <a:t>current and planned use;</a:t>
            </a:r>
            <a:endParaRPr lang="en-GB" sz="1800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NOTE: </a:t>
            </a:r>
            <a:r>
              <a:rPr lang="en-US" sz="1800" dirty="0" smtClean="0">
                <a:solidFill>
                  <a:srgbClr val="FF0000"/>
                </a:solidFill>
              </a:rPr>
              <a:t>This does not include the 5470 - 5725 MHz range!!!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 smtClean="0"/>
          </a:p>
          <a:p>
            <a:pPr marL="355600" indent="-355600">
              <a:buAutoNum type="alphaLcParenR" startAt="3"/>
            </a:pPr>
            <a:r>
              <a:rPr lang="en-US" sz="1800" dirty="0" smtClean="0"/>
              <a:t>to </a:t>
            </a:r>
            <a:r>
              <a:rPr lang="en-US" sz="1800" dirty="0"/>
              <a:t>perform</a:t>
            </a:r>
            <a:r>
              <a:rPr lang="en-US" sz="1800" b="1" dirty="0"/>
              <a:t> </a:t>
            </a:r>
            <a:r>
              <a:rPr lang="en-US" sz="1800" dirty="0"/>
              <a:t>sharing and compatibility studies between WAS/RLAN applications and incumbent services in the frequency band </a:t>
            </a:r>
            <a:r>
              <a:rPr lang="en-US" sz="1800" dirty="0">
                <a:solidFill>
                  <a:srgbClr val="FF0000"/>
                </a:solidFill>
              </a:rPr>
              <a:t>5 150-5 350 MHz</a:t>
            </a:r>
            <a:r>
              <a:rPr lang="en-US" sz="1800" dirty="0"/>
              <a:t> with the possibility of enabling outdoor WAS/RLAN operations including possible associated conditions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NOTE: This </a:t>
            </a:r>
            <a:r>
              <a:rPr lang="en-US" sz="1800" dirty="0" smtClean="0">
                <a:solidFill>
                  <a:srgbClr val="FF0000"/>
                </a:solidFill>
              </a:rPr>
              <a:t>limits the scope of the studies to looking at possible outdoor use!!!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0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WRC-19 Agenda Item 1.16 on 5GHz RLANs</a:t>
            </a:r>
            <a:br>
              <a:rPr lang="en-GB" sz="2000" dirty="0" smtClean="0">
                <a:solidFill>
                  <a:srgbClr val="C00000"/>
                </a:solidFill>
              </a:rPr>
            </a:br>
            <a:r>
              <a:rPr lang="en-GB" sz="2000" dirty="0" smtClean="0">
                <a:solidFill>
                  <a:srgbClr val="C00000"/>
                </a:solidFill>
              </a:rPr>
              <a:t>What does it Cover? 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Resolution 239 </a:t>
            </a:r>
            <a:r>
              <a:rPr lang="en-US" sz="1800" dirty="0" smtClean="0"/>
              <a:t>: </a:t>
            </a:r>
            <a:r>
              <a:rPr lang="en-US" sz="1800" i="1" dirty="0" smtClean="0"/>
              <a:t>invites ITU‑R </a:t>
            </a:r>
            <a:r>
              <a:rPr lang="en-US" sz="1800" dirty="0" smtClean="0"/>
              <a:t>to </a:t>
            </a:r>
            <a:r>
              <a:rPr lang="en-US" sz="1800" dirty="0"/>
              <a:t>conduct and complete the </a:t>
            </a:r>
            <a:r>
              <a:rPr lang="en-US" sz="1800" dirty="0" smtClean="0"/>
              <a:t>following:</a:t>
            </a:r>
          </a:p>
          <a:p>
            <a:pPr marL="0" indent="0">
              <a:buNone/>
            </a:pPr>
            <a:endParaRPr lang="en-GB" sz="1400" dirty="0"/>
          </a:p>
          <a:p>
            <a:pPr marL="355600" indent="-355600">
              <a:buAutoNum type="alphaLcParenR" startAt="4"/>
            </a:pPr>
            <a:r>
              <a:rPr lang="en-US" dirty="0" smtClean="0"/>
              <a:t>to </a:t>
            </a:r>
            <a:r>
              <a:rPr lang="en-US" dirty="0"/>
              <a:t>conduct further sharing and compatibility studies between WAS/RLAN applications and incumbent services addressing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355600" indent="-355600" hangingPunc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/>
              <a:t>)	whether any </a:t>
            </a:r>
            <a:r>
              <a:rPr lang="en-US" dirty="0">
                <a:solidFill>
                  <a:srgbClr val="FF0000"/>
                </a:solidFill>
              </a:rPr>
              <a:t>additional</a:t>
            </a:r>
            <a:r>
              <a:rPr lang="en-US" dirty="0"/>
              <a:t> mitigation techniques in the frequency band </a:t>
            </a:r>
            <a:r>
              <a:rPr lang="en-US" dirty="0">
                <a:solidFill>
                  <a:srgbClr val="FF0000"/>
                </a:solidFill>
              </a:rPr>
              <a:t>5 350-5 470 MHz</a:t>
            </a:r>
            <a:r>
              <a:rPr lang="en-US" dirty="0"/>
              <a:t> </a:t>
            </a:r>
            <a:r>
              <a:rPr lang="en-US" dirty="0" smtClean="0"/>
              <a:t>	beyond </a:t>
            </a:r>
            <a:r>
              <a:rPr lang="en-US" dirty="0"/>
              <a:t>those </a:t>
            </a:r>
            <a:r>
              <a:rPr lang="en-US" dirty="0" err="1"/>
              <a:t>analysed</a:t>
            </a:r>
            <a:r>
              <a:rPr lang="en-US" dirty="0"/>
              <a:t> in the studies referred to in </a:t>
            </a:r>
            <a:r>
              <a:rPr lang="en-US" i="1" dirty="0" smtClean="0"/>
              <a:t>recognizing a</a:t>
            </a:r>
            <a:r>
              <a:rPr lang="en-US" i="1" dirty="0"/>
              <a:t>)</a:t>
            </a:r>
            <a:r>
              <a:rPr lang="en-US" dirty="0"/>
              <a:t> would </a:t>
            </a:r>
            <a:r>
              <a:rPr lang="en-US" dirty="0" smtClean="0"/>
              <a:t>provide 	coexistence between </a:t>
            </a:r>
            <a:r>
              <a:rPr lang="en-US" dirty="0"/>
              <a:t>WAS/RLAN systems and EESS (active) and SRS (active) </a:t>
            </a:r>
            <a:r>
              <a:rPr lang="en-US" dirty="0" smtClean="0"/>
              <a:t>	systems;</a:t>
            </a:r>
          </a:p>
          <a:p>
            <a:pPr marL="355600" indent="-355600" hangingPunct="0">
              <a:buNone/>
            </a:pPr>
            <a:r>
              <a:rPr lang="en-GB" dirty="0" smtClean="0">
                <a:solidFill>
                  <a:srgbClr val="FF0000"/>
                </a:solidFill>
              </a:rPr>
              <a:t>NOTE: This is to concentrate studies on new mitigation techniques not existing ones!!!</a:t>
            </a:r>
          </a:p>
          <a:p>
            <a:pPr marL="355600" indent="-355600" hangingPunc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355600" indent="-355600" hangingPunct="0">
              <a:buNone/>
            </a:pPr>
            <a:r>
              <a:rPr lang="en-US" dirty="0" smtClean="0"/>
              <a:t>	ii</a:t>
            </a:r>
            <a:r>
              <a:rPr lang="en-US" dirty="0"/>
              <a:t>)	whether any mitigation techniques in the frequency band 5 350-5 470 MHz would </a:t>
            </a:r>
            <a:r>
              <a:rPr lang="en-US" dirty="0" smtClean="0"/>
              <a:t>	provide </a:t>
            </a:r>
            <a:r>
              <a:rPr lang="en-US" dirty="0"/>
              <a:t>compatibility between WAS/RLAN systems and radio determination systems</a:t>
            </a:r>
            <a:r>
              <a:rPr lang="en-US" dirty="0" smtClean="0"/>
              <a:t>;</a:t>
            </a:r>
          </a:p>
          <a:p>
            <a:pPr marL="355600" indent="-355600" hangingPunct="0">
              <a:buNone/>
            </a:pPr>
            <a:r>
              <a:rPr lang="en-GB" dirty="0">
                <a:solidFill>
                  <a:srgbClr val="FF0000"/>
                </a:solidFill>
              </a:rPr>
              <a:t>NOTE: This </a:t>
            </a:r>
            <a:r>
              <a:rPr lang="en-GB" dirty="0" smtClean="0">
                <a:solidFill>
                  <a:srgbClr val="FF0000"/>
                </a:solidFill>
              </a:rPr>
              <a:t>enables existing mitigation techniques plus any new </a:t>
            </a:r>
            <a:r>
              <a:rPr lang="en-GB" dirty="0">
                <a:solidFill>
                  <a:srgbClr val="FF0000"/>
                </a:solidFill>
              </a:rPr>
              <a:t>mitigation </a:t>
            </a:r>
            <a:r>
              <a:rPr lang="en-GB" dirty="0" smtClean="0">
                <a:solidFill>
                  <a:srgbClr val="FF0000"/>
                </a:solidFill>
              </a:rPr>
              <a:t>techniques to be studied!!!</a:t>
            </a:r>
            <a:endParaRPr lang="en-GB" dirty="0">
              <a:solidFill>
                <a:srgbClr val="FF0000"/>
              </a:solidFill>
            </a:endParaRPr>
          </a:p>
          <a:p>
            <a:pPr marL="355600" indent="-355600" hangingPunct="0">
              <a:buNone/>
            </a:pPr>
            <a:endParaRPr lang="en-GB" dirty="0"/>
          </a:p>
          <a:p>
            <a:pPr marL="355600" indent="-355600" hangingPunct="0">
              <a:buNone/>
            </a:pPr>
            <a:r>
              <a:rPr lang="en-US" dirty="0" smtClean="0"/>
              <a:t>	iii</a:t>
            </a:r>
            <a:r>
              <a:rPr lang="en-US" dirty="0"/>
              <a:t>)	whether the results of studies under points </a:t>
            </a:r>
            <a:r>
              <a:rPr lang="en-US" dirty="0" err="1"/>
              <a:t>i</a:t>
            </a:r>
            <a:r>
              <a:rPr lang="en-US" dirty="0"/>
              <a:t>) and ii) would enable an </a:t>
            </a:r>
            <a:r>
              <a:rPr lang="en-US" dirty="0">
                <a:solidFill>
                  <a:srgbClr val="FF0000"/>
                </a:solidFill>
              </a:rPr>
              <a:t>allocation</a:t>
            </a:r>
            <a:r>
              <a:rPr lang="en-US" dirty="0"/>
              <a:t> of the </a:t>
            </a:r>
            <a:r>
              <a:rPr lang="en-US" dirty="0" smtClean="0"/>
              <a:t>	frequency </a:t>
            </a:r>
            <a:r>
              <a:rPr lang="en-US" dirty="0"/>
              <a:t>band 5 350-5 470 MHz to the </a:t>
            </a:r>
            <a:r>
              <a:rPr lang="en-US" dirty="0">
                <a:solidFill>
                  <a:srgbClr val="FF0000"/>
                </a:solidFill>
              </a:rPr>
              <a:t>mobile service</a:t>
            </a:r>
            <a:r>
              <a:rPr lang="en-US" dirty="0"/>
              <a:t> with a view </a:t>
            </a:r>
            <a:r>
              <a:rPr lang="en-US" dirty="0" smtClean="0"/>
              <a:t>to 	accommodating WAS/RLAN </a:t>
            </a:r>
            <a:r>
              <a:rPr lang="en-US" dirty="0"/>
              <a:t>use</a:t>
            </a:r>
            <a:r>
              <a:rPr lang="en-US" dirty="0" smtClean="0"/>
              <a:t>;</a:t>
            </a:r>
          </a:p>
          <a:p>
            <a:pPr marL="355600" indent="-355600" hangingPunct="0">
              <a:buNone/>
            </a:pPr>
            <a:r>
              <a:rPr lang="en-GB" dirty="0" smtClean="0">
                <a:solidFill>
                  <a:srgbClr val="FF0000"/>
                </a:solidFill>
              </a:rPr>
              <a:t>NOTE: There is currently no primary mobile allocation in this band.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2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Resolution 239 covers the </a:t>
            </a:r>
            <a:r>
              <a:rPr lang="en-US" sz="1800" dirty="0" smtClean="0"/>
              <a:t>following: </a:t>
            </a:r>
            <a:r>
              <a:rPr lang="en-US" sz="1800" i="1" dirty="0" smtClean="0"/>
              <a:t>invites ITU‑R </a:t>
            </a:r>
            <a:r>
              <a:rPr lang="en-US" sz="1800" dirty="0" smtClean="0"/>
              <a:t>to </a:t>
            </a:r>
            <a:r>
              <a:rPr lang="en-US" sz="1800" dirty="0"/>
              <a:t>conduct and complete the following in time for WRC‑19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endParaRPr lang="en-US" sz="1800" i="1" dirty="0" smtClean="0"/>
          </a:p>
          <a:p>
            <a:pPr marL="355600" indent="-355600">
              <a:buAutoNum type="alphaLcParenR" startAt="5"/>
            </a:pPr>
            <a:r>
              <a:rPr lang="en-US" sz="1800" dirty="0" smtClean="0"/>
              <a:t>to </a:t>
            </a:r>
            <a:r>
              <a:rPr lang="en-US" sz="1800" dirty="0"/>
              <a:t>also conduct detailed sharing and compatibility studies, including mitigation techniques, between WAS/RLAN and incumbent services in the frequency band </a:t>
            </a:r>
            <a:r>
              <a:rPr lang="en-US" sz="1800" dirty="0">
                <a:solidFill>
                  <a:srgbClr val="FF0000"/>
                </a:solidFill>
              </a:rPr>
              <a:t>5 725- 5 850 MHz</a:t>
            </a:r>
            <a:r>
              <a:rPr lang="en-US" sz="1800" dirty="0"/>
              <a:t> with a view to enabling a </a:t>
            </a:r>
            <a:r>
              <a:rPr lang="en-US" sz="1800" dirty="0">
                <a:solidFill>
                  <a:srgbClr val="FF0000"/>
                </a:solidFill>
              </a:rPr>
              <a:t>mobile service allocation</a:t>
            </a:r>
            <a:r>
              <a:rPr lang="en-US" sz="1800" dirty="0"/>
              <a:t> to accommodate WAS/RLAN use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NOTE: </a:t>
            </a:r>
            <a:r>
              <a:rPr lang="en-GB" sz="1800" dirty="0" smtClean="0">
                <a:solidFill>
                  <a:srgbClr val="FF0000"/>
                </a:solidFill>
              </a:rPr>
              <a:t>There is no current allocation for mobile, studies could use existing </a:t>
            </a:r>
            <a:r>
              <a:rPr lang="en-GB" sz="1800" dirty="0">
                <a:solidFill>
                  <a:srgbClr val="FF0000"/>
                </a:solidFill>
              </a:rPr>
              <a:t>mitigation techniques </a:t>
            </a:r>
            <a:r>
              <a:rPr lang="en-GB" sz="1800" dirty="0" smtClean="0">
                <a:solidFill>
                  <a:srgbClr val="FF0000"/>
                </a:solidFill>
              </a:rPr>
              <a:t>from other bands and/or </a:t>
            </a:r>
            <a:r>
              <a:rPr lang="en-GB" sz="1800" dirty="0">
                <a:solidFill>
                  <a:srgbClr val="FF0000"/>
                </a:solidFill>
              </a:rPr>
              <a:t>any new mitigation </a:t>
            </a:r>
            <a:r>
              <a:rPr lang="en-GB" sz="1800" dirty="0" smtClean="0">
                <a:solidFill>
                  <a:srgbClr val="FF0000"/>
                </a:solidFill>
              </a:rPr>
              <a:t>techniques </a:t>
            </a:r>
            <a:r>
              <a:rPr lang="en-GB" sz="1800" dirty="0">
                <a:solidFill>
                  <a:srgbClr val="FF0000"/>
                </a:solidFill>
              </a:rPr>
              <a:t>to be studied!!!</a:t>
            </a:r>
            <a:endParaRPr lang="en-GB" sz="1800" dirty="0"/>
          </a:p>
          <a:p>
            <a:pPr marL="355600" indent="-355600">
              <a:buNone/>
            </a:pPr>
            <a:endParaRPr lang="en-US" sz="1800" i="1" dirty="0" smtClean="0"/>
          </a:p>
          <a:p>
            <a:pPr marL="355600" indent="-355600">
              <a:buAutoNum type="alphaLcParenR" startAt="6"/>
            </a:pPr>
            <a:r>
              <a:rPr lang="en-US" sz="1800" dirty="0" smtClean="0"/>
              <a:t>to </a:t>
            </a:r>
            <a:r>
              <a:rPr lang="en-US" sz="1800" dirty="0"/>
              <a:t>also conduct detailed sharing and compatibility studies, including mitigation techniques, between WAS/RLAN and incumbent services in the frequency band 5 850-5 925 MHz with a view to accommodating WAS/RLAN use under the </a:t>
            </a:r>
            <a:r>
              <a:rPr lang="en-US" sz="1800" dirty="0">
                <a:solidFill>
                  <a:srgbClr val="FF0000"/>
                </a:solidFill>
              </a:rPr>
              <a:t>existing primary mobile service</a:t>
            </a:r>
            <a:r>
              <a:rPr lang="en-US" sz="1800" dirty="0"/>
              <a:t> allocation while not imposing any additional constraints on the existing services</a:t>
            </a:r>
            <a:r>
              <a:rPr lang="en-US" sz="1800" dirty="0" smtClean="0"/>
              <a:t>,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NOTE: This enables existing mitigation techniques plus any new mitigation techniques to be </a:t>
            </a:r>
            <a:r>
              <a:rPr lang="en-GB" sz="1800" dirty="0" smtClean="0">
                <a:solidFill>
                  <a:srgbClr val="FF0000"/>
                </a:solidFill>
              </a:rPr>
              <a:t>studied!!!</a:t>
            </a:r>
            <a:endParaRPr lang="en-GB" sz="18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8752" y="791784"/>
            <a:ext cx="687944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2000" kern="0" dirty="0" smtClean="0">
                <a:solidFill>
                  <a:srgbClr val="C00000"/>
                </a:solidFill>
              </a:rPr>
              <a:t>WRC-19 Agenda Item 1.16 on 5GHz RLANs</a:t>
            </a:r>
            <a:br>
              <a:rPr lang="en-GB" sz="2000" kern="0" dirty="0" smtClean="0">
                <a:solidFill>
                  <a:srgbClr val="C00000"/>
                </a:solidFill>
              </a:rPr>
            </a:br>
            <a:r>
              <a:rPr lang="en-GB" sz="2000" kern="0" dirty="0" smtClean="0">
                <a:solidFill>
                  <a:srgbClr val="C00000"/>
                </a:solidFill>
              </a:rPr>
              <a:t>What does it Cover? </a:t>
            </a:r>
            <a:endParaRPr lang="en-GB" sz="2000" kern="0" dirty="0">
              <a:solidFill>
                <a:srgbClr val="C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5GHz spectrum allocation</a:t>
            </a:r>
            <a:endParaRPr lang="en-GB" b="0" dirty="0">
              <a:solidFill>
                <a:srgbClr val="C00000"/>
              </a:solidFill>
            </a:endParaRPr>
          </a:p>
        </p:txBody>
      </p:sp>
      <p:sp>
        <p:nvSpPr>
          <p:cNvPr id="26" name="AutoShape 2" descr="Image result for UK fla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AutoShape 4" descr="Image result for UK fla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6" descr="Image result for UK fla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AutoShape 8" descr="Image result for UK fla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AutoShape 10" descr="Image result for UK fla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27001" y="1220724"/>
          <a:ext cx="8828419" cy="256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21"/>
                <a:gridCol w="441421"/>
                <a:gridCol w="441421"/>
                <a:gridCol w="441421"/>
                <a:gridCol w="407210"/>
                <a:gridCol w="47563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</a:tblGrid>
              <a:tr h="502681"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5.0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5.025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5.05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5.075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5.1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5.125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5.15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5.175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5.2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5.225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5.25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5.275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5.3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5.325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5.35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5.375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5.4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5.425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5.45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5.475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Satellite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Earth Exploration Satellite Service</a:t>
                      </a:r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and Space Research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407730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Aeronautical Navigation Aid System</a:t>
                      </a:r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7CE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Aircraft</a:t>
                      </a:r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A9CF3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407730">
                <a:tc gridSpan="20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/>
                      </a:r>
                      <a:b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</a:br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Wi-Fi 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</a:rPr>
                        <a:t>indoor </a:t>
                      </a: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fixed and mobile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/>
          </p:nvPr>
        </p:nvGraphicFramePr>
        <p:xfrm>
          <a:off x="127001" y="3899153"/>
          <a:ext cx="8828419" cy="2712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21"/>
                <a:gridCol w="441421"/>
                <a:gridCol w="441421"/>
                <a:gridCol w="441421"/>
                <a:gridCol w="407210"/>
                <a:gridCol w="47563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  <a:gridCol w="441421"/>
              </a:tblGrid>
              <a:tr h="502681"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5.525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5.55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5.575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5.6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5.625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5.65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5.675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5.7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5.725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5.750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5.775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5.8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5.825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5.85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5.875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5.9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/>
                        <a:t>5.925</a:t>
                      </a:r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5.95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/>
                        <a:t>5.975</a:t>
                      </a:r>
                      <a:endParaRPr lang="en-GB" sz="800" b="0" dirty="0"/>
                    </a:p>
                  </a:txBody>
                  <a:tcPr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407730"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Amateur Radio</a:t>
                      </a:r>
                      <a:endParaRPr lang="en-GB" sz="8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Road Tolling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5795 – 5815 MHz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4B1C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A. R.</a:t>
                      </a:r>
                      <a:endParaRPr lang="en-GB" sz="800" b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Intelligent Transport Services (30 MHz Safety Related 5875 – 5905 MHz)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730">
                <a:tc gridSpan="3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MET Office</a:t>
                      </a:r>
                      <a:endParaRPr lang="en-GB" sz="11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Space Research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Satellite E-S (Region</a:t>
                      </a:r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1 only </a:t>
                      </a:r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up</a:t>
                      </a:r>
                      <a:r>
                        <a:rPr lang="en-GB" sz="11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to 5850 MHz Worldwide up to 6700 MHz)</a:t>
                      </a:r>
                      <a:endParaRPr lang="en-GB" sz="1100" b="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ED0973"/>
                    </a:solidFill>
                  </a:tcPr>
                </a:tc>
              </a:tr>
              <a:tr h="407730">
                <a:tc gridSpan="4"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  <a:endParaRPr lang="en-GB" sz="8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PMSE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FIXED up</a:t>
                      </a:r>
                      <a:r>
                        <a:rPr lang="en-GB" sz="800" b="0" baseline="0" dirty="0" smtClean="0">
                          <a:solidFill>
                            <a:schemeClr val="bg1"/>
                          </a:solidFill>
                        </a:rPr>
                        <a:t> to 6700 MHz</a:t>
                      </a:r>
                      <a:r>
                        <a:rPr lang="en-GB" sz="800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  <a:tr h="407730">
                <a:tc gridSpan="20"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</a:t>
                      </a:r>
                      <a:endParaRPr lang="en-GB" sz="1100" b="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F7941D"/>
                    </a:solidFill>
                  </a:tcPr>
                </a:tc>
              </a:tr>
              <a:tr h="407730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Wi-Fi indoor and outdoor fixed and mobile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Wi-Fi indoor and outdoor 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</a:rPr>
                        <a:t>fixed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GB" sz="800" b="0" dirty="0" smtClean="0"/>
                        <a:t>PRIMARY MOBILE ALLOCATION UP TO 6700 MHz</a:t>
                      </a:r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b="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Rectangular Callout 2"/>
          <p:cNvSpPr/>
          <p:nvPr/>
        </p:nvSpPr>
        <p:spPr bwMode="auto">
          <a:xfrm>
            <a:off x="307975" y="1776111"/>
            <a:ext cx="1682749" cy="442035"/>
          </a:xfrm>
          <a:prstGeom prst="wedgeRectCallout">
            <a:avLst>
              <a:gd name="adj1" fmla="val 126158"/>
              <a:gd name="adj2" fmla="val 90423"/>
            </a:avLst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>
            <a:softEdge rad="12700"/>
          </a:effectLst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F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eeder links, N-GSO, used by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Globalstar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4283076" y="1926486"/>
            <a:ext cx="1682749" cy="257369"/>
          </a:xfrm>
          <a:prstGeom prst="wedgeRectCallout">
            <a:avLst>
              <a:gd name="adj1" fmla="val 89932"/>
              <a:gd name="adj2" fmla="val 214544"/>
            </a:avLst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>
            <a:softEdge rad="12700"/>
          </a:effectLst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SARs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9349" y="168375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5150 – 5250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09516"/>
            <a:ext cx="3999813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MSS feeder links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8" y="2316704"/>
            <a:ext cx="364801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Changing rules in </a:t>
            </a:r>
            <a:r>
              <a:rPr lang="en-GB" sz="1200" dirty="0" smtClean="0">
                <a:solidFill>
                  <a:srgbClr val="FF0000"/>
                </a:solidFill>
              </a:rPr>
              <a:t>100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to allow 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DFS required in this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Possibility for worldwide allocation with relaxed limits similar to US rules.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Globalstar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are currently the only MSS operator in the band and does not appear to be plans for other operators in the band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2259622"/>
            <a:ext cx="36480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There is a possible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interference risk to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MSS </a:t>
            </a:r>
            <a:r>
              <a:rPr lang="en-GB" sz="1200" dirty="0" smtClean="0">
                <a:solidFill>
                  <a:srgbClr val="000000"/>
                </a:solidFill>
              </a:rPr>
              <a:t>feeder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US Regulations based on acceptance of possible increased interference and monitoring of interference to satellites by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Globalstar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. It may not be possible to do this at international level.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Original studies were conservative and assumed a max limit where interference was unlikely to occur, will using a less conservative limit allow higher powers and protect the actual satellite operations.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Likely to be a big range (30dB) in the study results unless more evidence is provided to address the known unknowns in aggregate interference studies (e.g. building losses, activity factors, antenna discrimination etc.)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5250 – 5350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7080" y="1477090"/>
            <a:ext cx="4259499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EESS/Radiolocation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8" y="2142810"/>
            <a:ext cx="3648019" cy="382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Changing rules in </a:t>
            </a:r>
            <a:r>
              <a:rPr lang="en-GB" sz="1200" dirty="0">
                <a:solidFill>
                  <a:srgbClr val="FF0000"/>
                </a:solidFill>
              </a:rPr>
              <a:t>100 MHz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of spectrum to allow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No changes envisaged to current DFS rules already required in this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Possibility for worldwide allocation with relaxed limits similar to US rules.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Reduced EESS operations (i.e. No SARs) in this band currently and does not appear to be any future plans for SAR operations in the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2056489"/>
            <a:ext cx="364801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There is a possibility that there is still an </a:t>
            </a:r>
            <a:r>
              <a:rPr lang="en-GB" sz="1200" dirty="0">
                <a:solidFill>
                  <a:srgbClr val="000000"/>
                </a:solidFill>
              </a:rPr>
              <a:t>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other EESS (Altimeters/</a:t>
            </a:r>
            <a:r>
              <a:rPr lang="en-GB" sz="1200" dirty="0" err="1" smtClean="0">
                <a:solidFill>
                  <a:srgbClr val="000000"/>
                </a:solidFill>
              </a:rPr>
              <a:t>Scatterometers</a:t>
            </a:r>
            <a:r>
              <a:rPr lang="en-GB" sz="1200" dirty="0" smtClean="0">
                <a:solidFill>
                  <a:srgbClr val="000000"/>
                </a:solidFill>
              </a:rPr>
              <a:t>) operations in the band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Not clear if EESS community is willing to give up on SAR operations in the band and likely to depend upon studies and protection in 5350 – 5470 MHz 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Likely </a:t>
            </a:r>
            <a:r>
              <a:rPr lang="en-GB" sz="1200" dirty="0">
                <a:solidFill>
                  <a:srgbClr val="FF0000"/>
                </a:solidFill>
              </a:rPr>
              <a:t>to be a big range (30dB) in the study results </a:t>
            </a:r>
            <a:r>
              <a:rPr lang="en-GB" sz="1200" dirty="0" smtClean="0">
                <a:solidFill>
                  <a:srgbClr val="FF0000"/>
                </a:solidFill>
              </a:rPr>
              <a:t>for EESS unless </a:t>
            </a:r>
            <a:r>
              <a:rPr lang="en-GB" sz="1200" dirty="0">
                <a:solidFill>
                  <a:srgbClr val="FF0000"/>
                </a:solidFill>
              </a:rPr>
              <a:t>more evidence is provided to address the known unknowns in aggregate interference studies (e.g. building losses, activity factors, antenna discrimination etc.)</a:t>
            </a:r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Not clear if radiolocation community will try to change DFS rules in the band to include FH radar.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5350 – 5470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0883" y="1283886"/>
            <a:ext cx="6486712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EESS/Radiolocation (including Aero)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9400" y="1915606"/>
            <a:ext cx="36480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To allow new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120 </a:t>
            </a:r>
            <a:r>
              <a:rPr lang="en-GB" sz="1200" dirty="0">
                <a:solidFill>
                  <a:srgbClr val="FF0000"/>
                </a:solidFill>
              </a:rPr>
              <a:t>MHz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of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spectrum for RLANs</a:t>
            </a:r>
          </a:p>
          <a:p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New additional mitigation techniques are already being studied within ITU such as geo-location, enhanced DFS, dedicated sensors etc..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Previous studies show may be possible to allow lower power  with minimal mitigation techniques.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7419" y="1915606"/>
            <a:ext cx="474826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Previous studies showed </a:t>
            </a:r>
            <a:r>
              <a:rPr lang="en-GB" sz="1200" dirty="0">
                <a:solidFill>
                  <a:srgbClr val="000000"/>
                </a:solidFill>
              </a:rPr>
              <a:t>that sharing is not </a:t>
            </a:r>
            <a:r>
              <a:rPr lang="en-GB" sz="1200" dirty="0" smtClean="0">
                <a:solidFill>
                  <a:srgbClr val="000000"/>
                </a:solidFill>
              </a:rPr>
              <a:t>feasible with EESS (SAR) and FH radar operations in the band  without additional mitigation techniques being applied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Changes envisaged to provide enhancements to current DFS rules </a:t>
            </a:r>
            <a:r>
              <a:rPr lang="en-GB" sz="1200" dirty="0" smtClean="0">
                <a:solidFill>
                  <a:srgbClr val="000000"/>
                </a:solidFill>
              </a:rPr>
              <a:t>used in </a:t>
            </a:r>
            <a:r>
              <a:rPr lang="en-GB" sz="1200" dirty="0">
                <a:solidFill>
                  <a:srgbClr val="000000"/>
                </a:solidFill>
              </a:rPr>
              <a:t>other bands to detect FH </a:t>
            </a:r>
            <a:r>
              <a:rPr lang="en-GB" sz="1200" dirty="0" smtClean="0">
                <a:solidFill>
                  <a:srgbClr val="000000"/>
                </a:solidFill>
              </a:rPr>
              <a:t>radar are adding further complexity to DFS algorithms.</a:t>
            </a:r>
            <a:endParaRPr lang="en-GB" sz="1200" dirty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All of the additional mitigation techniques being looked at to provide protection to incumbents from higher power  Wi-Fi result in a certain percentage of Wi-Fi downtime.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Not clear if EESS community is able to provide or be able to manage internationally all of the information required to minimise RLAN downtime.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It will be significant challenge to provide protection for Aeronautical radar operating in this band.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All of the additional mitigations being suggested for higher power Wi-Fi use  are either new types of mitigation or not been used on an international basis for the protection of services.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5725 – 5850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5790" y="1409516"/>
            <a:ext cx="5898153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</a:t>
            </a:r>
            <a:r>
              <a:rPr lang="en-GB" sz="2400" dirty="0"/>
              <a:t>vs FSS/Radiolocation/Road Tolling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6848" y="1932137"/>
            <a:ext cx="3648019" cy="4431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To allow new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125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No DFS rules required in a number of countries due to ISM status of the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Possibility for worldwide allocation with relaxed limits similar to current rules in a number of countries.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FSS operations in this band are only in Region 1 so no global FSS footprints in the band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Road tolling only in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Europe/Japan?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in this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band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2010323"/>
            <a:ext cx="364801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There is a possibility that there is still an interference risk to FSS operations in the </a:t>
            </a:r>
            <a:r>
              <a:rPr lang="en-GB" sz="1200" dirty="0" smtClean="0">
                <a:solidFill>
                  <a:srgbClr val="000000"/>
                </a:solidFill>
              </a:rPr>
              <a:t>band. </a:t>
            </a:r>
            <a:r>
              <a:rPr lang="en-GB" sz="1200" dirty="0">
                <a:solidFill>
                  <a:srgbClr val="FF0000"/>
                </a:solidFill>
              </a:rPr>
              <a:t>Likely to be a big range (30dB) in the study results unless more evidence is provided to address the known unknowns in aggregate interference studies (e.g. building losses, activity factors, antenna discrimination etc.)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endParaRPr lang="en-GB" sz="1200" dirty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Not clear how radiolocation community will approach protection requirements for studies when taking account of ISM designation in the band. </a:t>
            </a:r>
          </a:p>
          <a:p>
            <a:pPr lvl="1"/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Currently different national regulations across the world and not clear if this will result in one set of global regulations.</a:t>
            </a: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Will need additional mitigation techniques to protect road tolling in Europe.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5850 – 5925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09516"/>
            <a:ext cx="2730235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FSS/ITS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7" y="1956107"/>
            <a:ext cx="36480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To use existing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75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sharing with radar so no DFS required in the band</a:t>
            </a:r>
          </a:p>
          <a:p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ITS are using 802.11 technologies in the band.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1" y="1927828"/>
            <a:ext cx="36480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There is a possibility that there is still an </a:t>
            </a:r>
            <a:r>
              <a:rPr lang="en-GB" sz="1200" dirty="0">
                <a:solidFill>
                  <a:srgbClr val="000000"/>
                </a:solidFill>
              </a:rPr>
              <a:t>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FSS operations in the band.</a:t>
            </a:r>
            <a:r>
              <a:rPr lang="en-GB" sz="1200" dirty="0">
                <a:solidFill>
                  <a:srgbClr val="FF0000"/>
                </a:solidFill>
              </a:rPr>
              <a:t> Likely to be a big range (30dB) in the study results unless more evidence is provided to address the known unknowns in aggregate interference studies (e.g. building losses, activity factors, antenna discrimination </a:t>
            </a:r>
            <a:r>
              <a:rPr lang="en-GB" sz="1200" dirty="0" err="1" smtClean="0">
                <a:solidFill>
                  <a:srgbClr val="FF0000"/>
                </a:solidFill>
              </a:rPr>
              <a:t>etc</a:t>
            </a:r>
            <a:r>
              <a:rPr lang="en-GB" sz="1200" dirty="0" smtClean="0">
                <a:solidFill>
                  <a:srgbClr val="FF0000"/>
                </a:solidFill>
              </a:rPr>
              <a:t>)</a:t>
            </a:r>
            <a:endParaRPr lang="en-GB" sz="12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FSS operations are worldwide in this band so there may be more stringent protection requirements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Not clear how ITS community or regulators will approach protection requirements for studies.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Also proposed ITS agenda item as currently different national regulations across the world for ITS and not clear if this will result in one set of global allocations for ITS. 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1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5850 – 5925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09516"/>
            <a:ext cx="2730235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FSS/ITS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7" y="1956107"/>
            <a:ext cx="36480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To use existing worldwide primary mobile allocation of </a:t>
            </a:r>
            <a:r>
              <a:rPr lang="en-GB" sz="1200" dirty="0" smtClean="0">
                <a:solidFill>
                  <a:srgbClr val="FF0000"/>
                </a:solidFill>
              </a:rPr>
              <a:t>75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sharing with radar so no DFS required in the band</a:t>
            </a:r>
          </a:p>
          <a:p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ITS are using 802.11 technologies in the band.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1" y="1927828"/>
            <a:ext cx="36480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There is a possibility that there is still an </a:t>
            </a:r>
            <a:r>
              <a:rPr lang="en-GB" sz="1200" dirty="0">
                <a:solidFill>
                  <a:srgbClr val="000000"/>
                </a:solidFill>
              </a:rPr>
              <a:t>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FSS operations in the band.</a:t>
            </a:r>
            <a:r>
              <a:rPr lang="en-GB" sz="1200" dirty="0">
                <a:solidFill>
                  <a:srgbClr val="FF0000"/>
                </a:solidFill>
              </a:rPr>
              <a:t> Likely to be a big range (30dB) in the study results unless more evidence is provided to address the known unknowns in aggregate interference studies (e.g. building losses, activity factors, antenna discrimination </a:t>
            </a:r>
            <a:r>
              <a:rPr lang="en-GB" sz="1200" dirty="0" err="1" smtClean="0">
                <a:solidFill>
                  <a:srgbClr val="FF0000"/>
                </a:solidFill>
              </a:rPr>
              <a:t>etc</a:t>
            </a:r>
            <a:r>
              <a:rPr lang="en-GB" sz="1200" dirty="0" smtClean="0">
                <a:solidFill>
                  <a:srgbClr val="FF0000"/>
                </a:solidFill>
              </a:rPr>
              <a:t>)</a:t>
            </a:r>
            <a:endParaRPr lang="en-GB" sz="12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FSS operations are worldwide in this band so there may be more stringent protection requirements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Not clear how ITS community or regulators will approach protection requirements for studies.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Also proposed ITS agenda item as currently different national regulations across the world for ITS and not clear if this will result in one set of global allocations for ITS. 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Content Index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641" y="1922050"/>
            <a:ext cx="80088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u="heavy" dirty="0" smtClean="0">
                <a:uFill>
                  <a:solidFill>
                    <a:schemeClr val="tx1"/>
                  </a:solidFill>
                </a:uFill>
              </a:rPr>
              <a:t>Future Mobile </a:t>
            </a:r>
            <a:r>
              <a:rPr lang="en-US" sz="1800" u="heavy" dirty="0">
                <a:uFill>
                  <a:solidFill>
                    <a:schemeClr val="tx1"/>
                  </a:solidFill>
                </a:uFill>
              </a:rPr>
              <a:t>Data </a:t>
            </a:r>
            <a:r>
              <a:rPr lang="en-US" sz="1800" u="heavy" dirty="0" smtClean="0">
                <a:uFill>
                  <a:solidFill>
                    <a:schemeClr val="tx1"/>
                  </a:solidFill>
                </a:uFill>
              </a:rPr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Future studies in </a:t>
            </a:r>
            <a:r>
              <a:rPr lang="en-US" sz="1800" dirty="0" smtClean="0"/>
              <a:t>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IEEE 802,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Summary of Conclusions and points for future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>
                <a:solidFill>
                  <a:srgbClr val="C00000"/>
                </a:solidFill>
              </a:rPr>
              <a:t>Opportunities/challenges </a:t>
            </a:r>
            <a:r>
              <a:rPr lang="en-GB" altLang="en-US" dirty="0" smtClean="0">
                <a:solidFill>
                  <a:srgbClr val="C00000"/>
                </a:solidFill>
              </a:rPr>
              <a:t>general: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9400" y="1226168"/>
            <a:ext cx="6211957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How do we address the Known/Unknowns? 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79399" y="1667757"/>
            <a:ext cx="863896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pPr algn="ctr"/>
            <a:endParaRPr lang="en-GB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Large ranges in Aggregate interference studies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Airborne Measurement programmes to compare the models being used with actual measurements. Needs to be comprehensive enough to cover different times of the day, geographic zones, different bands (including 2.4GHz)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More appropriate indoor vs outdoor, small cell, building loss prorogation models towards satellites and other airborne uses could be developed but would probably need some measurement campaigns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More information on busy hours (including bouncing busy hour across the globe) and likely activity factors for Home, Business and public access models for Urban, Sub-urban and rural environments.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</a:rPr>
              <a:t>Additional mitigation techniques studies</a:t>
            </a:r>
            <a:endParaRPr lang="en-GB" sz="1200" b="1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more at the real effect of interference on services at the protocol level and prove compatibility through simulations and real world testing.(e.g. ITS vs RLAN, RLAN vs RTTT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etc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at simple mitigation techniques that could be employed today ( limitation on conducted power levels)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at accepting lower power levels in line with what the vast majority of the market actually uses today and are likely to use in the future (see next slide).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Look at the effect and possible regulatory constraints that could be applied with regards to use of smart antenna technologies (multi-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mimo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, beamforming </a:t>
            </a:r>
            <a:r>
              <a:rPr lang="en-GB" sz="1200" dirty="0" err="1" smtClean="0">
                <a:solidFill>
                  <a:schemeClr val="bg2">
                    <a:lumMod val="10000"/>
                  </a:schemeClr>
                </a:solidFill>
              </a:rPr>
              <a:t>etc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2AB8C-8E97-44B8-A426-416B598BA22C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altLang="en-US" dirty="0" smtClean="0">
                <a:solidFill>
                  <a:srgbClr val="C00000"/>
                </a:solidFill>
              </a:rPr>
              <a:t>No support to be part of WRC-19 agenda item</a:t>
            </a:r>
            <a:br>
              <a:rPr lang="en-GB" altLang="en-US" dirty="0" smtClean="0">
                <a:solidFill>
                  <a:srgbClr val="C00000"/>
                </a:solidFill>
              </a:rPr>
            </a:br>
            <a:r>
              <a:rPr lang="en-GB" altLang="en-US" dirty="0" smtClean="0">
                <a:solidFill>
                  <a:srgbClr val="C00000"/>
                </a:solidFill>
              </a:rPr>
              <a:t>Opportunities/challenges 5925 – 6425</a:t>
            </a:r>
            <a:r>
              <a:rPr lang="en-GB" altLang="en-US" baseline="30000" dirty="0" smtClean="0">
                <a:solidFill>
                  <a:srgbClr val="C00000"/>
                </a:solidFill>
              </a:rPr>
              <a:t>1</a:t>
            </a:r>
            <a:r>
              <a:rPr lang="en-GB" altLang="en-US" dirty="0" smtClean="0">
                <a:solidFill>
                  <a:srgbClr val="C00000"/>
                </a:solidFill>
              </a:rPr>
              <a:t> MHz: </a:t>
            </a:r>
            <a:r>
              <a:rPr lang="en-GB" altLang="en-US" dirty="0">
                <a:solidFill>
                  <a:srgbClr val="C00000"/>
                </a:solidFill>
              </a:rPr>
              <a:t/>
            </a:r>
            <a:br>
              <a:rPr lang="en-GB" altLang="en-US" dirty="0">
                <a:solidFill>
                  <a:srgbClr val="C00000"/>
                </a:solidFill>
              </a:rPr>
            </a:br>
            <a:endParaRPr lang="en-GB" alt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4959" y="1492641"/>
            <a:ext cx="2645276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RLAN vs FSS/FS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6848" y="1944012"/>
            <a:ext cx="3648019" cy="4431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Opportunities</a:t>
            </a:r>
          </a:p>
          <a:p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To use existing worldwide primary mobile allocation of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up to </a:t>
            </a:r>
            <a:r>
              <a:rPr lang="en-GB" sz="1200" dirty="0" smtClean="0">
                <a:solidFill>
                  <a:srgbClr val="FF0000"/>
                </a:solidFill>
              </a:rPr>
              <a:t>500 MHz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of spectrum with </a:t>
            </a:r>
            <a:r>
              <a:rPr lang="en-GB" sz="1200" dirty="0" smtClean="0">
                <a:solidFill>
                  <a:srgbClr val="FF0000"/>
                </a:solidFill>
              </a:rPr>
              <a:t>higher power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</a:p>
          <a:p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Outdoor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 mobile and fixed access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DFS anticipated in this band.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Fixed links in the band are using FDD duplexing so may be opportunities to use centre gaps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The larger the amount of spectrum available to </a:t>
            </a:r>
            <a:r>
              <a:rPr lang="en-GB" sz="1200" dirty="0" err="1" smtClean="0">
                <a:solidFill>
                  <a:srgbClr val="FF0000"/>
                </a:solidFill>
              </a:rPr>
              <a:t>Wi-FI</a:t>
            </a:r>
            <a:r>
              <a:rPr lang="en-GB" sz="1200" dirty="0" smtClean="0">
                <a:solidFill>
                  <a:srgbClr val="FF0000"/>
                </a:solidFill>
              </a:rPr>
              <a:t> the better the aggregate sharing environment will be across the whole 5-6 GHz range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0030" y="1797495"/>
            <a:ext cx="364801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</a:p>
          <a:p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</a:rPr>
              <a:t>Possibility of </a:t>
            </a:r>
            <a:r>
              <a:rPr lang="en-GB" sz="1200" dirty="0">
                <a:solidFill>
                  <a:srgbClr val="000000"/>
                </a:solidFill>
              </a:rPr>
              <a:t>an interference risk to </a:t>
            </a:r>
            <a:r>
              <a:rPr lang="en-GB" sz="1200" dirty="0" smtClean="0">
                <a:solidFill>
                  <a:srgbClr val="000000"/>
                </a:solidFill>
              </a:rPr>
              <a:t>FS and FSS </a:t>
            </a:r>
            <a:r>
              <a:rPr lang="en-GB" sz="1200" dirty="0">
                <a:solidFill>
                  <a:srgbClr val="000000"/>
                </a:solidFill>
              </a:rPr>
              <a:t>operations in the </a:t>
            </a:r>
            <a:r>
              <a:rPr lang="en-GB" sz="1200" dirty="0" smtClean="0">
                <a:solidFill>
                  <a:srgbClr val="000000"/>
                </a:solidFill>
              </a:rPr>
              <a:t>band. </a:t>
            </a:r>
            <a:r>
              <a:rPr lang="en-GB" sz="1200" dirty="0">
                <a:solidFill>
                  <a:srgbClr val="FF0000"/>
                </a:solidFill>
              </a:rPr>
              <a:t>Likely to be a big range (30dB) in the study results unless more evidence is provided to address the known unknowns in aggregate interference studies (e.g. building losses, activity factors, antenna discrimination etc.)</a:t>
            </a:r>
            <a:endParaRPr lang="en-GB" sz="1200" dirty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FSS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operators </a:t>
            </a:r>
            <a:r>
              <a:rPr lang="en-GB" sz="1200" dirty="0">
                <a:solidFill>
                  <a:schemeClr val="bg2">
                    <a:lumMod val="10000"/>
                  </a:schemeClr>
                </a:solidFill>
              </a:rPr>
              <a:t>are worldwide in this band </a:t>
            </a: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</a:rPr>
              <a:t>and lobbied for countries to object strongly to include this band in the WRC-19 studies </a:t>
            </a:r>
          </a:p>
          <a:p>
            <a:pPr lvl="1"/>
            <a:endParaRPr lang="en-GB" sz="1200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Currently used by Fixed Services across Europe, not clear what FS usage in other parts of the world is like.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Recent ITU studies which looked at possible sharing between IMT and FSS and FS  in the band proposed very conservative limits   </a:t>
            </a:r>
            <a:endParaRPr lang="en-GB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870" y="19853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1900" y="6330959"/>
            <a:ext cx="795281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100" i="1" dirty="0" smtClean="0">
                <a:solidFill>
                  <a:srgbClr val="C00000"/>
                </a:solidFill>
              </a:rPr>
              <a:t>1 - </a:t>
            </a:r>
            <a:r>
              <a:rPr lang="en-GB" altLang="en-US" sz="1100" i="1" dirty="0">
                <a:solidFill>
                  <a:srgbClr val="C00000"/>
                </a:solidFill>
              </a:rPr>
              <a:t>O</a:t>
            </a:r>
            <a:r>
              <a:rPr lang="en-GB" altLang="en-US" sz="1100" i="1" dirty="0" smtClean="0">
                <a:solidFill>
                  <a:srgbClr val="C00000"/>
                </a:solidFill>
              </a:rPr>
              <a:t>fcom is not proposing this band for future studies to look at RLAN /Incumbent sharing but it is included for completeness</a:t>
            </a:r>
            <a:endParaRPr lang="en-GB" sz="1100" i="1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sz="2000" dirty="0" smtClean="0">
                <a:solidFill>
                  <a:srgbClr val="C00000"/>
                </a:solidFill>
              </a:rPr>
              <a:t>Wi-Fi topology/usage and spectrum studies? 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0"/>
            <a:r>
              <a:rPr lang="en-GB" sz="1800" dirty="0" smtClean="0"/>
              <a:t>Wi-Fi markets today and the future</a:t>
            </a:r>
          </a:p>
          <a:p>
            <a:pPr lvl="1"/>
            <a:r>
              <a:rPr lang="en-GB" sz="1800" dirty="0" smtClean="0"/>
              <a:t>What’s the balance of indoor vs outdoor?</a:t>
            </a:r>
          </a:p>
          <a:p>
            <a:pPr lvl="1"/>
            <a:r>
              <a:rPr lang="en-GB" sz="1800" dirty="0" smtClean="0"/>
              <a:t>What’s the balance of high power vs low power?</a:t>
            </a:r>
          </a:p>
          <a:p>
            <a:pPr lvl="1"/>
            <a:r>
              <a:rPr lang="en-GB" sz="1800" dirty="0" smtClean="0"/>
              <a:t>What is the balance of bandwidth use in these categories?  </a:t>
            </a:r>
            <a:endParaRPr lang="en-GB" sz="1800" dirty="0"/>
          </a:p>
          <a:p>
            <a:pPr lvl="1"/>
            <a:r>
              <a:rPr lang="en-GB" sz="1800" dirty="0" smtClean="0"/>
              <a:t>From SE24 Work</a:t>
            </a:r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0"/>
            <a:endParaRPr lang="en-GB" sz="1800" dirty="0"/>
          </a:p>
          <a:p>
            <a:pPr lvl="0"/>
            <a:endParaRPr lang="en-GB" sz="1800" dirty="0" smtClean="0"/>
          </a:p>
          <a:p>
            <a:pPr lvl="0"/>
            <a:endParaRPr lang="en-GB" sz="1800" dirty="0" smtClean="0"/>
          </a:p>
          <a:p>
            <a:pPr lvl="0"/>
            <a:endParaRPr lang="en-GB" sz="1800" dirty="0" smtClean="0"/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Outdoor </a:t>
            </a:r>
            <a:r>
              <a:rPr lang="en-GB" sz="1800" dirty="0"/>
              <a:t>higher power Wi-Fi seems to be a niche market </a:t>
            </a:r>
            <a:r>
              <a:rPr lang="en-GB" sz="1800" dirty="0" smtClean="0"/>
              <a:t>(around 1%) so should we look at future allocations based on mass market Wi-Fi use?</a:t>
            </a:r>
          </a:p>
          <a:p>
            <a:pPr lvl="0"/>
            <a:endParaRPr lang="en-GB" sz="1800" dirty="0"/>
          </a:p>
          <a:p>
            <a:pPr lvl="0"/>
            <a:r>
              <a:rPr lang="en-GB" sz="1800" dirty="0" smtClean="0"/>
              <a:t>A picture of the different Wi-Fi market needs to built from the bottom up using realistic device and their usage scenarios taking account of the bullets above.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18213" y="2696790"/>
          <a:ext cx="7646311" cy="19583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6155"/>
                <a:gridCol w="1073820"/>
                <a:gridCol w="678896"/>
                <a:gridCol w="738640"/>
                <a:gridCol w="809244"/>
                <a:gridCol w="893039"/>
                <a:gridCol w="993128"/>
                <a:gridCol w="1113389"/>
              </a:tblGrid>
              <a:tr h="9298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 err="1">
                          <a:effectLst/>
                        </a:rPr>
                        <a:t>Tx</a:t>
                      </a:r>
                      <a:r>
                        <a:rPr lang="en-GB" sz="1000" dirty="0">
                          <a:effectLst/>
                        </a:rPr>
                        <a:t> power </a:t>
                      </a:r>
                      <a:r>
                        <a:rPr lang="en-GB" sz="1000" dirty="0" err="1">
                          <a:effectLst/>
                        </a:rPr>
                        <a:t>e.i.r.p</a:t>
                      </a:r>
                      <a:r>
                        <a:rPr lang="en-GB" sz="1000" dirty="0">
                          <a:effectLst/>
                        </a:rPr>
                        <a:t>. </a:t>
                      </a:r>
                      <a:endParaRPr lang="en-GB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1W (directional)</a:t>
                      </a:r>
                      <a:endParaRPr lang="en-GB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1 W (omni)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200mW (omni)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80mW (omni)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>
                          <a:effectLst/>
                        </a:rPr>
                        <a:t>50mW (omni)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25mW (</a:t>
                      </a:r>
                      <a:r>
                        <a:rPr lang="en-GB" sz="1000" dirty="0" err="1">
                          <a:effectLst/>
                        </a:rPr>
                        <a:t>omni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GB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all </a:t>
                      </a:r>
                      <a:endParaRPr lang="en-GB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</a:tr>
              <a:tr h="51425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indoor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0%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0%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18%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25.6%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14.2%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36.9%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94.7%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</a:tr>
              <a:tr h="51425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outdoor</a:t>
                      </a:r>
                      <a:endParaRPr lang="en-GB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0.10%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0.20%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0.95%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1.35%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0.75%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1.95%</a:t>
                      </a:r>
                      <a:endParaRPr lang="en-GB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5.3%</a:t>
                      </a:r>
                      <a:endParaRPr lang="en-GB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8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BIG ? </a:t>
            </a:r>
          </a:p>
          <a:p>
            <a:pPr algn="ctr"/>
            <a:r>
              <a:rPr lang="en-GB" sz="5400" dirty="0"/>
              <a:t>How much industry support and resource will be available for the 5GHz studies?</a:t>
            </a:r>
            <a:endParaRPr lang="en-GB" sz="5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447799" y="180201"/>
            <a:ext cx="610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(3) Future studies in 5GHz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0348" y="1331500"/>
            <a:ext cx="80088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studies in 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u="sng" dirty="0"/>
              <a:t>Wi-Fi, 5G and above 6GHz 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5G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Possible </a:t>
            </a:r>
            <a:r>
              <a:rPr lang="en-US" sz="1800" dirty="0"/>
              <a:t>future WRC-19 agenda item </a:t>
            </a:r>
            <a:r>
              <a:rPr lang="en-US" sz="1800" dirty="0" smtClean="0"/>
              <a:t>above 6GHz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Wi-Fi in 5G and 60GHz 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Conclusions and points for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35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5G use cases: evolution of current and new use cases – Wireless access to more intelligent infrastructure</a:t>
            </a:r>
            <a:endParaRPr lang="en-GB" dirty="0"/>
          </a:p>
        </p:txBody>
      </p:sp>
      <p:pic>
        <p:nvPicPr>
          <p:cNvPr id="2252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67" y="1904039"/>
            <a:ext cx="7261867" cy="442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cap="flat" cmpd="sng" algn="ctr">
                <a:solidFill>
                  <a:srgbClr val="C90044"/>
                </a:solidFill>
                <a:prstDash val="solid"/>
                <a:miter lim="800000"/>
                <a:headEnd type="none" w="med" len="med"/>
                <a:tailEnd type="none" w="lg" len="med"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72067" y="6331578"/>
            <a:ext cx="4135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NGMN 5G white paper, executive version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36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Wireless 5G technology: evolution of current standards and integration with new technologies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491066" y="2061771"/>
            <a:ext cx="7771425" cy="4317472"/>
            <a:chOff x="491066" y="2061771"/>
            <a:chExt cx="7771425" cy="431747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491066" y="6059232"/>
              <a:ext cx="7771425" cy="32001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" name="Pentagon 3"/>
            <p:cNvSpPr/>
            <p:nvPr/>
          </p:nvSpPr>
          <p:spPr bwMode="auto">
            <a:xfrm>
              <a:off x="1268712" y="2308575"/>
              <a:ext cx="6688589" cy="318924"/>
            </a:xfrm>
            <a:prstGeom prst="homePlate">
              <a:avLst/>
            </a:prstGeom>
            <a:solidFill>
              <a:srgbClr val="F6A70A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Wi-Fi</a:t>
              </a:r>
            </a:p>
          </p:txBody>
        </p:sp>
        <p:sp>
          <p:nvSpPr>
            <p:cNvPr id="5" name="Pentagon 4"/>
            <p:cNvSpPr>
              <a:spLocks/>
            </p:cNvSpPr>
            <p:nvPr/>
          </p:nvSpPr>
          <p:spPr bwMode="auto">
            <a:xfrm>
              <a:off x="2916629" y="3090607"/>
              <a:ext cx="5040672" cy="324000"/>
            </a:xfrm>
            <a:prstGeom prst="homePlate">
              <a:avLst>
                <a:gd name="adj" fmla="val 54323"/>
              </a:avLst>
            </a:prstGeom>
            <a:solidFill>
              <a:srgbClr val="00206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Pentagon 5"/>
            <p:cNvSpPr/>
            <p:nvPr/>
          </p:nvSpPr>
          <p:spPr bwMode="auto">
            <a:xfrm>
              <a:off x="4011912" y="4439694"/>
              <a:ext cx="3945389" cy="324000"/>
            </a:xfrm>
            <a:prstGeom prst="homePlate">
              <a:avLst/>
            </a:prstGeom>
            <a:solidFill>
              <a:srgbClr val="00B0F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" name="Pentagon 6"/>
            <p:cNvSpPr/>
            <p:nvPr/>
          </p:nvSpPr>
          <p:spPr bwMode="auto">
            <a:xfrm>
              <a:off x="4808904" y="5064477"/>
              <a:ext cx="3148397" cy="324000"/>
            </a:xfrm>
            <a:prstGeom prst="homePlate">
              <a:avLst/>
            </a:prstGeom>
            <a:solidFill>
              <a:srgbClr val="00ABBD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Pentagon 7"/>
            <p:cNvSpPr/>
            <p:nvPr/>
          </p:nvSpPr>
          <p:spPr bwMode="auto">
            <a:xfrm>
              <a:off x="5315779" y="3790023"/>
              <a:ext cx="2641522" cy="324000"/>
            </a:xfrm>
            <a:prstGeom prst="homePlate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51153" y="6071466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2000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04495" y="6071466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2010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12671" y="6059232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2020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00306" y="6071466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2030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16628" y="3067941"/>
              <a:ext cx="48606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solidFill>
                    <a:schemeClr val="bg1"/>
                  </a:solidFill>
                </a:rPr>
                <a:t>4G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93834" y="3767357"/>
              <a:ext cx="24834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solidFill>
                    <a:schemeClr val="bg1"/>
                  </a:solidFill>
                </a:rPr>
                <a:t>mm-Wave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11911" y="4417028"/>
              <a:ext cx="3765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solidFill>
                    <a:schemeClr val="bg1"/>
                  </a:solidFill>
                </a:rPr>
                <a:t>Low-cost wide area M2M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4477516" y="2061771"/>
              <a:ext cx="1084616" cy="3780504"/>
            </a:xfrm>
            <a:prstGeom prst="roundRect">
              <a:avLst/>
            </a:prstGeom>
            <a:solidFill>
              <a:srgbClr val="FF3300">
                <a:alpha val="78000"/>
              </a:srgbClr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  <a:ex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87842" y="3551626"/>
              <a:ext cx="6639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chemeClr val="bg1"/>
                  </a:solidFill>
                </a:rPr>
                <a:t>5G</a:t>
              </a:r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405110" y="5049923"/>
            <a:ext cx="3354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Low-latency ultra-rel. M2M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37</a:t>
            </a:fld>
            <a:endParaRPr lang="en-GB" altLang="en-US"/>
          </a:p>
        </p:txBody>
      </p:sp>
      <p:sp>
        <p:nvSpPr>
          <p:cNvPr id="19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/>
              <a:t>Impact of emerging technologies on spectrum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83545" y="1698659"/>
          <a:ext cx="7878880" cy="4815838"/>
        </p:xfrm>
        <a:graphic>
          <a:graphicData uri="http://schemas.openxmlformats.org/drawingml/2006/table">
            <a:tbl>
              <a:tblPr firstRow="1" bandRow="1">
                <a:effectLst/>
                <a:tableStyleId>{FABFCF23-3B69-468F-B69F-88F6DE6A72F2}</a:tableStyleId>
              </a:tblPr>
              <a:tblGrid>
                <a:gridCol w="429223"/>
                <a:gridCol w="458621"/>
                <a:gridCol w="3333824"/>
                <a:gridCol w="3657212"/>
              </a:tblGrid>
              <a:tr h="362851">
                <a:tc rowSpan="4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Technology</a:t>
                      </a:r>
                      <a:endParaRPr lang="en-GB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Spectrum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51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Incremental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Disruptive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</a:tr>
              <a:tr h="1995682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Evolutioanry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07263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Radical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11851" y="2733785"/>
            <a:ext cx="1000562" cy="522377"/>
          </a:xfrm>
          <a:prstGeom prst="wedgeRectCallout">
            <a:avLst>
              <a:gd name="adj1" fmla="val -15668"/>
              <a:gd name="adj2" fmla="val 124190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LAA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7296132" y="3701320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3496" y="4890300"/>
            <a:ext cx="1041511" cy="875113"/>
          </a:xfrm>
          <a:prstGeom prst="wedgeRectCallout">
            <a:avLst>
              <a:gd name="adj1" fmla="val 31583"/>
              <a:gd name="adj2" fmla="val 87453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MMW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access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8054246" y="6170222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2212" y="4631118"/>
            <a:ext cx="1579600" cy="918948"/>
          </a:xfrm>
          <a:prstGeom prst="wedgeRectCallout">
            <a:avLst>
              <a:gd name="adj1" fmla="val -37948"/>
              <a:gd name="adj2" fmla="val 81601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Low-latency/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high-reliability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M2M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502214" y="5890359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1151" y="3306509"/>
            <a:ext cx="1777833" cy="726655"/>
          </a:xfrm>
          <a:prstGeom prst="wedgeRectCallout">
            <a:avLst>
              <a:gd name="adj1" fmla="val -26206"/>
              <a:gd name="adj2" fmla="val 101940"/>
            </a:avLst>
          </a:prstGeom>
          <a:solidFill>
            <a:srgbClr val="9270AC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 algn="ctr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Full duplex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 access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522985" y="4391399"/>
            <a:ext cx="216000" cy="216000"/>
          </a:xfrm>
          <a:prstGeom prst="ellipse">
            <a:avLst/>
          </a:prstGeom>
          <a:solidFill>
            <a:srgbClr val="7DC9C5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02686" y="5550066"/>
            <a:ext cx="1465303" cy="849725"/>
          </a:xfrm>
          <a:prstGeom prst="wedgeRectCallout">
            <a:avLst>
              <a:gd name="adj1" fmla="val 76205"/>
              <a:gd name="adj2" fmla="val -104294"/>
            </a:avLst>
          </a:prstGeom>
          <a:solidFill>
            <a:srgbClr val="FF6600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 algn="ctr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Low-cost,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high volume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M2M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007905" y="4982592"/>
            <a:ext cx="216000" cy="216000"/>
          </a:xfrm>
          <a:prstGeom prst="ellipse">
            <a:avLst/>
          </a:prstGeom>
          <a:solidFill>
            <a:srgbClr val="C0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55637" y="2366388"/>
            <a:ext cx="1265534" cy="779951"/>
          </a:xfrm>
          <a:prstGeom prst="wedgeRectCallout">
            <a:avLst>
              <a:gd name="adj1" fmla="val -71518"/>
              <a:gd name="adj2" fmla="val 31004"/>
            </a:avLst>
          </a:prstGeom>
          <a:solidFill>
            <a:srgbClr val="9270AC"/>
          </a:solidFill>
        </p:spPr>
        <p:txBody>
          <a:bodyPr wrap="none" lIns="0" tIns="0" rIns="0" bIns="0" rtlCol="0" anchor="ctr">
            <a:noAutofit/>
          </a:bodyPr>
          <a:lstStyle>
            <a:defPPr>
              <a:defRPr lang="en-GB"/>
            </a:defPPr>
            <a:lvl1pPr marL="0" indent="0" algn="ctr">
              <a:buFont typeface="Arial" pitchFamily="34" charset="0"/>
              <a:buNone/>
              <a:defRPr sz="1800" b="1">
                <a:solidFill>
                  <a:schemeClr val="bg1"/>
                </a:solidFill>
                <a:latin typeface="Vodafone Rg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new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FFFF"/>
                </a:solidFill>
              </a:rPr>
              <a:t>waveforms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3256155" y="2901810"/>
            <a:ext cx="216000" cy="216000"/>
          </a:xfrm>
          <a:prstGeom prst="ellipse">
            <a:avLst/>
          </a:prstGeom>
          <a:solidFill>
            <a:srgbClr val="7DC9C5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1511" y="3628273"/>
            <a:ext cx="1238553" cy="973225"/>
          </a:xfrm>
          <a:prstGeom prst="wedgeRectCallout">
            <a:avLst>
              <a:gd name="adj1" fmla="val -19657"/>
              <a:gd name="adj2" fmla="val -90354"/>
            </a:avLst>
          </a:prstGeom>
          <a:solidFill>
            <a:srgbClr val="9270AC"/>
          </a:solidFill>
        </p:spPr>
        <p:txBody>
          <a:bodyPr wrap="non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Massive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MIMO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b="1" dirty="0" smtClean="0">
                <a:solidFill>
                  <a:srgbClr val="FFFFFF"/>
                </a:solidFill>
                <a:latin typeface="Vodafone Rg" pitchFamily="34" charset="0"/>
              </a:rPr>
              <a:t> (&lt;6GHz)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263446" y="2994974"/>
            <a:ext cx="216000" cy="216000"/>
          </a:xfrm>
          <a:prstGeom prst="ellipse">
            <a:avLst/>
          </a:prstGeom>
          <a:solidFill>
            <a:srgbClr val="7DC9C5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smtClean="0">
              <a:solidFill>
                <a:srgbClr val="642566"/>
              </a:solidFill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1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/>
              <a:pPr/>
              <a:t>38</a:t>
            </a:fld>
            <a:endParaRPr lang="en-GB" alt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Mm-Wave: technical assessment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315102" y="1748530"/>
            <a:ext cx="4230564" cy="0"/>
          </a:xfrm>
          <a:prstGeom prst="line">
            <a:avLst/>
          </a:prstGeom>
          <a:solidFill>
            <a:schemeClr val="bg1"/>
          </a:solidFill>
          <a:ln w="53975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3955054" y="191521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/>
              <a:t>6GHz</a:t>
            </a:r>
            <a:endParaRPr lang="en-GB" sz="1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15582" y="193084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/>
              <a:t>100GHz</a:t>
            </a:r>
            <a:endParaRPr lang="en-GB" sz="1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86720" y="2438868"/>
          <a:ext cx="8281104" cy="3337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50540"/>
                <a:gridCol w="42305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Propagation loss (downlink)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Propagation loss (uplink)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Prop. loss (non-</a:t>
                      </a:r>
                      <a:r>
                        <a:rPr lang="en-GB" dirty="0" err="1" smtClean="0"/>
                        <a:t>precoded</a:t>
                      </a:r>
                      <a:r>
                        <a:rPr lang="en-GB" baseline="0" dirty="0" smtClean="0"/>
                        <a:t> channels</a:t>
                      </a:r>
                      <a:r>
                        <a:rPr lang="en-GB" dirty="0" smtClean="0"/>
                        <a:t>)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Rain</a:t>
                      </a:r>
                      <a:r>
                        <a:rPr lang="en-GB" baseline="0" dirty="0" smtClean="0"/>
                        <a:t> attenuation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Object blockage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Interference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Sharing</a:t>
                      </a:r>
                      <a:r>
                        <a:rPr lang="en-GB" baseline="0" dirty="0" smtClean="0"/>
                        <a:t> possibilities (</a:t>
                      </a:r>
                      <a:r>
                        <a:rPr lang="en-GB" baseline="0" dirty="0" err="1" smtClean="0"/>
                        <a:t>beamwidth</a:t>
                      </a:r>
                      <a:r>
                        <a:rPr lang="en-GB" baseline="0" dirty="0" smtClean="0"/>
                        <a:t>)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Beamforming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Channel</a:t>
                      </a:r>
                      <a:r>
                        <a:rPr lang="en-GB" baseline="0" dirty="0" smtClean="0"/>
                        <a:t> estimation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4360780" y="2536803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00B05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60779" y="2905203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355176" y="3273603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06459" y="5499276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406459" y="5139228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C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80512" y="4329120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00B05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387691" y="4689168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00B05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www.mondoudinese.it/wp-content/uploads/2014/11/semafor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463" y="818652"/>
            <a:ext cx="1109314" cy="77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 bwMode="auto">
          <a:xfrm>
            <a:off x="4387692" y="3609024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C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380512" y="3969072"/>
            <a:ext cx="4139207" cy="216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0000"/>
              </a:gs>
            </a:gsLst>
            <a:lin ang="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3303" y="1930847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/>
              <a:t>6</a:t>
            </a:r>
            <a:r>
              <a:rPr lang="en-GB" sz="1800" b="1" dirty="0" smtClean="0"/>
              <a:t>0GHz</a:t>
            </a:r>
            <a:endParaRPr lang="en-GB" sz="1800" b="1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6676735" y="2536803"/>
            <a:ext cx="815945" cy="216000"/>
          </a:xfrm>
          <a:prstGeom prst="rect">
            <a:avLst/>
          </a:prstGeom>
          <a:solidFill>
            <a:srgbClr val="FF0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696283" y="4329120"/>
            <a:ext cx="815945" cy="216000"/>
          </a:xfrm>
          <a:prstGeom prst="rect">
            <a:avLst/>
          </a:prstGeom>
          <a:solidFill>
            <a:srgbClr val="00B05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96282" y="4689168"/>
            <a:ext cx="815945" cy="216000"/>
          </a:xfrm>
          <a:prstGeom prst="rect">
            <a:avLst/>
          </a:prstGeom>
          <a:solidFill>
            <a:srgbClr val="00B05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6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FCDB8-521D-4DD7-B8FE-CECB2F5BE9C9}" type="slidenum">
              <a:rPr lang="en-GB" altLang="en-US" smtClean="0"/>
              <a:pPr/>
              <a:t>39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Wide area M2M: is there the need for a completely new design?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51880" y="6240138"/>
            <a:ext cx="63626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Extended from P. Popovski, “</a:t>
            </a:r>
            <a:r>
              <a:rPr lang="en-GB" sz="1100" i="1" dirty="0" smtClean="0"/>
              <a:t>Ultra-Reliable communications in 5G Wireless Systems”</a:t>
            </a:r>
            <a:r>
              <a:rPr lang="en-GB" sz="1100" dirty="0" smtClean="0"/>
              <a:t>, Arxiv, 2014. </a:t>
            </a:r>
            <a:endParaRPr lang="en-GB" sz="11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595519" y="5024023"/>
            <a:ext cx="3150420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Straight Connector 2073"/>
          <p:cNvCxnSpPr/>
          <p:nvPr/>
        </p:nvCxnSpPr>
        <p:spPr bwMode="auto">
          <a:xfrm>
            <a:off x="5565525" y="2704373"/>
            <a:ext cx="2606955" cy="6199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7" name="TextBox 2076"/>
          <p:cNvSpPr txBox="1"/>
          <p:nvPr/>
        </p:nvSpPr>
        <p:spPr>
          <a:xfrm>
            <a:off x="7885195" y="5111708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# users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22060" y="2284627"/>
            <a:ext cx="482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GB" sz="1200" dirty="0" smtClean="0">
                <a:solidFill>
                  <a:srgbClr val="000000"/>
                </a:solidFill>
              </a:rPr>
              <a:t>rate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2079" name="Snip Single Corner Rectangle 2078"/>
          <p:cNvSpPr>
            <a:spLocks/>
          </p:cNvSpPr>
          <p:nvPr/>
        </p:nvSpPr>
        <p:spPr bwMode="auto">
          <a:xfrm>
            <a:off x="5574411" y="3936720"/>
            <a:ext cx="1294591" cy="1104464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19962 w 2151866"/>
              <a:gd name="connsiteY1" fmla="*/ 298303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418083 w 2151866"/>
              <a:gd name="connsiteY1" fmla="*/ 242574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1839754"/>
              <a:gd name="connsiteY0" fmla="*/ 0 h 978733"/>
              <a:gd name="connsiteX1" fmla="*/ 1418083 w 1839754"/>
              <a:gd name="connsiteY1" fmla="*/ 242574 h 978733"/>
              <a:gd name="connsiteX2" fmla="*/ 1839754 w 1839754"/>
              <a:gd name="connsiteY2" fmla="*/ 978733 h 978733"/>
              <a:gd name="connsiteX3" fmla="*/ 0 w 1839754"/>
              <a:gd name="connsiteY3" fmla="*/ 978733 h 978733"/>
              <a:gd name="connsiteX4" fmla="*/ 0 w 1839754"/>
              <a:gd name="connsiteY4" fmla="*/ 0 h 978733"/>
              <a:gd name="connsiteX0" fmla="*/ 0 w 1445776"/>
              <a:gd name="connsiteY0" fmla="*/ 0 h 978733"/>
              <a:gd name="connsiteX1" fmla="*/ 1418083 w 1445776"/>
              <a:gd name="connsiteY1" fmla="*/ 242574 h 978733"/>
              <a:gd name="connsiteX2" fmla="*/ 1445776 w 1445776"/>
              <a:gd name="connsiteY2" fmla="*/ 978733 h 978733"/>
              <a:gd name="connsiteX3" fmla="*/ 0 w 1445776"/>
              <a:gd name="connsiteY3" fmla="*/ 978733 h 978733"/>
              <a:gd name="connsiteX4" fmla="*/ 0 w 1445776"/>
              <a:gd name="connsiteY4" fmla="*/ 0 h 978733"/>
              <a:gd name="connsiteX0" fmla="*/ 0 w 1422752"/>
              <a:gd name="connsiteY0" fmla="*/ 0 h 978733"/>
              <a:gd name="connsiteX1" fmla="*/ 1418083 w 1422752"/>
              <a:gd name="connsiteY1" fmla="*/ 242574 h 978733"/>
              <a:gd name="connsiteX2" fmla="*/ 1422752 w 1422752"/>
              <a:gd name="connsiteY2" fmla="*/ 974446 h 978733"/>
              <a:gd name="connsiteX3" fmla="*/ 0 w 1422752"/>
              <a:gd name="connsiteY3" fmla="*/ 978733 h 978733"/>
              <a:gd name="connsiteX4" fmla="*/ 0 w 1422752"/>
              <a:gd name="connsiteY4" fmla="*/ 0 h 978733"/>
              <a:gd name="connsiteX0" fmla="*/ 0 w 1422752"/>
              <a:gd name="connsiteY0" fmla="*/ 0 h 987308"/>
              <a:gd name="connsiteX1" fmla="*/ 1418083 w 1422752"/>
              <a:gd name="connsiteY1" fmla="*/ 242574 h 987308"/>
              <a:gd name="connsiteX2" fmla="*/ 1422752 w 1422752"/>
              <a:gd name="connsiteY2" fmla="*/ 987308 h 987308"/>
              <a:gd name="connsiteX3" fmla="*/ 0 w 1422752"/>
              <a:gd name="connsiteY3" fmla="*/ 978733 h 987308"/>
              <a:gd name="connsiteX4" fmla="*/ 0 w 1422752"/>
              <a:gd name="connsiteY4" fmla="*/ 0 h 987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2752" h="987308">
                <a:moveTo>
                  <a:pt x="0" y="0"/>
                </a:moveTo>
                <a:lnTo>
                  <a:pt x="1418083" y="242574"/>
                </a:lnTo>
                <a:cubicBezTo>
                  <a:pt x="1419639" y="486531"/>
                  <a:pt x="1421196" y="743351"/>
                  <a:pt x="1422752" y="987308"/>
                </a:cubicBezTo>
                <a:lnTo>
                  <a:pt x="0" y="978733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Snip Single Corner Rectangle 2078"/>
          <p:cNvSpPr>
            <a:spLocks/>
          </p:cNvSpPr>
          <p:nvPr/>
        </p:nvSpPr>
        <p:spPr bwMode="auto">
          <a:xfrm>
            <a:off x="5574410" y="3104820"/>
            <a:ext cx="2414827" cy="1340699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73564"/>
              <a:gd name="connsiteY0" fmla="*/ 0 h 1473562"/>
              <a:gd name="connsiteX1" fmla="*/ 1728149 w 2173564"/>
              <a:gd name="connsiteY1" fmla="*/ 360036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2866 w 2173564"/>
              <a:gd name="connsiteY3" fmla="*/ 992552 h 1473562"/>
              <a:gd name="connsiteX4" fmla="*/ 0 w 2173564"/>
              <a:gd name="connsiteY4" fmla="*/ 0 h 1473562"/>
              <a:gd name="connsiteX0" fmla="*/ 0 w 2278693"/>
              <a:gd name="connsiteY0" fmla="*/ 0 h 1473562"/>
              <a:gd name="connsiteX1" fmla="*/ 2278693 w 2278693"/>
              <a:gd name="connsiteY1" fmla="*/ 575939 h 1473562"/>
              <a:gd name="connsiteX2" fmla="*/ 2173564 w 2278693"/>
              <a:gd name="connsiteY2" fmla="*/ 1473562 h 1473562"/>
              <a:gd name="connsiteX3" fmla="*/ 2866 w 2278693"/>
              <a:gd name="connsiteY3" fmla="*/ 992552 h 1473562"/>
              <a:gd name="connsiteX4" fmla="*/ 0 w 2278693"/>
              <a:gd name="connsiteY4" fmla="*/ 0 h 1473562"/>
              <a:gd name="connsiteX0" fmla="*/ 0 w 2924990"/>
              <a:gd name="connsiteY0" fmla="*/ 0 h 1649569"/>
              <a:gd name="connsiteX1" fmla="*/ 2278693 w 2924990"/>
              <a:gd name="connsiteY1" fmla="*/ 575939 h 1649569"/>
              <a:gd name="connsiteX2" fmla="*/ 2924990 w 2924990"/>
              <a:gd name="connsiteY2" fmla="*/ 1649569 h 1649569"/>
              <a:gd name="connsiteX3" fmla="*/ 2866 w 2924990"/>
              <a:gd name="connsiteY3" fmla="*/ 992552 h 1649569"/>
              <a:gd name="connsiteX4" fmla="*/ 0 w 2924990"/>
              <a:gd name="connsiteY4" fmla="*/ 0 h 1649569"/>
              <a:gd name="connsiteX0" fmla="*/ 0 w 2924990"/>
              <a:gd name="connsiteY0" fmla="*/ 0 h 1649569"/>
              <a:gd name="connsiteX1" fmla="*/ 2246489 w 2924990"/>
              <a:gd name="connsiteY1" fmla="*/ 553228 h 1649569"/>
              <a:gd name="connsiteX2" fmla="*/ 2924990 w 2924990"/>
              <a:gd name="connsiteY2" fmla="*/ 1649569 h 1649569"/>
              <a:gd name="connsiteX3" fmla="*/ 2866 w 2924990"/>
              <a:gd name="connsiteY3" fmla="*/ 992552 h 1649569"/>
              <a:gd name="connsiteX4" fmla="*/ 0 w 2924990"/>
              <a:gd name="connsiteY4" fmla="*/ 0 h 1649569"/>
              <a:gd name="connsiteX0" fmla="*/ 0 w 2924990"/>
              <a:gd name="connsiteY0" fmla="*/ 0 h 1649569"/>
              <a:gd name="connsiteX1" fmla="*/ 2246489 w 2924990"/>
              <a:gd name="connsiteY1" fmla="*/ 553228 h 1649569"/>
              <a:gd name="connsiteX2" fmla="*/ 2600577 w 2924990"/>
              <a:gd name="connsiteY2" fmla="*/ 1115725 h 1649569"/>
              <a:gd name="connsiteX3" fmla="*/ 2924990 w 2924990"/>
              <a:gd name="connsiteY3" fmla="*/ 1649569 h 1649569"/>
              <a:gd name="connsiteX4" fmla="*/ 2866 w 2924990"/>
              <a:gd name="connsiteY4" fmla="*/ 992552 h 1649569"/>
              <a:gd name="connsiteX5" fmla="*/ 0 w 2924990"/>
              <a:gd name="connsiteY5" fmla="*/ 0 h 1649569"/>
              <a:gd name="connsiteX0" fmla="*/ 0 w 2924990"/>
              <a:gd name="connsiteY0" fmla="*/ 0 h 1649569"/>
              <a:gd name="connsiteX1" fmla="*/ 2246489 w 2924990"/>
              <a:gd name="connsiteY1" fmla="*/ 553228 h 1649569"/>
              <a:gd name="connsiteX2" fmla="*/ 2600577 w 2924990"/>
              <a:gd name="connsiteY2" fmla="*/ 1115725 h 1649569"/>
              <a:gd name="connsiteX3" fmla="*/ 2799167 w 2924990"/>
              <a:gd name="connsiteY3" fmla="*/ 1586970 h 1649569"/>
              <a:gd name="connsiteX4" fmla="*/ 2924990 w 2924990"/>
              <a:gd name="connsiteY4" fmla="*/ 1649569 h 1649569"/>
              <a:gd name="connsiteX5" fmla="*/ 2866 w 2924990"/>
              <a:gd name="connsiteY5" fmla="*/ 992552 h 1649569"/>
              <a:gd name="connsiteX6" fmla="*/ 0 w 2924990"/>
              <a:gd name="connsiteY6" fmla="*/ 0 h 1649569"/>
              <a:gd name="connsiteX0" fmla="*/ 0 w 2799167"/>
              <a:gd name="connsiteY0" fmla="*/ 0 h 1586970"/>
              <a:gd name="connsiteX1" fmla="*/ 2246489 w 2799167"/>
              <a:gd name="connsiteY1" fmla="*/ 553228 h 1586970"/>
              <a:gd name="connsiteX2" fmla="*/ 2600577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46489 w 2799167"/>
              <a:gd name="connsiteY1" fmla="*/ 553228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95978 w 2799167"/>
              <a:gd name="connsiteY1" fmla="*/ 570262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317973 w 2799167"/>
              <a:gd name="connsiteY1" fmla="*/ 553228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90480 w 2799167"/>
              <a:gd name="connsiteY1" fmla="*/ 558906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99167"/>
              <a:gd name="connsiteY0" fmla="*/ 0 h 1586970"/>
              <a:gd name="connsiteX1" fmla="*/ 2295978 w 2799167"/>
              <a:gd name="connsiteY1" fmla="*/ 564583 h 1586970"/>
              <a:gd name="connsiteX2" fmla="*/ 2562086 w 2799167"/>
              <a:gd name="connsiteY2" fmla="*/ 1115725 h 1586970"/>
              <a:gd name="connsiteX3" fmla="*/ 2799167 w 2799167"/>
              <a:gd name="connsiteY3" fmla="*/ 1586970 h 1586970"/>
              <a:gd name="connsiteX4" fmla="*/ 2866 w 2799167"/>
              <a:gd name="connsiteY4" fmla="*/ 992552 h 1586970"/>
              <a:gd name="connsiteX5" fmla="*/ 0 w 2799167"/>
              <a:gd name="connsiteY5" fmla="*/ 0 h 1586970"/>
              <a:gd name="connsiteX0" fmla="*/ 0 w 2788169"/>
              <a:gd name="connsiteY0" fmla="*/ 0 h 1598325"/>
              <a:gd name="connsiteX1" fmla="*/ 2295978 w 2788169"/>
              <a:gd name="connsiteY1" fmla="*/ 564583 h 1598325"/>
              <a:gd name="connsiteX2" fmla="*/ 2562086 w 2788169"/>
              <a:gd name="connsiteY2" fmla="*/ 1115725 h 1598325"/>
              <a:gd name="connsiteX3" fmla="*/ 2788169 w 2788169"/>
              <a:gd name="connsiteY3" fmla="*/ 1598325 h 1598325"/>
              <a:gd name="connsiteX4" fmla="*/ 2866 w 2788169"/>
              <a:gd name="connsiteY4" fmla="*/ 992552 h 1598325"/>
              <a:gd name="connsiteX5" fmla="*/ 0 w 2788169"/>
              <a:gd name="connsiteY5" fmla="*/ 0 h 159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8169" h="1598325">
                <a:moveTo>
                  <a:pt x="0" y="0"/>
                </a:moveTo>
                <a:lnTo>
                  <a:pt x="2295978" y="564583"/>
                </a:lnTo>
                <a:lnTo>
                  <a:pt x="2562086" y="1115725"/>
                </a:lnTo>
                <a:cubicBezTo>
                  <a:pt x="2662276" y="1282270"/>
                  <a:pt x="2687979" y="1431780"/>
                  <a:pt x="2788169" y="1598325"/>
                </a:cubicBezTo>
                <a:lnTo>
                  <a:pt x="2866" y="992552"/>
                </a:lnTo>
                <a:cubicBezTo>
                  <a:pt x="1911" y="661701"/>
                  <a:pt x="955" y="330851"/>
                  <a:pt x="0" y="0"/>
                </a:cubicBezTo>
                <a:close/>
              </a:path>
            </a:pathLst>
          </a:custGeom>
          <a:solidFill>
            <a:srgbClr val="00206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Snip Single Corner Rectangle 2078"/>
          <p:cNvSpPr>
            <a:spLocks/>
          </p:cNvSpPr>
          <p:nvPr/>
        </p:nvSpPr>
        <p:spPr bwMode="auto">
          <a:xfrm>
            <a:off x="5565847" y="2700872"/>
            <a:ext cx="1365744" cy="727482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73564"/>
              <a:gd name="connsiteY0" fmla="*/ 0 h 1473562"/>
              <a:gd name="connsiteX1" fmla="*/ 1728149 w 2173564"/>
              <a:gd name="connsiteY1" fmla="*/ 360036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0 w 2173564"/>
              <a:gd name="connsiteY3" fmla="*/ 978733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11164 w 2173564"/>
              <a:gd name="connsiteY1" fmla="*/ 371543 h 1473562"/>
              <a:gd name="connsiteX2" fmla="*/ 2173564 w 2173564"/>
              <a:gd name="connsiteY2" fmla="*/ 1473562 h 1473562"/>
              <a:gd name="connsiteX3" fmla="*/ 0 w 2173564"/>
              <a:gd name="connsiteY3" fmla="*/ 1033126 h 1473562"/>
              <a:gd name="connsiteX4" fmla="*/ 0 w 2173564"/>
              <a:gd name="connsiteY4" fmla="*/ 0 h 1473562"/>
              <a:gd name="connsiteX0" fmla="*/ 0 w 2173564"/>
              <a:gd name="connsiteY0" fmla="*/ 0 h 1473562"/>
              <a:gd name="connsiteX1" fmla="*/ 1574073 w 2173564"/>
              <a:gd name="connsiteY1" fmla="*/ 711496 h 1473562"/>
              <a:gd name="connsiteX2" fmla="*/ 2173564 w 2173564"/>
              <a:gd name="connsiteY2" fmla="*/ 1473562 h 1473562"/>
              <a:gd name="connsiteX3" fmla="*/ 0 w 2173564"/>
              <a:gd name="connsiteY3" fmla="*/ 1033126 h 1473562"/>
              <a:gd name="connsiteX4" fmla="*/ 0 w 2173564"/>
              <a:gd name="connsiteY4" fmla="*/ 0 h 1473562"/>
              <a:gd name="connsiteX0" fmla="*/ 0 w 2220744"/>
              <a:gd name="connsiteY0" fmla="*/ 0 h 1052021"/>
              <a:gd name="connsiteX1" fmla="*/ 1621253 w 2220744"/>
              <a:gd name="connsiteY1" fmla="*/ 289955 h 1052021"/>
              <a:gd name="connsiteX2" fmla="*/ 2220744 w 2220744"/>
              <a:gd name="connsiteY2" fmla="*/ 1052021 h 1052021"/>
              <a:gd name="connsiteX3" fmla="*/ 47180 w 2220744"/>
              <a:gd name="connsiteY3" fmla="*/ 611585 h 1052021"/>
              <a:gd name="connsiteX4" fmla="*/ 0 w 2220744"/>
              <a:gd name="connsiteY4" fmla="*/ 0 h 1052021"/>
              <a:gd name="connsiteX0" fmla="*/ 31454 w 2173564"/>
              <a:gd name="connsiteY0" fmla="*/ 0 h 1024824"/>
              <a:gd name="connsiteX1" fmla="*/ 1574073 w 2173564"/>
              <a:gd name="connsiteY1" fmla="*/ 262758 h 1024824"/>
              <a:gd name="connsiteX2" fmla="*/ 2173564 w 2173564"/>
              <a:gd name="connsiteY2" fmla="*/ 1024824 h 1024824"/>
              <a:gd name="connsiteX3" fmla="*/ 0 w 2173564"/>
              <a:gd name="connsiteY3" fmla="*/ 584388 h 1024824"/>
              <a:gd name="connsiteX4" fmla="*/ 31454 w 2173564"/>
              <a:gd name="connsiteY4" fmla="*/ 0 h 1024824"/>
              <a:gd name="connsiteX0" fmla="*/ 0 w 2205017"/>
              <a:gd name="connsiteY0" fmla="*/ 0 h 1024824"/>
              <a:gd name="connsiteX1" fmla="*/ 1605526 w 2205017"/>
              <a:gd name="connsiteY1" fmla="*/ 262758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15727 w 2173564"/>
              <a:gd name="connsiteY0" fmla="*/ 0 h 1065618"/>
              <a:gd name="connsiteX1" fmla="*/ 1574073 w 2173564"/>
              <a:gd name="connsiteY1" fmla="*/ 303552 h 1065618"/>
              <a:gd name="connsiteX2" fmla="*/ 2173564 w 2173564"/>
              <a:gd name="connsiteY2" fmla="*/ 1065618 h 1065618"/>
              <a:gd name="connsiteX3" fmla="*/ 0 w 2173564"/>
              <a:gd name="connsiteY3" fmla="*/ 625182 h 1065618"/>
              <a:gd name="connsiteX4" fmla="*/ 15727 w 2173564"/>
              <a:gd name="connsiteY4" fmla="*/ 0 h 1065618"/>
              <a:gd name="connsiteX0" fmla="*/ 0 w 2205017"/>
              <a:gd name="connsiteY0" fmla="*/ 0 h 1079217"/>
              <a:gd name="connsiteX1" fmla="*/ 1605526 w 2205017"/>
              <a:gd name="connsiteY1" fmla="*/ 317151 h 1079217"/>
              <a:gd name="connsiteX2" fmla="*/ 2205017 w 2205017"/>
              <a:gd name="connsiteY2" fmla="*/ 1079217 h 1079217"/>
              <a:gd name="connsiteX3" fmla="*/ 31453 w 2205017"/>
              <a:gd name="connsiteY3" fmla="*/ 638781 h 1079217"/>
              <a:gd name="connsiteX4" fmla="*/ 0 w 2205017"/>
              <a:gd name="connsiteY4" fmla="*/ 0 h 1079217"/>
              <a:gd name="connsiteX0" fmla="*/ 0 w 2205017"/>
              <a:gd name="connsiteY0" fmla="*/ 0 h 1079217"/>
              <a:gd name="connsiteX1" fmla="*/ 1447142 w 2205017"/>
              <a:gd name="connsiteY1" fmla="*/ 58787 h 1079217"/>
              <a:gd name="connsiteX2" fmla="*/ 2205017 w 2205017"/>
              <a:gd name="connsiteY2" fmla="*/ 1079217 h 1079217"/>
              <a:gd name="connsiteX3" fmla="*/ 31453 w 2205017"/>
              <a:gd name="connsiteY3" fmla="*/ 638781 h 1079217"/>
              <a:gd name="connsiteX4" fmla="*/ 0 w 2205017"/>
              <a:gd name="connsiteY4" fmla="*/ 0 h 1079217"/>
              <a:gd name="connsiteX0" fmla="*/ 0 w 2205017"/>
              <a:gd name="connsiteY0" fmla="*/ 0 h 1024824"/>
              <a:gd name="connsiteX1" fmla="*/ 1447142 w 2205017"/>
              <a:gd name="connsiteY1" fmla="*/ 4394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478818 w 2205017"/>
              <a:gd name="connsiteY1" fmla="*/ 31590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478818 w 2205017"/>
              <a:gd name="connsiteY1" fmla="*/ 17993 h 1024824"/>
              <a:gd name="connsiteX2" fmla="*/ 2205017 w 2205017"/>
              <a:gd name="connsiteY2" fmla="*/ 1024824 h 1024824"/>
              <a:gd name="connsiteX3" fmla="*/ 31453 w 2205017"/>
              <a:gd name="connsiteY3" fmla="*/ 584388 h 1024824"/>
              <a:gd name="connsiteX4" fmla="*/ 0 w 2205017"/>
              <a:gd name="connsiteY4" fmla="*/ 0 h 1024824"/>
              <a:gd name="connsiteX0" fmla="*/ 9608 w 2214625"/>
              <a:gd name="connsiteY0" fmla="*/ 0 h 1024824"/>
              <a:gd name="connsiteX1" fmla="*/ 1488426 w 2214625"/>
              <a:gd name="connsiteY1" fmla="*/ 17993 h 1024824"/>
              <a:gd name="connsiteX2" fmla="*/ 2214625 w 2214625"/>
              <a:gd name="connsiteY2" fmla="*/ 1024824 h 1024824"/>
              <a:gd name="connsiteX3" fmla="*/ 0 w 2214625"/>
              <a:gd name="connsiteY3" fmla="*/ 580306 h 1024824"/>
              <a:gd name="connsiteX4" fmla="*/ 9608 w 2214625"/>
              <a:gd name="connsiteY4" fmla="*/ 0 h 1024824"/>
              <a:gd name="connsiteX0" fmla="*/ 0 w 2205017"/>
              <a:gd name="connsiteY0" fmla="*/ 0 h 1024824"/>
              <a:gd name="connsiteX1" fmla="*/ 1478818 w 2205017"/>
              <a:gd name="connsiteY1" fmla="*/ 17993 h 1024824"/>
              <a:gd name="connsiteX2" fmla="*/ 2205017 w 2205017"/>
              <a:gd name="connsiteY2" fmla="*/ 1024824 h 1024824"/>
              <a:gd name="connsiteX3" fmla="*/ 6816 w 2205017"/>
              <a:gd name="connsiteY3" fmla="*/ 588471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322787 w 2205017"/>
              <a:gd name="connsiteY1" fmla="*/ 17993 h 1024824"/>
              <a:gd name="connsiteX2" fmla="*/ 2205017 w 2205017"/>
              <a:gd name="connsiteY2" fmla="*/ 1024824 h 1024824"/>
              <a:gd name="connsiteX3" fmla="*/ 6816 w 2205017"/>
              <a:gd name="connsiteY3" fmla="*/ 588471 h 1024824"/>
              <a:gd name="connsiteX4" fmla="*/ 0 w 2205017"/>
              <a:gd name="connsiteY4" fmla="*/ 0 h 1024824"/>
              <a:gd name="connsiteX0" fmla="*/ 0 w 2205017"/>
              <a:gd name="connsiteY0" fmla="*/ 0 h 1024824"/>
              <a:gd name="connsiteX1" fmla="*/ 1310469 w 2205017"/>
              <a:gd name="connsiteY1" fmla="*/ 5746 h 1024824"/>
              <a:gd name="connsiteX2" fmla="*/ 2205017 w 2205017"/>
              <a:gd name="connsiteY2" fmla="*/ 1024824 h 1024824"/>
              <a:gd name="connsiteX3" fmla="*/ 6816 w 2205017"/>
              <a:gd name="connsiteY3" fmla="*/ 588471 h 1024824"/>
              <a:gd name="connsiteX4" fmla="*/ 0 w 2205017"/>
              <a:gd name="connsiteY4" fmla="*/ 0 h 102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5017" h="1024824">
                <a:moveTo>
                  <a:pt x="0" y="0"/>
                </a:moveTo>
                <a:lnTo>
                  <a:pt x="1310469" y="5746"/>
                </a:lnTo>
                <a:lnTo>
                  <a:pt x="2205017" y="1024824"/>
                </a:lnTo>
                <a:lnTo>
                  <a:pt x="6816" y="58847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Snip Single Corner Rectangle 2078"/>
          <p:cNvSpPr>
            <a:spLocks/>
          </p:cNvSpPr>
          <p:nvPr/>
        </p:nvSpPr>
        <p:spPr bwMode="auto">
          <a:xfrm>
            <a:off x="6365575" y="2696087"/>
            <a:ext cx="1211777" cy="885039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3531933"/>
              <a:gd name="connsiteY0" fmla="*/ 0 h 2070933"/>
              <a:gd name="connsiteX1" fmla="*/ 3108216 w 3531933"/>
              <a:gd name="connsiteY1" fmla="*/ 1452236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3108216 w 3531933"/>
              <a:gd name="connsiteY1" fmla="*/ 1452236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1677350 w 3531933"/>
              <a:gd name="connsiteY1" fmla="*/ 707170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1618083 w 3531933"/>
              <a:gd name="connsiteY1" fmla="*/ 673303 h 2070933"/>
              <a:gd name="connsiteX2" fmla="*/ 3531933 w 3531933"/>
              <a:gd name="connsiteY2" fmla="*/ 2070933 h 2070933"/>
              <a:gd name="connsiteX3" fmla="*/ 1380067 w 3531933"/>
              <a:gd name="connsiteY3" fmla="*/ 2070933 h 2070933"/>
              <a:gd name="connsiteX4" fmla="*/ 0 w 3531933"/>
              <a:gd name="connsiteY4" fmla="*/ 0 h 2070933"/>
              <a:gd name="connsiteX0" fmla="*/ 0 w 3531933"/>
              <a:gd name="connsiteY0" fmla="*/ 0 h 2070933"/>
              <a:gd name="connsiteX1" fmla="*/ 1618083 w 3531933"/>
              <a:gd name="connsiteY1" fmla="*/ 673303 h 2070933"/>
              <a:gd name="connsiteX2" fmla="*/ 1591453 w 3531933"/>
              <a:gd name="connsiteY2" fmla="*/ 649879 h 2070933"/>
              <a:gd name="connsiteX3" fmla="*/ 3531933 w 3531933"/>
              <a:gd name="connsiteY3" fmla="*/ 2070933 h 2070933"/>
              <a:gd name="connsiteX4" fmla="*/ 1380067 w 3531933"/>
              <a:gd name="connsiteY4" fmla="*/ 2070933 h 2070933"/>
              <a:gd name="connsiteX5" fmla="*/ 0 w 3531933"/>
              <a:gd name="connsiteY5" fmla="*/ 0 h 2070933"/>
              <a:gd name="connsiteX0" fmla="*/ 0 w 3531933"/>
              <a:gd name="connsiteY0" fmla="*/ 0 h 2070933"/>
              <a:gd name="connsiteX1" fmla="*/ 1618083 w 3531933"/>
              <a:gd name="connsiteY1" fmla="*/ 673303 h 2070933"/>
              <a:gd name="connsiteX2" fmla="*/ 1464453 w 3531933"/>
              <a:gd name="connsiteY2" fmla="*/ 802279 h 2070933"/>
              <a:gd name="connsiteX3" fmla="*/ 3531933 w 3531933"/>
              <a:gd name="connsiteY3" fmla="*/ 2070933 h 2070933"/>
              <a:gd name="connsiteX4" fmla="*/ 1380067 w 3531933"/>
              <a:gd name="connsiteY4" fmla="*/ 2070933 h 2070933"/>
              <a:gd name="connsiteX5" fmla="*/ 0 w 3531933"/>
              <a:gd name="connsiteY5" fmla="*/ 0 h 2070933"/>
              <a:gd name="connsiteX0" fmla="*/ 0 w 3531933"/>
              <a:gd name="connsiteY0" fmla="*/ 0 h 2070933"/>
              <a:gd name="connsiteX1" fmla="*/ 1660416 w 3531933"/>
              <a:gd name="connsiteY1" fmla="*/ 698703 h 2070933"/>
              <a:gd name="connsiteX2" fmla="*/ 1464453 w 3531933"/>
              <a:gd name="connsiteY2" fmla="*/ 802279 h 2070933"/>
              <a:gd name="connsiteX3" fmla="*/ 3531933 w 3531933"/>
              <a:gd name="connsiteY3" fmla="*/ 2070933 h 2070933"/>
              <a:gd name="connsiteX4" fmla="*/ 1380067 w 3531933"/>
              <a:gd name="connsiteY4" fmla="*/ 2070933 h 2070933"/>
              <a:gd name="connsiteX5" fmla="*/ 0 w 3531933"/>
              <a:gd name="connsiteY5" fmla="*/ 0 h 2070933"/>
              <a:gd name="connsiteX0" fmla="*/ 0 w 1660416"/>
              <a:gd name="connsiteY0" fmla="*/ 0 h 2070933"/>
              <a:gd name="connsiteX1" fmla="*/ 1660416 w 1660416"/>
              <a:gd name="connsiteY1" fmla="*/ 698703 h 2070933"/>
              <a:gd name="connsiteX2" fmla="*/ 1464453 w 1660416"/>
              <a:gd name="connsiteY2" fmla="*/ 802279 h 2070933"/>
              <a:gd name="connsiteX3" fmla="*/ 1584600 w 1660416"/>
              <a:gd name="connsiteY3" fmla="*/ 2045533 h 2070933"/>
              <a:gd name="connsiteX4" fmla="*/ 1380067 w 1660416"/>
              <a:gd name="connsiteY4" fmla="*/ 2070933 h 2070933"/>
              <a:gd name="connsiteX5" fmla="*/ 0 w 1660416"/>
              <a:gd name="connsiteY5" fmla="*/ 0 h 2070933"/>
              <a:gd name="connsiteX0" fmla="*/ 0 w 1660416"/>
              <a:gd name="connsiteY0" fmla="*/ 0 h 2079400"/>
              <a:gd name="connsiteX1" fmla="*/ 1660416 w 1660416"/>
              <a:gd name="connsiteY1" fmla="*/ 698703 h 2079400"/>
              <a:gd name="connsiteX2" fmla="*/ 1464453 w 1660416"/>
              <a:gd name="connsiteY2" fmla="*/ 802279 h 2079400"/>
              <a:gd name="connsiteX3" fmla="*/ 1593067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93067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33800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16866 w 1660416"/>
              <a:gd name="connsiteY3" fmla="*/ 2079400 h 2079400"/>
              <a:gd name="connsiteX4" fmla="*/ 1380067 w 1660416"/>
              <a:gd name="connsiteY4" fmla="*/ 2070933 h 2079400"/>
              <a:gd name="connsiteX5" fmla="*/ 0 w 1660416"/>
              <a:gd name="connsiteY5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464453 w 1660416"/>
              <a:gd name="connsiteY2" fmla="*/ 802279 h 2079400"/>
              <a:gd name="connsiteX3" fmla="*/ 1506786 w 1660416"/>
              <a:gd name="connsiteY3" fmla="*/ 1547345 h 2079400"/>
              <a:gd name="connsiteX4" fmla="*/ 1516866 w 1660416"/>
              <a:gd name="connsiteY4" fmla="*/ 2079400 h 2079400"/>
              <a:gd name="connsiteX5" fmla="*/ 1380067 w 1660416"/>
              <a:gd name="connsiteY5" fmla="*/ 2070933 h 2079400"/>
              <a:gd name="connsiteX6" fmla="*/ 0 w 1660416"/>
              <a:gd name="connsiteY6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261253 w 1660416"/>
              <a:gd name="connsiteY2" fmla="*/ 1013946 h 2079400"/>
              <a:gd name="connsiteX3" fmla="*/ 1506786 w 1660416"/>
              <a:gd name="connsiteY3" fmla="*/ 1547345 h 2079400"/>
              <a:gd name="connsiteX4" fmla="*/ 1516866 w 1660416"/>
              <a:gd name="connsiteY4" fmla="*/ 2079400 h 2079400"/>
              <a:gd name="connsiteX5" fmla="*/ 1380067 w 1660416"/>
              <a:gd name="connsiteY5" fmla="*/ 2070933 h 2079400"/>
              <a:gd name="connsiteX6" fmla="*/ 0 w 1660416"/>
              <a:gd name="connsiteY6" fmla="*/ 0 h 2079400"/>
              <a:gd name="connsiteX0" fmla="*/ 0 w 1660416"/>
              <a:gd name="connsiteY0" fmla="*/ 0 h 2079400"/>
              <a:gd name="connsiteX1" fmla="*/ 1660416 w 1660416"/>
              <a:gd name="connsiteY1" fmla="*/ 690237 h 2079400"/>
              <a:gd name="connsiteX2" fmla="*/ 1261253 w 1660416"/>
              <a:gd name="connsiteY2" fmla="*/ 1013946 h 2079400"/>
              <a:gd name="connsiteX3" fmla="*/ 1506786 w 1660416"/>
              <a:gd name="connsiteY3" fmla="*/ 1547345 h 2079400"/>
              <a:gd name="connsiteX4" fmla="*/ 1516866 w 1660416"/>
              <a:gd name="connsiteY4" fmla="*/ 2079400 h 2079400"/>
              <a:gd name="connsiteX5" fmla="*/ 1380067 w 1660416"/>
              <a:gd name="connsiteY5" fmla="*/ 2070933 h 2079400"/>
              <a:gd name="connsiteX6" fmla="*/ 0 w 1660416"/>
              <a:gd name="connsiteY6" fmla="*/ 0 h 2079400"/>
              <a:gd name="connsiteX0" fmla="*/ 0 w 1516866"/>
              <a:gd name="connsiteY0" fmla="*/ 0 h 2079400"/>
              <a:gd name="connsiteX1" fmla="*/ 1321749 w 1516866"/>
              <a:gd name="connsiteY1" fmla="*/ 563237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093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093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093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1380067 w 1516866"/>
              <a:gd name="connsiteY5" fmla="*/ 2073498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722384 w 1516866"/>
              <a:gd name="connsiteY5" fmla="*/ 1078703 h 2079400"/>
              <a:gd name="connsiteX6" fmla="*/ 0 w 1516866"/>
              <a:gd name="connsiteY6" fmla="*/ 0 h 2079400"/>
              <a:gd name="connsiteX0" fmla="*/ 0 w 1516866"/>
              <a:gd name="connsiteY0" fmla="*/ 0 h 2079400"/>
              <a:gd name="connsiteX1" fmla="*/ 1118549 w 1516866"/>
              <a:gd name="connsiteY1" fmla="*/ 656370 h 2079400"/>
              <a:gd name="connsiteX2" fmla="*/ 1261253 w 1516866"/>
              <a:gd name="connsiteY2" fmla="*/ 1013946 h 2079400"/>
              <a:gd name="connsiteX3" fmla="*/ 1506786 w 1516866"/>
              <a:gd name="connsiteY3" fmla="*/ 1547345 h 2079400"/>
              <a:gd name="connsiteX4" fmla="*/ 1516866 w 1516866"/>
              <a:gd name="connsiteY4" fmla="*/ 2079400 h 2079400"/>
              <a:gd name="connsiteX5" fmla="*/ 0 w 1516866"/>
              <a:gd name="connsiteY5" fmla="*/ 0 h 2079400"/>
              <a:gd name="connsiteX0" fmla="*/ 0 w 1506786"/>
              <a:gd name="connsiteY0" fmla="*/ 0 h 1547345"/>
              <a:gd name="connsiteX1" fmla="*/ 1118549 w 1506786"/>
              <a:gd name="connsiteY1" fmla="*/ 656370 h 1547345"/>
              <a:gd name="connsiteX2" fmla="*/ 1261253 w 1506786"/>
              <a:gd name="connsiteY2" fmla="*/ 1013946 h 1547345"/>
              <a:gd name="connsiteX3" fmla="*/ 1506786 w 1506786"/>
              <a:gd name="connsiteY3" fmla="*/ 1547345 h 1547345"/>
              <a:gd name="connsiteX4" fmla="*/ 1259695 w 1506786"/>
              <a:gd name="connsiteY4" fmla="*/ 1219492 h 1547345"/>
              <a:gd name="connsiteX5" fmla="*/ 0 w 1506786"/>
              <a:gd name="connsiteY5" fmla="*/ 0 h 1547345"/>
              <a:gd name="connsiteX0" fmla="*/ 0 w 1261253"/>
              <a:gd name="connsiteY0" fmla="*/ 0 h 1219492"/>
              <a:gd name="connsiteX1" fmla="*/ 1118549 w 1261253"/>
              <a:gd name="connsiteY1" fmla="*/ 656370 h 1219492"/>
              <a:gd name="connsiteX2" fmla="*/ 1261253 w 1261253"/>
              <a:gd name="connsiteY2" fmla="*/ 1013946 h 1219492"/>
              <a:gd name="connsiteX3" fmla="*/ 1186376 w 1261253"/>
              <a:gd name="connsiteY3" fmla="*/ 830755 h 1219492"/>
              <a:gd name="connsiteX4" fmla="*/ 1259695 w 1261253"/>
              <a:gd name="connsiteY4" fmla="*/ 1219492 h 1219492"/>
              <a:gd name="connsiteX5" fmla="*/ 0 w 1261253"/>
              <a:gd name="connsiteY5" fmla="*/ 0 h 1219492"/>
              <a:gd name="connsiteX0" fmla="*/ 0 w 1261253"/>
              <a:gd name="connsiteY0" fmla="*/ 0 h 1013946"/>
              <a:gd name="connsiteX1" fmla="*/ 1118549 w 1261253"/>
              <a:gd name="connsiteY1" fmla="*/ 656370 h 1013946"/>
              <a:gd name="connsiteX2" fmla="*/ 1261253 w 1261253"/>
              <a:gd name="connsiteY2" fmla="*/ 1013946 h 1013946"/>
              <a:gd name="connsiteX3" fmla="*/ 1186376 w 1261253"/>
              <a:gd name="connsiteY3" fmla="*/ 830755 h 1013946"/>
              <a:gd name="connsiteX4" fmla="*/ 846535 w 1261253"/>
              <a:gd name="connsiteY4" fmla="*/ 806399 h 1013946"/>
              <a:gd name="connsiteX5" fmla="*/ 0 w 1261253"/>
              <a:gd name="connsiteY5" fmla="*/ 0 h 1013946"/>
              <a:gd name="connsiteX0" fmla="*/ 0 w 1231742"/>
              <a:gd name="connsiteY0" fmla="*/ 0 h 912780"/>
              <a:gd name="connsiteX1" fmla="*/ 1118549 w 1231742"/>
              <a:gd name="connsiteY1" fmla="*/ 656370 h 912780"/>
              <a:gd name="connsiteX2" fmla="*/ 1231742 w 1231742"/>
              <a:gd name="connsiteY2" fmla="*/ 912780 h 912780"/>
              <a:gd name="connsiteX3" fmla="*/ 1186376 w 1231742"/>
              <a:gd name="connsiteY3" fmla="*/ 830755 h 912780"/>
              <a:gd name="connsiteX4" fmla="*/ 846535 w 1231742"/>
              <a:gd name="connsiteY4" fmla="*/ 806399 h 912780"/>
              <a:gd name="connsiteX5" fmla="*/ 0 w 1231742"/>
              <a:gd name="connsiteY5" fmla="*/ 0 h 912780"/>
              <a:gd name="connsiteX0" fmla="*/ 0 w 1231742"/>
              <a:gd name="connsiteY0" fmla="*/ 0 h 912780"/>
              <a:gd name="connsiteX1" fmla="*/ 1118549 w 1231742"/>
              <a:gd name="connsiteY1" fmla="*/ 656370 h 912780"/>
              <a:gd name="connsiteX2" fmla="*/ 1231742 w 1231742"/>
              <a:gd name="connsiteY2" fmla="*/ 912780 h 912780"/>
              <a:gd name="connsiteX3" fmla="*/ 846535 w 1231742"/>
              <a:gd name="connsiteY3" fmla="*/ 806399 h 912780"/>
              <a:gd name="connsiteX4" fmla="*/ 0 w 1231742"/>
              <a:gd name="connsiteY4" fmla="*/ 0 h 912780"/>
              <a:gd name="connsiteX0" fmla="*/ 0 w 1231742"/>
              <a:gd name="connsiteY0" fmla="*/ 0 h 887489"/>
              <a:gd name="connsiteX1" fmla="*/ 1118549 w 1231742"/>
              <a:gd name="connsiteY1" fmla="*/ 656370 h 887489"/>
              <a:gd name="connsiteX2" fmla="*/ 1231742 w 1231742"/>
              <a:gd name="connsiteY2" fmla="*/ 887489 h 887489"/>
              <a:gd name="connsiteX3" fmla="*/ 846535 w 1231742"/>
              <a:gd name="connsiteY3" fmla="*/ 806399 h 887489"/>
              <a:gd name="connsiteX4" fmla="*/ 0 w 1231742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1158513 w 1543720"/>
              <a:gd name="connsiteY3" fmla="*/ 806399 h 887489"/>
              <a:gd name="connsiteX4" fmla="*/ 0 w 1543720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505046 w 1543720"/>
              <a:gd name="connsiteY3" fmla="*/ 650436 h 887489"/>
              <a:gd name="connsiteX4" fmla="*/ 0 w 1543720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488182 w 1543720"/>
              <a:gd name="connsiteY3" fmla="*/ 654651 h 887489"/>
              <a:gd name="connsiteX4" fmla="*/ 0 w 1543720"/>
              <a:gd name="connsiteY4" fmla="*/ 0 h 887489"/>
              <a:gd name="connsiteX0" fmla="*/ 0 w 1543720"/>
              <a:gd name="connsiteY0" fmla="*/ 0 h 887489"/>
              <a:gd name="connsiteX1" fmla="*/ 1430527 w 1543720"/>
              <a:gd name="connsiteY1" fmla="*/ 656370 h 887489"/>
              <a:gd name="connsiteX2" fmla="*/ 1543720 w 1543720"/>
              <a:gd name="connsiteY2" fmla="*/ 887489 h 887489"/>
              <a:gd name="connsiteX3" fmla="*/ 752517 w 1543720"/>
              <a:gd name="connsiteY3" fmla="*/ 758287 h 887489"/>
              <a:gd name="connsiteX4" fmla="*/ 0 w 1543720"/>
              <a:gd name="connsiteY4" fmla="*/ 0 h 887489"/>
              <a:gd name="connsiteX0" fmla="*/ 0 w 1717794"/>
              <a:gd name="connsiteY0" fmla="*/ 0 h 922034"/>
              <a:gd name="connsiteX1" fmla="*/ 1430527 w 1717794"/>
              <a:gd name="connsiteY1" fmla="*/ 656370 h 922034"/>
              <a:gd name="connsiteX2" fmla="*/ 1717794 w 1717794"/>
              <a:gd name="connsiteY2" fmla="*/ 922034 h 922034"/>
              <a:gd name="connsiteX3" fmla="*/ 752517 w 1717794"/>
              <a:gd name="connsiteY3" fmla="*/ 758287 h 922034"/>
              <a:gd name="connsiteX4" fmla="*/ 0 w 1717794"/>
              <a:gd name="connsiteY4" fmla="*/ 0 h 922034"/>
              <a:gd name="connsiteX0" fmla="*/ 0 w 1640428"/>
              <a:gd name="connsiteY0" fmla="*/ 0 h 917099"/>
              <a:gd name="connsiteX1" fmla="*/ 1430527 w 1640428"/>
              <a:gd name="connsiteY1" fmla="*/ 656370 h 917099"/>
              <a:gd name="connsiteX2" fmla="*/ 1640428 w 1640428"/>
              <a:gd name="connsiteY2" fmla="*/ 917099 h 917099"/>
              <a:gd name="connsiteX3" fmla="*/ 752517 w 1640428"/>
              <a:gd name="connsiteY3" fmla="*/ 758287 h 917099"/>
              <a:gd name="connsiteX4" fmla="*/ 0 w 1640428"/>
              <a:gd name="connsiteY4" fmla="*/ 0 h 91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0428" h="917099">
                <a:moveTo>
                  <a:pt x="0" y="0"/>
                </a:moveTo>
                <a:cubicBezTo>
                  <a:pt x="655072" y="204679"/>
                  <a:pt x="682321" y="87624"/>
                  <a:pt x="1430527" y="656370"/>
                </a:cubicBezTo>
                <a:lnTo>
                  <a:pt x="1640428" y="917099"/>
                </a:lnTo>
                <a:lnTo>
                  <a:pt x="752517" y="758287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5574411" y="2340824"/>
            <a:ext cx="0" cy="2880384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 rot="770580">
            <a:off x="5778328" y="2873986"/>
            <a:ext cx="1664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R2: Ultra-dense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Networks (Mm-Wave)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677160">
            <a:off x="5896269" y="3611931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R1: 4G extensions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 rot="3364339">
            <a:off x="3121945" y="5457780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Low cost M2M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4027" y="4321088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R4: Low-lat.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ultra-rel M2M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21" name="Snip Single Corner Rectangle 2078"/>
          <p:cNvSpPr>
            <a:spLocks/>
          </p:cNvSpPr>
          <p:nvPr/>
        </p:nvSpPr>
        <p:spPr bwMode="auto">
          <a:xfrm>
            <a:off x="6861856" y="4210288"/>
            <a:ext cx="1223796" cy="824413"/>
          </a:xfrm>
          <a:custGeom>
            <a:avLst/>
            <a:gdLst>
              <a:gd name="connsiteX0" fmla="*/ 0 w 2880000"/>
              <a:gd name="connsiteY0" fmla="*/ 0 h 1800000"/>
              <a:gd name="connsiteX1" fmla="*/ 1980000 w 2880000"/>
              <a:gd name="connsiteY1" fmla="*/ 0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0 h 1800000"/>
              <a:gd name="connsiteX1" fmla="*/ 2293267 w 2880000"/>
              <a:gd name="connsiteY1" fmla="*/ 804333 h 1800000"/>
              <a:gd name="connsiteX2" fmla="*/ 2880000 w 2880000"/>
              <a:gd name="connsiteY2" fmla="*/ 900000 h 1800000"/>
              <a:gd name="connsiteX3" fmla="*/ 2880000 w 2880000"/>
              <a:gd name="connsiteY3" fmla="*/ 1800000 h 1800000"/>
              <a:gd name="connsiteX4" fmla="*/ 0 w 2880000"/>
              <a:gd name="connsiteY4" fmla="*/ 1800000 h 1800000"/>
              <a:gd name="connsiteX5" fmla="*/ 0 w 2880000"/>
              <a:gd name="connsiteY5" fmla="*/ 0 h 1800000"/>
              <a:gd name="connsiteX0" fmla="*/ 0 w 2880000"/>
              <a:gd name="connsiteY0" fmla="*/ 16934 h 995667"/>
              <a:gd name="connsiteX1" fmla="*/ 2293267 w 2880000"/>
              <a:gd name="connsiteY1" fmla="*/ 0 h 995667"/>
              <a:gd name="connsiteX2" fmla="*/ 2880000 w 2880000"/>
              <a:gd name="connsiteY2" fmla="*/ 95667 h 995667"/>
              <a:gd name="connsiteX3" fmla="*/ 2880000 w 2880000"/>
              <a:gd name="connsiteY3" fmla="*/ 995667 h 995667"/>
              <a:gd name="connsiteX4" fmla="*/ 0 w 2880000"/>
              <a:gd name="connsiteY4" fmla="*/ 995667 h 995667"/>
              <a:gd name="connsiteX5" fmla="*/ 0 w 2880000"/>
              <a:gd name="connsiteY5" fmla="*/ 16934 h 995667"/>
              <a:gd name="connsiteX0" fmla="*/ 0 w 2880000"/>
              <a:gd name="connsiteY0" fmla="*/ 0 h 978733"/>
              <a:gd name="connsiteX1" fmla="*/ 2880000 w 2880000"/>
              <a:gd name="connsiteY1" fmla="*/ 78733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58267 w 2880000"/>
              <a:gd name="connsiteY1" fmla="*/ 493599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880000"/>
              <a:gd name="connsiteY0" fmla="*/ 0 h 978733"/>
              <a:gd name="connsiteX1" fmla="*/ 2566733 w 2880000"/>
              <a:gd name="connsiteY1" fmla="*/ 510532 h 978733"/>
              <a:gd name="connsiteX2" fmla="*/ 2880000 w 2880000"/>
              <a:gd name="connsiteY2" fmla="*/ 978733 h 978733"/>
              <a:gd name="connsiteX3" fmla="*/ 0 w 2880000"/>
              <a:gd name="connsiteY3" fmla="*/ 978733 h 978733"/>
              <a:gd name="connsiteX4" fmla="*/ 0 w 2880000"/>
              <a:gd name="connsiteY4" fmla="*/ 0 h 978733"/>
              <a:gd name="connsiteX0" fmla="*/ 0 w 2566733"/>
              <a:gd name="connsiteY0" fmla="*/ 0 h 978733"/>
              <a:gd name="connsiteX1" fmla="*/ 2566733 w 2566733"/>
              <a:gd name="connsiteY1" fmla="*/ 510532 h 978733"/>
              <a:gd name="connsiteX2" fmla="*/ 2151866 w 2566733"/>
              <a:gd name="connsiteY2" fmla="*/ 978733 h 978733"/>
              <a:gd name="connsiteX3" fmla="*/ 0 w 2566733"/>
              <a:gd name="connsiteY3" fmla="*/ 978733 h 978733"/>
              <a:gd name="connsiteX4" fmla="*/ 0 w 2566733"/>
              <a:gd name="connsiteY4" fmla="*/ 0 h 978733"/>
              <a:gd name="connsiteX0" fmla="*/ 0 w 2558267"/>
              <a:gd name="connsiteY0" fmla="*/ 0 h 978733"/>
              <a:gd name="connsiteX1" fmla="*/ 2558267 w 2558267"/>
              <a:gd name="connsiteY1" fmla="*/ 502066 h 978733"/>
              <a:gd name="connsiteX2" fmla="*/ 2151866 w 2558267"/>
              <a:gd name="connsiteY2" fmla="*/ 978733 h 978733"/>
              <a:gd name="connsiteX3" fmla="*/ 0 w 2558267"/>
              <a:gd name="connsiteY3" fmla="*/ 978733 h 978733"/>
              <a:gd name="connsiteX4" fmla="*/ 0 w 2558267"/>
              <a:gd name="connsiteY4" fmla="*/ 0 h 978733"/>
              <a:gd name="connsiteX0" fmla="*/ 0 w 2151866"/>
              <a:gd name="connsiteY0" fmla="*/ 0 h 978733"/>
              <a:gd name="connsiteX1" fmla="*/ 2151866 w 2151866"/>
              <a:gd name="connsiteY1" fmla="*/ 978733 h 978733"/>
              <a:gd name="connsiteX2" fmla="*/ 0 w 2151866"/>
              <a:gd name="connsiteY2" fmla="*/ 978733 h 978733"/>
              <a:gd name="connsiteX3" fmla="*/ 0 w 2151866"/>
              <a:gd name="connsiteY3" fmla="*/ 0 h 978733"/>
              <a:gd name="connsiteX0" fmla="*/ 0 w 2151866"/>
              <a:gd name="connsiteY0" fmla="*/ 0 h 978733"/>
              <a:gd name="connsiteX1" fmla="*/ 1558816 w 2151866"/>
              <a:gd name="connsiteY1" fmla="*/ 707169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28149 w 2151866"/>
              <a:gd name="connsiteY1" fmla="*/ 360036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19962 w 2151866"/>
              <a:gd name="connsiteY1" fmla="*/ 298303 h 978733"/>
              <a:gd name="connsiteX2" fmla="*/ 2151866 w 2151866"/>
              <a:gd name="connsiteY2" fmla="*/ 978733 h 978733"/>
              <a:gd name="connsiteX3" fmla="*/ 0 w 2151866"/>
              <a:gd name="connsiteY3" fmla="*/ 978733 h 978733"/>
              <a:gd name="connsiteX4" fmla="*/ 0 w 2151866"/>
              <a:gd name="connsiteY4" fmla="*/ 0 h 978733"/>
              <a:gd name="connsiteX0" fmla="*/ 0 w 2151866"/>
              <a:gd name="connsiteY0" fmla="*/ 0 h 978733"/>
              <a:gd name="connsiteX1" fmla="*/ 1719962 w 2151866"/>
              <a:gd name="connsiteY1" fmla="*/ 298303 h 978733"/>
              <a:gd name="connsiteX2" fmla="*/ 2151866 w 2151866"/>
              <a:gd name="connsiteY2" fmla="*/ 978733 h 978733"/>
              <a:gd name="connsiteX3" fmla="*/ 417515 w 2151866"/>
              <a:gd name="connsiteY3" fmla="*/ 663213 h 978733"/>
              <a:gd name="connsiteX4" fmla="*/ 0 w 2151866"/>
              <a:gd name="connsiteY4" fmla="*/ 0 h 978733"/>
              <a:gd name="connsiteX0" fmla="*/ 0 w 1719962"/>
              <a:gd name="connsiteY0" fmla="*/ 0 h 690650"/>
              <a:gd name="connsiteX1" fmla="*/ 1719962 w 1719962"/>
              <a:gd name="connsiteY1" fmla="*/ 298303 h 690650"/>
              <a:gd name="connsiteX2" fmla="*/ 997559 w 1719962"/>
              <a:gd name="connsiteY2" fmla="*/ 690650 h 690650"/>
              <a:gd name="connsiteX3" fmla="*/ 417515 w 1719962"/>
              <a:gd name="connsiteY3" fmla="*/ 663213 h 690650"/>
              <a:gd name="connsiteX4" fmla="*/ 0 w 1719962"/>
              <a:gd name="connsiteY4" fmla="*/ 0 h 690650"/>
              <a:gd name="connsiteX0" fmla="*/ 0 w 997559"/>
              <a:gd name="connsiteY0" fmla="*/ 0 h 690650"/>
              <a:gd name="connsiteX1" fmla="*/ 917678 w 997559"/>
              <a:gd name="connsiteY1" fmla="*/ 161120 h 690650"/>
              <a:gd name="connsiteX2" fmla="*/ 997559 w 997559"/>
              <a:gd name="connsiteY2" fmla="*/ 690650 h 690650"/>
              <a:gd name="connsiteX3" fmla="*/ 417515 w 997559"/>
              <a:gd name="connsiteY3" fmla="*/ 663213 h 690650"/>
              <a:gd name="connsiteX4" fmla="*/ 0 w 997559"/>
              <a:gd name="connsiteY4" fmla="*/ 0 h 690650"/>
              <a:gd name="connsiteX0" fmla="*/ 0 w 997559"/>
              <a:gd name="connsiteY0" fmla="*/ 0 h 690650"/>
              <a:gd name="connsiteX1" fmla="*/ 874187 w 997559"/>
              <a:gd name="connsiteY1" fmla="*/ 154690 h 690650"/>
              <a:gd name="connsiteX2" fmla="*/ 997559 w 997559"/>
              <a:gd name="connsiteY2" fmla="*/ 690650 h 690650"/>
              <a:gd name="connsiteX3" fmla="*/ 417515 w 997559"/>
              <a:gd name="connsiteY3" fmla="*/ 663213 h 690650"/>
              <a:gd name="connsiteX4" fmla="*/ 0 w 997559"/>
              <a:gd name="connsiteY4" fmla="*/ 0 h 690650"/>
              <a:gd name="connsiteX0" fmla="*/ 0 w 997559"/>
              <a:gd name="connsiteY0" fmla="*/ 0 h 690650"/>
              <a:gd name="connsiteX1" fmla="*/ 874187 w 997559"/>
              <a:gd name="connsiteY1" fmla="*/ 154690 h 690650"/>
              <a:gd name="connsiteX2" fmla="*/ 912471 w 997559"/>
              <a:gd name="connsiteY2" fmla="*/ 312774 h 690650"/>
              <a:gd name="connsiteX3" fmla="*/ 997559 w 997559"/>
              <a:gd name="connsiteY3" fmla="*/ 690650 h 690650"/>
              <a:gd name="connsiteX4" fmla="*/ 417515 w 997559"/>
              <a:gd name="connsiteY4" fmla="*/ 663213 h 690650"/>
              <a:gd name="connsiteX5" fmla="*/ 0 w 997559"/>
              <a:gd name="connsiteY5" fmla="*/ 0 h 690650"/>
              <a:gd name="connsiteX0" fmla="*/ 0 w 997559"/>
              <a:gd name="connsiteY0" fmla="*/ 0 h 690650"/>
              <a:gd name="connsiteX1" fmla="*/ 874187 w 997559"/>
              <a:gd name="connsiteY1" fmla="*/ 154690 h 690650"/>
              <a:gd name="connsiteX2" fmla="*/ 971313 w 997559"/>
              <a:gd name="connsiteY2" fmla="*/ 302057 h 690650"/>
              <a:gd name="connsiteX3" fmla="*/ 997559 w 997559"/>
              <a:gd name="connsiteY3" fmla="*/ 690650 h 690650"/>
              <a:gd name="connsiteX4" fmla="*/ 417515 w 997559"/>
              <a:gd name="connsiteY4" fmla="*/ 663213 h 690650"/>
              <a:gd name="connsiteX5" fmla="*/ 0 w 997559"/>
              <a:gd name="connsiteY5" fmla="*/ 0 h 690650"/>
              <a:gd name="connsiteX0" fmla="*/ 0 w 982210"/>
              <a:gd name="connsiteY0" fmla="*/ 0 h 684219"/>
              <a:gd name="connsiteX1" fmla="*/ 874187 w 982210"/>
              <a:gd name="connsiteY1" fmla="*/ 154690 h 684219"/>
              <a:gd name="connsiteX2" fmla="*/ 971313 w 982210"/>
              <a:gd name="connsiteY2" fmla="*/ 302057 h 684219"/>
              <a:gd name="connsiteX3" fmla="*/ 982210 w 982210"/>
              <a:gd name="connsiteY3" fmla="*/ 684219 h 684219"/>
              <a:gd name="connsiteX4" fmla="*/ 417515 w 982210"/>
              <a:gd name="connsiteY4" fmla="*/ 663213 h 684219"/>
              <a:gd name="connsiteX5" fmla="*/ 0 w 982210"/>
              <a:gd name="connsiteY5" fmla="*/ 0 h 684219"/>
              <a:gd name="connsiteX0" fmla="*/ 0 w 982210"/>
              <a:gd name="connsiteY0" fmla="*/ 0 h 684219"/>
              <a:gd name="connsiteX1" fmla="*/ 874187 w 982210"/>
              <a:gd name="connsiteY1" fmla="*/ 154690 h 684219"/>
              <a:gd name="connsiteX2" fmla="*/ 971313 w 982210"/>
              <a:gd name="connsiteY2" fmla="*/ 302057 h 684219"/>
              <a:gd name="connsiteX3" fmla="*/ 982210 w 982210"/>
              <a:gd name="connsiteY3" fmla="*/ 684219 h 684219"/>
              <a:gd name="connsiteX4" fmla="*/ 430306 w 982210"/>
              <a:gd name="connsiteY4" fmla="*/ 678218 h 684219"/>
              <a:gd name="connsiteX5" fmla="*/ 0 w 982210"/>
              <a:gd name="connsiteY5" fmla="*/ 0 h 684219"/>
              <a:gd name="connsiteX0" fmla="*/ 0 w 982210"/>
              <a:gd name="connsiteY0" fmla="*/ 0 h 684219"/>
              <a:gd name="connsiteX1" fmla="*/ 874187 w 982210"/>
              <a:gd name="connsiteY1" fmla="*/ 154690 h 684219"/>
              <a:gd name="connsiteX2" fmla="*/ 971313 w 982210"/>
              <a:gd name="connsiteY2" fmla="*/ 302057 h 684219"/>
              <a:gd name="connsiteX3" fmla="*/ 982210 w 982210"/>
              <a:gd name="connsiteY3" fmla="*/ 684219 h 684219"/>
              <a:gd name="connsiteX4" fmla="*/ 128426 w 982210"/>
              <a:gd name="connsiteY4" fmla="*/ 673931 h 684219"/>
              <a:gd name="connsiteX5" fmla="*/ 0 w 982210"/>
              <a:gd name="connsiteY5" fmla="*/ 0 h 684219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425189 w 1278973"/>
              <a:gd name="connsiteY4" fmla="*/ 725374 h 735662"/>
              <a:gd name="connsiteX5" fmla="*/ 0 w 1278973"/>
              <a:gd name="connsiteY5" fmla="*/ 0 h 735662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409839 w 1278973"/>
              <a:gd name="connsiteY4" fmla="*/ 725374 h 735662"/>
              <a:gd name="connsiteX5" fmla="*/ 0 w 1278973"/>
              <a:gd name="connsiteY5" fmla="*/ 0 h 735662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26093 w 1278973"/>
              <a:gd name="connsiteY4" fmla="*/ 725374 h 735662"/>
              <a:gd name="connsiteX5" fmla="*/ 0 w 1278973"/>
              <a:gd name="connsiteY5" fmla="*/ 0 h 735662"/>
              <a:gd name="connsiteX0" fmla="*/ 0 w 1278973"/>
              <a:gd name="connsiteY0" fmla="*/ 0 h 735662"/>
              <a:gd name="connsiteX1" fmla="*/ 1170950 w 1278973"/>
              <a:gd name="connsiteY1" fmla="*/ 206133 h 735662"/>
              <a:gd name="connsiteX2" fmla="*/ 1268076 w 1278973"/>
              <a:gd name="connsiteY2" fmla="*/ 353500 h 735662"/>
              <a:gd name="connsiteX3" fmla="*/ 1278973 w 1278973"/>
              <a:gd name="connsiteY3" fmla="*/ 735662 h 735662"/>
              <a:gd name="connsiteX4" fmla="*/ 10742 w 1278973"/>
              <a:gd name="connsiteY4" fmla="*/ 721087 h 735662"/>
              <a:gd name="connsiteX5" fmla="*/ 0 w 1278973"/>
              <a:gd name="connsiteY5" fmla="*/ 0 h 735662"/>
              <a:gd name="connsiteX0" fmla="*/ 0 w 1304555"/>
              <a:gd name="connsiteY0" fmla="*/ 0 h 735662"/>
              <a:gd name="connsiteX1" fmla="*/ 1196532 w 1304555"/>
              <a:gd name="connsiteY1" fmla="*/ 206133 h 735662"/>
              <a:gd name="connsiteX2" fmla="*/ 1293658 w 1304555"/>
              <a:gd name="connsiteY2" fmla="*/ 353500 h 735662"/>
              <a:gd name="connsiteX3" fmla="*/ 1304555 w 1304555"/>
              <a:gd name="connsiteY3" fmla="*/ 735662 h 735662"/>
              <a:gd name="connsiteX4" fmla="*/ 36324 w 1304555"/>
              <a:gd name="connsiteY4" fmla="*/ 721087 h 735662"/>
              <a:gd name="connsiteX5" fmla="*/ 0 w 1304555"/>
              <a:gd name="connsiteY5" fmla="*/ 0 h 735662"/>
              <a:gd name="connsiteX0" fmla="*/ 0 w 1304555"/>
              <a:gd name="connsiteY0" fmla="*/ 0 h 735662"/>
              <a:gd name="connsiteX1" fmla="*/ 1196532 w 1304555"/>
              <a:gd name="connsiteY1" fmla="*/ 206133 h 735662"/>
              <a:gd name="connsiteX2" fmla="*/ 1293658 w 1304555"/>
              <a:gd name="connsiteY2" fmla="*/ 353500 h 735662"/>
              <a:gd name="connsiteX3" fmla="*/ 1304555 w 1304555"/>
              <a:gd name="connsiteY3" fmla="*/ 735662 h 735662"/>
              <a:gd name="connsiteX4" fmla="*/ 36324 w 1304555"/>
              <a:gd name="connsiteY4" fmla="*/ 733948 h 735662"/>
              <a:gd name="connsiteX5" fmla="*/ 0 w 1304555"/>
              <a:gd name="connsiteY5" fmla="*/ 0 h 735662"/>
              <a:gd name="connsiteX0" fmla="*/ 0 w 1304555"/>
              <a:gd name="connsiteY0" fmla="*/ 0 h 735662"/>
              <a:gd name="connsiteX1" fmla="*/ 1196532 w 1304555"/>
              <a:gd name="connsiteY1" fmla="*/ 206133 h 735662"/>
              <a:gd name="connsiteX2" fmla="*/ 1293658 w 1304555"/>
              <a:gd name="connsiteY2" fmla="*/ 353500 h 735662"/>
              <a:gd name="connsiteX3" fmla="*/ 1304555 w 1304555"/>
              <a:gd name="connsiteY3" fmla="*/ 735662 h 735662"/>
              <a:gd name="connsiteX4" fmla="*/ 10741 w 1304555"/>
              <a:gd name="connsiteY4" fmla="*/ 733948 h 735662"/>
              <a:gd name="connsiteX5" fmla="*/ 0 w 1304555"/>
              <a:gd name="connsiteY5" fmla="*/ 0 h 735662"/>
              <a:gd name="connsiteX0" fmla="*/ 4608 w 1309163"/>
              <a:gd name="connsiteY0" fmla="*/ 0 h 735662"/>
              <a:gd name="connsiteX1" fmla="*/ 1201140 w 1309163"/>
              <a:gd name="connsiteY1" fmla="*/ 206133 h 735662"/>
              <a:gd name="connsiteX2" fmla="*/ 1298266 w 1309163"/>
              <a:gd name="connsiteY2" fmla="*/ 353500 h 735662"/>
              <a:gd name="connsiteX3" fmla="*/ 1309163 w 1309163"/>
              <a:gd name="connsiteY3" fmla="*/ 735662 h 735662"/>
              <a:gd name="connsiteX4" fmla="*/ 0 w 1309163"/>
              <a:gd name="connsiteY4" fmla="*/ 729662 h 735662"/>
              <a:gd name="connsiteX5" fmla="*/ 4608 w 1309163"/>
              <a:gd name="connsiteY5" fmla="*/ 0 h 735662"/>
              <a:gd name="connsiteX0" fmla="*/ 0 w 1314788"/>
              <a:gd name="connsiteY0" fmla="*/ 0 h 735662"/>
              <a:gd name="connsiteX1" fmla="*/ 1206765 w 1314788"/>
              <a:gd name="connsiteY1" fmla="*/ 206133 h 735662"/>
              <a:gd name="connsiteX2" fmla="*/ 1303891 w 1314788"/>
              <a:gd name="connsiteY2" fmla="*/ 353500 h 735662"/>
              <a:gd name="connsiteX3" fmla="*/ 1314788 w 1314788"/>
              <a:gd name="connsiteY3" fmla="*/ 735662 h 735662"/>
              <a:gd name="connsiteX4" fmla="*/ 5625 w 1314788"/>
              <a:gd name="connsiteY4" fmla="*/ 729662 h 735662"/>
              <a:gd name="connsiteX5" fmla="*/ 0 w 1314788"/>
              <a:gd name="connsiteY5" fmla="*/ 0 h 735662"/>
              <a:gd name="connsiteX0" fmla="*/ 0 w 1314788"/>
              <a:gd name="connsiteY0" fmla="*/ 0 h 742093"/>
              <a:gd name="connsiteX1" fmla="*/ 1206765 w 1314788"/>
              <a:gd name="connsiteY1" fmla="*/ 212564 h 742093"/>
              <a:gd name="connsiteX2" fmla="*/ 1303891 w 1314788"/>
              <a:gd name="connsiteY2" fmla="*/ 359931 h 742093"/>
              <a:gd name="connsiteX3" fmla="*/ 1314788 w 1314788"/>
              <a:gd name="connsiteY3" fmla="*/ 742093 h 742093"/>
              <a:gd name="connsiteX4" fmla="*/ 5625 w 1314788"/>
              <a:gd name="connsiteY4" fmla="*/ 736093 h 742093"/>
              <a:gd name="connsiteX5" fmla="*/ 0 w 1314788"/>
              <a:gd name="connsiteY5" fmla="*/ 0 h 74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4788" h="742093">
                <a:moveTo>
                  <a:pt x="0" y="0"/>
                </a:moveTo>
                <a:lnTo>
                  <a:pt x="1206765" y="212564"/>
                </a:lnTo>
                <a:lnTo>
                  <a:pt x="1303891" y="359931"/>
                </a:lnTo>
                <a:lnTo>
                  <a:pt x="1314788" y="742093"/>
                </a:lnTo>
                <a:lnTo>
                  <a:pt x="5625" y="736093"/>
                </a:lnTo>
                <a:lnTo>
                  <a:pt x="0" y="0"/>
                </a:lnTo>
                <a:close/>
              </a:path>
            </a:pathLst>
          </a:custGeom>
          <a:solidFill>
            <a:srgbClr val="54C6D3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937390" y="4400520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R3: Low cost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Massive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M2M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 rot="3174029">
            <a:off x="7249058" y="3018405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Physically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impossible</a:t>
            </a:r>
            <a:endParaRPr lang="en-GB" sz="1200" dirty="0">
              <a:solidFill>
                <a:srgbClr val="0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5396253" y="5032816"/>
            <a:ext cx="3150420" cy="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Content Placeholder 1"/>
          <p:cNvSpPr txBox="1">
            <a:spLocks/>
          </p:cNvSpPr>
          <p:nvPr/>
        </p:nvSpPr>
        <p:spPr>
          <a:xfrm>
            <a:off x="611472" y="2343467"/>
            <a:ext cx="3870516" cy="357766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GB" kern="0" dirty="0" smtClean="0"/>
              <a:t>Cellular systems have been traditionally designed to work in region R1 and R2, i.e. to maximise the throughput for a given amount of devices</a:t>
            </a:r>
          </a:p>
          <a:p>
            <a:endParaRPr lang="en-GB" kern="0" dirty="0"/>
          </a:p>
          <a:p>
            <a:r>
              <a:rPr lang="en-GB" kern="0" dirty="0" smtClean="0"/>
              <a:t>Optimising the system for Regions R3 and R4 might lead to completely different designs </a:t>
            </a:r>
          </a:p>
          <a:p>
            <a:pPr lvl="1"/>
            <a:r>
              <a:rPr lang="en-GB" kern="0" dirty="0" smtClean="0"/>
              <a:t>E.g. coupling between data and control plane, new types of nodes, transmissions optimised for short data blocks, new waveforms,…</a:t>
            </a:r>
          </a:p>
          <a:p>
            <a:pPr lvl="1"/>
            <a:endParaRPr lang="en-GB" kern="0" dirty="0"/>
          </a:p>
          <a:p>
            <a:endParaRPr lang="en-GB" kern="0" dirty="0"/>
          </a:p>
          <a:p>
            <a:pPr lvl="1"/>
            <a:endParaRPr lang="en-GB" kern="0" dirty="0" smtClean="0"/>
          </a:p>
          <a:p>
            <a:endParaRPr lang="en-GB" kern="0" dirty="0"/>
          </a:p>
          <a:p>
            <a:endParaRPr lang="en-GB" kern="0" dirty="0" smtClean="0"/>
          </a:p>
          <a:p>
            <a:endParaRPr lang="en-GB" kern="0" dirty="0" smtClean="0"/>
          </a:p>
          <a:p>
            <a:endParaRPr lang="en-GB" kern="0" dirty="0" smtClean="0"/>
          </a:p>
          <a:p>
            <a:endParaRPr lang="en-GB" kern="0" dirty="0" smtClean="0"/>
          </a:p>
          <a:p>
            <a:endParaRPr lang="en-GB" kern="0" dirty="0"/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8072574" y="2610860"/>
            <a:ext cx="0" cy="2413163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4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sosceles Triangle 30"/>
          <p:cNvSpPr/>
          <p:nvPr/>
        </p:nvSpPr>
        <p:spPr bwMode="auto">
          <a:xfrm>
            <a:off x="1848627" y="1791227"/>
            <a:ext cx="5490732" cy="3668247"/>
          </a:xfrm>
          <a:prstGeom prst="triangle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GB" smtClean="0">
              <a:solidFill>
                <a:srgbClr val="642566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256" y="2149984"/>
            <a:ext cx="1133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www.ima.umn.edu/2008-2009/PUB1.22.09/Network_Image_Robert_Ghrist_PL_Car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4" y="4438671"/>
            <a:ext cx="1216157" cy="81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135" y="3322212"/>
            <a:ext cx="971462" cy="94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>
                <a:solidFill>
                  <a:srgbClr val="642566"/>
                </a:solidFill>
              </a:rPr>
              <a:pPr/>
              <a:t>4</a:t>
            </a:fld>
            <a:endParaRPr lang="en-GB" altLang="en-US" dirty="0">
              <a:solidFill>
                <a:srgbClr val="642566"/>
              </a:solidFill>
            </a:endParaRPr>
          </a:p>
        </p:txBody>
      </p:sp>
      <p:sp>
        <p:nvSpPr>
          <p:cNvPr id="7" name="AutoShape 7" descr="Image result for car2car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pic>
        <p:nvPicPr>
          <p:cNvPr id="1033" name="Picture 9" descr="Image result for car2c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92" y="4764962"/>
            <a:ext cx="1154746" cy="86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www.gannett-cdn.com/-mm-/f273eb6f71ec4308c31231919173d9506ae054c0/c=193-0-810-464&amp;r=x383&amp;c=540x380/local/-/media/USATODAY/test/2013/12/01/1385949215000-AmazonPrimeAir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640" y="3921141"/>
            <a:ext cx="1029313" cy="72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3" descr="Image result for baxter robot"/>
          <p:cNvSpPr>
            <a:spLocks noChangeAspect="1" noChangeArrowheads="1"/>
          </p:cNvSpPr>
          <p:nvPr/>
        </p:nvSpPr>
        <p:spPr bwMode="auto">
          <a:xfrm>
            <a:off x="2540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9" name="AutoShape 15" descr="Image result for baxter robot"/>
          <p:cNvSpPr>
            <a:spLocks noChangeAspect="1" noChangeArrowheads="1"/>
          </p:cNvSpPr>
          <p:nvPr/>
        </p:nvSpPr>
        <p:spPr bwMode="auto">
          <a:xfrm>
            <a:off x="4064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0" name="AutoShape 17" descr="Image result for baxter robot"/>
          <p:cNvSpPr>
            <a:spLocks noChangeAspect="1" noChangeArrowheads="1"/>
          </p:cNvSpPr>
          <p:nvPr/>
        </p:nvSpPr>
        <p:spPr bwMode="auto">
          <a:xfrm>
            <a:off x="5588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1" name="AutoShape 19" descr="Image result for baxter robot"/>
          <p:cNvSpPr>
            <a:spLocks noChangeAspect="1" noChangeArrowheads="1"/>
          </p:cNvSpPr>
          <p:nvPr/>
        </p:nvSpPr>
        <p:spPr bwMode="auto">
          <a:xfrm>
            <a:off x="7112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2" name="AutoShape 21" descr="Image result for baxter robot"/>
          <p:cNvSpPr>
            <a:spLocks noChangeAspect="1" noChangeArrowheads="1"/>
          </p:cNvSpPr>
          <p:nvPr/>
        </p:nvSpPr>
        <p:spPr bwMode="auto">
          <a:xfrm>
            <a:off x="770206" y="5986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3" name="AutoShape 23" descr="Image result for baxter robot"/>
          <p:cNvSpPr>
            <a:spLocks noChangeAspect="1" noChangeArrowheads="1"/>
          </p:cNvSpPr>
          <p:nvPr/>
        </p:nvSpPr>
        <p:spPr bwMode="auto">
          <a:xfrm>
            <a:off x="922606" y="7510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256" y="3157772"/>
            <a:ext cx="1082083" cy="60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 descr="Image result for disaster earthquak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146" y="4843725"/>
            <a:ext cx="1346315" cy="83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035713" y="903481"/>
            <a:ext cx="31165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Emerging services 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Broadband++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high throughput, consistent </a:t>
            </a:r>
            <a:r>
              <a:rPr lang="en-GB" sz="1600" dirty="0" err="1" smtClean="0">
                <a:solidFill>
                  <a:srgbClr val="642566"/>
                </a:solidFill>
              </a:rPr>
              <a:t>QoE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3335" y="5390415"/>
            <a:ext cx="3252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M2M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cost, low battery consumption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2996" y="5390416"/>
            <a:ext cx="2605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Critical 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communications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latency, high reliability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4786" y="6017494"/>
            <a:ext cx="2071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SPG</a:t>
            </a:r>
          </a:p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Technology</a:t>
            </a:r>
            <a:endParaRPr lang="en-GB" sz="1600" b="1" dirty="0">
              <a:solidFill>
                <a:srgbClr val="FFFFFF"/>
              </a:solidFill>
            </a:endParaRPr>
          </a:p>
        </p:txBody>
      </p:sp>
      <p:pic>
        <p:nvPicPr>
          <p:cNvPr id="6" name="Picture 2" descr="http://i.kinja-img.com/gawker-media/image/upload/s--CJDk3O5u--/18kzsnnc1v225jpg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101" y="3173376"/>
            <a:ext cx="1119875" cy="62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icolas-denis.net/wp-content/uploads/2014/12/baxter-robot-rethink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899" y="3944690"/>
            <a:ext cx="987962" cy="98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07469" y="6067524"/>
            <a:ext cx="2273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Source: modified from ITU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(1) Future </a:t>
            </a:r>
            <a:r>
              <a:rPr lang="en-US" dirty="0">
                <a:solidFill>
                  <a:schemeClr val="bg1"/>
                </a:solidFill>
              </a:rPr>
              <a:t>Mobile Data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8839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70763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62687" y="2520293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54611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46535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8457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30383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2019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22307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2020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511275" y="3104283"/>
            <a:ext cx="870995" cy="996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865987" y="4285869"/>
            <a:ext cx="1342663" cy="1219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NGMN white paper ready (Feb. – Mar.)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23453" y="1548283"/>
            <a:ext cx="515077" cy="44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3GPP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Rel. 13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14231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06155" y="2513658"/>
            <a:ext cx="491924" cy="470704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latin typeface="Vodafone Rg" pitchFamily="34" charset="0"/>
              </a:rPr>
              <a:t>2022</a:t>
            </a:r>
          </a:p>
        </p:txBody>
      </p:sp>
      <p:sp>
        <p:nvSpPr>
          <p:cNvPr id="2053" name="Right Brace 2052"/>
          <p:cNvSpPr/>
          <p:nvPr/>
        </p:nvSpPr>
        <p:spPr>
          <a:xfrm rot="16200000">
            <a:off x="3201894" y="1986032"/>
            <a:ext cx="158192" cy="839166"/>
          </a:xfrm>
          <a:prstGeom prst="rightBrac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3970165" y="1518811"/>
            <a:ext cx="717148" cy="44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3GPP Rel. 14-15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62360" y="1518083"/>
            <a:ext cx="1040759" cy="44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1200" dirty="0">
                <a:latin typeface="Vodafone Rg" pitchFamily="34" charset="0"/>
              </a:rPr>
              <a:t>3GPP Rel. </a:t>
            </a:r>
            <a:r>
              <a:rPr lang="en-GB" sz="1200" dirty="0" smtClean="0">
                <a:latin typeface="Vodafone Rg" pitchFamily="34" charset="0"/>
              </a:rPr>
              <a:t>16 /</a:t>
            </a:r>
          </a:p>
          <a:p>
            <a:pPr algn="ctr"/>
            <a:r>
              <a:rPr lang="en-GB" sz="1200" dirty="0" smtClean="0">
                <a:latin typeface="Vodafone Rg" pitchFamily="34" charset="0"/>
              </a:rPr>
              <a:t>implementation and trials</a:t>
            </a:r>
          </a:p>
        </p:txBody>
      </p:sp>
      <p:sp>
        <p:nvSpPr>
          <p:cNvPr id="60" name="Right Brace 59"/>
          <p:cNvSpPr/>
          <p:nvPr/>
        </p:nvSpPr>
        <p:spPr>
          <a:xfrm rot="16200000">
            <a:off x="4063315" y="1704942"/>
            <a:ext cx="200015" cy="1417417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6330441" y="1743553"/>
            <a:ext cx="983844" cy="44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First major deployments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expected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454613" y="3147256"/>
            <a:ext cx="737884" cy="1910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782378" y="5196411"/>
            <a:ext cx="1163257" cy="617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3GPP SA1 study item (Feb.)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823555" y="3147255"/>
            <a:ext cx="1903070" cy="1856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513939" y="5065230"/>
            <a:ext cx="1163257" cy="1219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Rel. 14 to start major works on 5G (Q4 2015 or Q1 2016) 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154384" y="2834738"/>
            <a:ext cx="6417679" cy="312517"/>
          </a:xfrm>
          <a:prstGeom prst="right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kern="1200" dirty="0" smtClean="0">
              <a:solidFill>
                <a:srgbClr val="34342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 bwMode="auto">
          <a:xfrm>
            <a:off x="314134" y="933539"/>
            <a:ext cx="8248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/>
              <a:t>Timeline</a:t>
            </a:r>
            <a:endParaRPr lang="en-GB" kern="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131808" y="3299656"/>
            <a:ext cx="281628" cy="17655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96" y="3147256"/>
            <a:ext cx="1260168" cy="1361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76636" y="5196410"/>
            <a:ext cx="710343" cy="308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WRC 15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42907" y="4601621"/>
            <a:ext cx="710343" cy="308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1200" dirty="0" smtClean="0">
                <a:latin typeface="Vodafone Rg" pitchFamily="34" charset="0"/>
              </a:rPr>
              <a:t>WRC 19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852EAA-55A2-42ED-A7D0-B44537ACD11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4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>
                <a:solidFill>
                  <a:srgbClr val="642566"/>
                </a:solidFill>
              </a:rPr>
              <a:pPr/>
              <a:t>41</a:t>
            </a:fld>
            <a:endParaRPr lang="en-GB" altLang="en-US" dirty="0">
              <a:solidFill>
                <a:srgbClr val="64256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Mm-Wave: WRC-19 future agenda item </a:t>
            </a:r>
            <a:endParaRPr lang="en-GB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844042" y="1981200"/>
            <a:ext cx="6511453" cy="4594302"/>
            <a:chOff x="2286000" y="2209800"/>
            <a:chExt cx="5867400" cy="402529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0868" y="2209800"/>
              <a:ext cx="5715000" cy="356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4953000"/>
              <a:ext cx="5867400" cy="1282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6096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Bands marked in </a:t>
            </a:r>
            <a:r>
              <a:rPr lang="en-GB" dirty="0" smtClean="0">
                <a:solidFill>
                  <a:srgbClr val="FF0000"/>
                </a:solidFill>
              </a:rPr>
              <a:t>red</a:t>
            </a:r>
            <a:r>
              <a:rPr lang="en-GB" dirty="0" smtClean="0"/>
              <a:t> have been proposed for studies by </a:t>
            </a:r>
            <a:r>
              <a:rPr lang="en-GB" b="1" dirty="0" smtClean="0"/>
              <a:t>five</a:t>
            </a:r>
            <a:r>
              <a:rPr lang="en-GB" dirty="0" smtClean="0"/>
              <a:t> regions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/>
              <a:pPr/>
              <a:t>42</a:t>
            </a:fld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GB" sz="2000" dirty="0" smtClean="0"/>
              <a:t>5G is not only about mm-Wave or even wireless its about easy access to infrastructure for wireless devices 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Frequencies below 6GHz are very important </a:t>
            </a:r>
          </a:p>
          <a:p>
            <a:pPr lvl="1"/>
            <a:r>
              <a:rPr lang="en-GB" sz="2000" dirty="0" smtClean="0"/>
              <a:t>for coverage</a:t>
            </a:r>
          </a:p>
          <a:p>
            <a:pPr lvl="1"/>
            <a:r>
              <a:rPr lang="en-GB" sz="2000" dirty="0" smtClean="0"/>
              <a:t>to provide a </a:t>
            </a:r>
            <a:r>
              <a:rPr lang="en-GB" sz="2000" i="1" dirty="0" smtClean="0"/>
              <a:t>consistent</a:t>
            </a:r>
            <a:r>
              <a:rPr lang="en-GB" sz="2000" dirty="0" smtClean="0"/>
              <a:t> QoS across time and space</a:t>
            </a:r>
          </a:p>
          <a:p>
            <a:pPr lvl="1"/>
            <a:r>
              <a:rPr lang="en-GB" sz="2000" dirty="0" smtClean="0"/>
              <a:t>to support wide-area M2M </a:t>
            </a:r>
          </a:p>
          <a:p>
            <a:pPr lvl="1"/>
            <a:r>
              <a:rPr lang="en-GB" sz="2000" dirty="0" smtClean="0"/>
              <a:t>to support ultra-reliable services</a:t>
            </a:r>
          </a:p>
          <a:p>
            <a:pPr lvl="1"/>
            <a:endParaRPr lang="en-GB" sz="2000" dirty="0" smtClean="0"/>
          </a:p>
          <a:p>
            <a:pPr marL="296862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5G will be a network for communication and </a:t>
            </a:r>
            <a:r>
              <a:rPr lang="en-GB" sz="2000" i="1" dirty="0" smtClean="0"/>
              <a:t>control</a:t>
            </a:r>
            <a:endParaRPr lang="en-GB" sz="2000" dirty="0" smtClean="0"/>
          </a:p>
          <a:p>
            <a:pPr lvl="1">
              <a:buFont typeface="Arial" panose="020B0604020202020204" pitchFamily="34" charset="0"/>
              <a:buChar char="‒"/>
            </a:pPr>
            <a:r>
              <a:rPr lang="en-GB" sz="2000" dirty="0" smtClean="0"/>
              <a:t> can we use unlicensed spectrum for e.g. car-2-x?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GB" sz="2000" dirty="0"/>
              <a:t> </a:t>
            </a:r>
            <a:r>
              <a:rPr lang="en-GB" sz="2000" dirty="0" smtClean="0"/>
              <a:t>licensed but not dedicated?</a:t>
            </a:r>
          </a:p>
          <a:p>
            <a:pPr lvl="1">
              <a:buFont typeface="Arial" panose="020B0604020202020204" pitchFamily="34" charset="0"/>
              <a:buChar char="‒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What will be the role of wireless IEEE 802 standards be in 5G?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What about the fixed networks interface with the wireless networks (e.g. higher layer IEEE 802 standards?)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Wi-Fi in 60GHz  </a:t>
            </a:r>
          </a:p>
          <a:p>
            <a:pPr lvl="2"/>
            <a:r>
              <a:rPr lang="en-GB" sz="1800" dirty="0" smtClean="0"/>
              <a:t>There is 9GHz (57 – 66GHz) available </a:t>
            </a:r>
            <a:r>
              <a:rPr lang="en-GB" sz="1800" dirty="0"/>
              <a:t>in Europe with </a:t>
            </a:r>
            <a:r>
              <a:rPr lang="en-GB" sz="1800" dirty="0" smtClean="0"/>
              <a:t>various restrictions.</a:t>
            </a:r>
          </a:p>
          <a:p>
            <a:pPr lvl="2"/>
            <a:r>
              <a:rPr lang="en-GB" sz="1800" dirty="0" smtClean="0"/>
              <a:t>Different amounts available in the band elsewhere in the world. What are the IEEE 802 plans for :</a:t>
            </a:r>
          </a:p>
          <a:p>
            <a:pPr lvl="3"/>
            <a:r>
              <a:rPr lang="en-GB" sz="1800" dirty="0" smtClean="0"/>
              <a:t>use of the 60GHz band?  </a:t>
            </a:r>
          </a:p>
          <a:p>
            <a:pPr lvl="3"/>
            <a:r>
              <a:rPr lang="en-GB" sz="1800" dirty="0" smtClean="0"/>
              <a:t>Target markets for 60GHz products? </a:t>
            </a:r>
          </a:p>
          <a:p>
            <a:pPr lvl="3"/>
            <a:r>
              <a:rPr lang="en-GB" sz="1800" dirty="0" smtClean="0"/>
              <a:t>Worldwide allocation of </a:t>
            </a:r>
            <a:r>
              <a:rPr lang="en-GB" sz="1800" dirty="0" err="1" smtClean="0"/>
              <a:t>mmWave</a:t>
            </a:r>
            <a:r>
              <a:rPr lang="en-GB" sz="1800" dirty="0" smtClean="0"/>
              <a:t> bands to be allocated in ITU under WRC-19 AI 1.13? Where do 802 fit into the picture?</a:t>
            </a:r>
          </a:p>
          <a:p>
            <a:pPr marL="538163" lvl="2" indent="0">
              <a:buNone/>
            </a:pP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C00000"/>
                </a:solidFill>
              </a:rPr>
              <a:t>WRC -19 agenda item</a:t>
            </a:r>
          </a:p>
          <a:p>
            <a:pPr lvl="2"/>
            <a:r>
              <a:rPr lang="en-GB" sz="1800" dirty="0" smtClean="0"/>
              <a:t>In support of 5G projects the possible agenda item will be targeting a number of bands. What do IEEE 802:</a:t>
            </a:r>
          </a:p>
          <a:p>
            <a:pPr lvl="3"/>
            <a:r>
              <a:rPr lang="en-GB" sz="1800" dirty="0"/>
              <a:t>d</a:t>
            </a:r>
            <a:r>
              <a:rPr lang="en-GB" sz="1800" dirty="0" smtClean="0"/>
              <a:t>o to engage with 5G projects?</a:t>
            </a:r>
          </a:p>
          <a:p>
            <a:pPr lvl="3"/>
            <a:r>
              <a:rPr lang="en-GB" sz="1800" dirty="0" smtClean="0"/>
              <a:t>think the balance between </a:t>
            </a:r>
            <a:r>
              <a:rPr lang="en-GB" sz="1800" dirty="0"/>
              <a:t>LE vs </a:t>
            </a:r>
            <a:r>
              <a:rPr lang="en-GB" sz="1800" dirty="0" smtClean="0"/>
              <a:t>licenced be in </a:t>
            </a:r>
            <a:r>
              <a:rPr lang="en-GB" sz="1800" dirty="0" err="1" smtClean="0"/>
              <a:t>mmWave</a:t>
            </a:r>
            <a:r>
              <a:rPr lang="en-GB" sz="1800" dirty="0" smtClean="0"/>
              <a:t> bands?</a:t>
            </a:r>
          </a:p>
          <a:p>
            <a:pPr lvl="3"/>
            <a:r>
              <a:rPr lang="en-GB" sz="1800" dirty="0" smtClean="0"/>
              <a:t>about possible new allocations in the </a:t>
            </a:r>
            <a:r>
              <a:rPr lang="en-GB" sz="1800" dirty="0" err="1" smtClean="0"/>
              <a:t>mmWave</a:t>
            </a:r>
            <a:r>
              <a:rPr lang="en-GB" sz="1800" dirty="0" smtClean="0"/>
              <a:t> band for LE use?  </a:t>
            </a:r>
            <a:endParaRPr lang="en-GB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27000" y="939800"/>
            <a:ext cx="824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Mm-Wave: </a:t>
            </a:r>
            <a:r>
              <a:rPr lang="en-GB" dirty="0" smtClean="0">
                <a:solidFill>
                  <a:schemeClr val="tx1"/>
                </a:solidFill>
              </a:rPr>
              <a:t>Where does </a:t>
            </a:r>
            <a:r>
              <a:rPr lang="en-GB" kern="0" dirty="0" smtClean="0">
                <a:solidFill>
                  <a:schemeClr val="tx1"/>
                </a:solidFill>
              </a:rPr>
              <a:t>Wi-Fi fit in? </a:t>
            </a:r>
            <a:endParaRPr lang="en-GB" kern="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44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BIG ? </a:t>
            </a:r>
          </a:p>
          <a:p>
            <a:pPr algn="ctr"/>
            <a:r>
              <a:rPr lang="en-GB" sz="5400" dirty="0"/>
              <a:t>Where does </a:t>
            </a:r>
            <a:r>
              <a:rPr lang="en-GB" sz="5400" dirty="0" smtClean="0"/>
              <a:t>IEEE 802 </a:t>
            </a:r>
            <a:r>
              <a:rPr lang="en-GB" sz="5400" dirty="0"/>
              <a:t>fit into </a:t>
            </a:r>
            <a:r>
              <a:rPr lang="en-GB" sz="5400" dirty="0" smtClean="0"/>
              <a:t>5G and </a:t>
            </a:r>
            <a:r>
              <a:rPr lang="en-GB" sz="5400" dirty="0" err="1" smtClean="0"/>
              <a:t>mmWave</a:t>
            </a:r>
            <a:r>
              <a:rPr lang="en-GB" sz="5400" dirty="0" smtClean="0"/>
              <a:t> use?</a:t>
            </a:r>
            <a:endParaRPr lang="en-GB" sz="5400" dirty="0"/>
          </a:p>
        </p:txBody>
      </p:sp>
      <p:sp>
        <p:nvSpPr>
          <p:cNvPr id="6" name="Rectangle 5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(4) </a:t>
            </a:r>
            <a:r>
              <a:rPr lang="en-US" dirty="0">
                <a:solidFill>
                  <a:schemeClr val="bg1"/>
                </a:solidFill>
              </a:rPr>
              <a:t>Wi-Fi, 5G and above 6GHz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0348" y="1331500"/>
            <a:ext cx="80088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Spectrum </a:t>
            </a:r>
            <a:r>
              <a:rPr lang="en-US" sz="1800" dirty="0"/>
              <a:t>trends below 6GHz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studies in 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Wi-Fi,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u="sng" dirty="0" smtClean="0"/>
              <a:t>Conclusions and points for discussion</a:t>
            </a:r>
            <a:endParaRPr lang="en-US" sz="1800" u="sng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Conclusions on future mobile use and spectrum demand below 6GHz 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000" y="1715870"/>
            <a:ext cx="85217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Studies </a:t>
            </a:r>
            <a:r>
              <a:rPr lang="en-GB" sz="1600" dirty="0"/>
              <a:t>indicate the demand </a:t>
            </a:r>
            <a:r>
              <a:rPr lang="en-GB" sz="1600" dirty="0" smtClean="0"/>
              <a:t>for wireless </a:t>
            </a:r>
            <a:r>
              <a:rPr lang="en-GB" sz="1600" dirty="0"/>
              <a:t>data services is </a:t>
            </a:r>
            <a:r>
              <a:rPr lang="en-GB" sz="1600" dirty="0" smtClean="0"/>
              <a:t>only going to increase in the future, Wi-Fi technologies will play an important part in that future!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Wi-Fi </a:t>
            </a:r>
            <a:r>
              <a:rPr lang="en-GB" sz="1600" dirty="0"/>
              <a:t>sits alongside mobile networks as a way of delivering data to consumers </a:t>
            </a:r>
            <a:r>
              <a:rPr lang="en-GB" sz="1600" dirty="0" smtClean="0"/>
              <a:t>and there will be a continued increasing demand for Wi-Fi services in the future.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It is not clear what the future balance of exempt vs licenced for wireless </a:t>
            </a:r>
            <a:r>
              <a:rPr lang="en-GB" sz="1600" dirty="0"/>
              <a:t>data traffic </a:t>
            </a:r>
            <a:r>
              <a:rPr lang="en-GB" sz="1600" dirty="0" smtClean="0"/>
              <a:t>will be. Evidence is needed from Wi-Fi industry to support spectrum estimates!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We support the introduction of LAA/LTE(U) assuming fair and equitable sharing protocols has been implemented in order to protect consumers.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ctr"/>
            <a:r>
              <a:rPr lang="en-GB" sz="3600" dirty="0" smtClean="0"/>
              <a:t>BIG ? </a:t>
            </a:r>
          </a:p>
          <a:p>
            <a:pPr algn="ctr"/>
            <a:r>
              <a:rPr lang="en-GB" sz="3600" dirty="0" smtClean="0"/>
              <a:t>What are the </a:t>
            </a:r>
            <a:r>
              <a:rPr lang="en-GB" sz="3600" dirty="0" err="1" smtClean="0"/>
              <a:t>ieee</a:t>
            </a:r>
            <a:r>
              <a:rPr lang="en-GB" sz="3600" dirty="0" smtClean="0"/>
              <a:t> 802 industry’s future spectrum needs?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(5) 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Conclusions on </a:t>
            </a:r>
            <a:r>
              <a:rPr lang="en-GB" dirty="0" smtClean="0">
                <a:solidFill>
                  <a:srgbClr val="C00000"/>
                </a:solidFill>
              </a:rPr>
              <a:t>5GHz studies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000" y="1275031"/>
            <a:ext cx="85217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 </a:t>
            </a:r>
            <a:r>
              <a:rPr lang="en-GB" sz="1600" dirty="0"/>
              <a:t>GHz </a:t>
            </a:r>
            <a:r>
              <a:rPr lang="en-GB" sz="1600" dirty="0" smtClean="0"/>
              <a:t>bands </a:t>
            </a:r>
            <a:r>
              <a:rPr lang="en-GB" sz="1600" dirty="0"/>
              <a:t>will be an important factor in meeting the increasing data demand for LE </a:t>
            </a:r>
            <a:r>
              <a:rPr lang="en-GB" sz="1600" dirty="0" smtClean="0"/>
              <a:t>services, but expansion </a:t>
            </a:r>
            <a:r>
              <a:rPr lang="en-GB" sz="1600" dirty="0"/>
              <a:t>into additional parts of the 5 GHz spectrum is not guaranteed. </a:t>
            </a:r>
            <a:r>
              <a:rPr lang="en-GB" sz="1600" dirty="0" smtClean="0"/>
              <a:t>More evidence on future spectrum needs is </a:t>
            </a:r>
            <a:r>
              <a:rPr lang="en-GB" sz="1600" dirty="0"/>
              <a:t>needed from Wi-Fi industry</a:t>
            </a:r>
            <a:r>
              <a:rPr lang="en-GB" sz="16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Substantial Regulator and Wi-Fi community resources will be needed for studies in 5GHz bands.       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Mitigation </a:t>
            </a:r>
            <a:r>
              <a:rPr lang="en-GB" sz="1600" dirty="0"/>
              <a:t>techniques to enable new Wi-Fi spectrum allocations </a:t>
            </a:r>
            <a:r>
              <a:rPr lang="en-GB" sz="1600" dirty="0" smtClean="0"/>
              <a:t>are </a:t>
            </a:r>
            <a:r>
              <a:rPr lang="en-GB" sz="1600" dirty="0"/>
              <a:t>going to be difficult and time </a:t>
            </a:r>
            <a:r>
              <a:rPr lang="en-GB" sz="1600" dirty="0" smtClean="0"/>
              <a:t>consuming to get approval for.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Spectrum </a:t>
            </a:r>
            <a:r>
              <a:rPr lang="en-GB" sz="1600" dirty="0"/>
              <a:t>requirement studies may have to be </a:t>
            </a:r>
            <a:r>
              <a:rPr lang="en-GB" sz="1600" dirty="0" smtClean="0"/>
              <a:t>more focussed </a:t>
            </a:r>
            <a:r>
              <a:rPr lang="en-GB" sz="1600" dirty="0"/>
              <a:t>in the areas where the most beneficial future demand will be. 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algn="ctr"/>
            <a:r>
              <a:rPr lang="en-GB" sz="3600" dirty="0" smtClean="0"/>
              <a:t>BIG ? </a:t>
            </a:r>
          </a:p>
          <a:p>
            <a:pPr algn="ctr"/>
            <a:r>
              <a:rPr lang="en-GB" sz="3600" dirty="0" smtClean="0"/>
              <a:t>How much industry support and resource will be available for the 5GHz studies?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(5) 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Conclusions on 5G and </a:t>
            </a:r>
            <a:r>
              <a:rPr lang="en-GB" dirty="0" err="1" smtClean="0">
                <a:solidFill>
                  <a:srgbClr val="C00000"/>
                </a:solidFill>
              </a:rPr>
              <a:t>mmWave</a:t>
            </a:r>
            <a:r>
              <a:rPr lang="en-GB" dirty="0" smtClean="0">
                <a:solidFill>
                  <a:srgbClr val="C00000"/>
                </a:solidFill>
              </a:rPr>
              <a:t> bands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000" y="1249200"/>
            <a:ext cx="85217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5G is about integrating a number of services and technology into an overall network platform.</a:t>
            </a:r>
          </a:p>
          <a:p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5G is not only about mm-wave bands, frequencies below 6GHz will be important for 5G use cases. 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Future WRC-19 agenda (1.13) for </a:t>
            </a:r>
            <a:r>
              <a:rPr lang="en-GB" sz="1600" dirty="0" err="1" smtClean="0"/>
              <a:t>mmWave</a:t>
            </a:r>
            <a:r>
              <a:rPr lang="en-GB" sz="1600" dirty="0" smtClean="0"/>
              <a:t> bands is being driven by requirements for future LTE licenced spectrum requirements coming out of the 5G work. Where do IEEE802 fit into this?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It </a:t>
            </a:r>
            <a:r>
              <a:rPr lang="en-GB" sz="1600" dirty="0"/>
              <a:t>is not clear at this time what the plans of the </a:t>
            </a:r>
            <a:r>
              <a:rPr lang="en-GB" sz="1600" dirty="0" smtClean="0"/>
              <a:t>IEEE 802 </a:t>
            </a:r>
            <a:r>
              <a:rPr lang="en-GB" sz="1600" dirty="0"/>
              <a:t>is for the 60GHz band and it is not clear where this fits into the 5G thinking.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It is not clear </a:t>
            </a:r>
            <a:r>
              <a:rPr lang="en-GB" sz="1600" dirty="0" smtClean="0"/>
              <a:t>if </a:t>
            </a:r>
            <a:r>
              <a:rPr lang="en-GB" sz="1600" dirty="0"/>
              <a:t>there is a need to </a:t>
            </a:r>
            <a:r>
              <a:rPr lang="en-GB" sz="1600" dirty="0" smtClean="0"/>
              <a:t>look for </a:t>
            </a:r>
            <a:r>
              <a:rPr lang="en-GB" sz="1600" dirty="0"/>
              <a:t>more LE spectrum </a:t>
            </a:r>
            <a:r>
              <a:rPr lang="en-GB" sz="1600" dirty="0" smtClean="0"/>
              <a:t>in the </a:t>
            </a:r>
            <a:r>
              <a:rPr lang="en-GB" sz="1600" dirty="0" err="1" smtClean="0"/>
              <a:t>mmWave</a:t>
            </a:r>
            <a:r>
              <a:rPr lang="en-GB" sz="1600" dirty="0" smtClean="0"/>
              <a:t> bands beyond current 60GHz.</a:t>
            </a:r>
          </a:p>
          <a:p>
            <a:pPr algn="ctr"/>
            <a:r>
              <a:rPr lang="en-GB" sz="3600" dirty="0" smtClean="0"/>
              <a:t>BIG ? </a:t>
            </a:r>
          </a:p>
          <a:p>
            <a:pPr algn="ctr"/>
            <a:r>
              <a:rPr lang="en-GB" sz="3600" dirty="0" smtClean="0"/>
              <a:t>Where does IEEE 802 fit into 5G and </a:t>
            </a:r>
            <a:r>
              <a:rPr lang="en-GB" sz="3600" dirty="0" err="1" smtClean="0"/>
              <a:t>mmWave</a:t>
            </a:r>
            <a:r>
              <a:rPr lang="en-GB" sz="3600" dirty="0"/>
              <a:t> </a:t>
            </a:r>
            <a:r>
              <a:rPr lang="en-GB" sz="3600" dirty="0" smtClean="0"/>
              <a:t>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(5) 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49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dirty="0" smtClean="0"/>
              <a:t>Thanks Any Questions!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829219" y="5034156"/>
            <a:ext cx="32539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Contact Details: </a:t>
            </a:r>
          </a:p>
          <a:p>
            <a:r>
              <a:rPr lang="en-GB" dirty="0" smtClean="0"/>
              <a:t>Andy Gowans OFCOM UK</a:t>
            </a:r>
          </a:p>
          <a:p>
            <a:endParaRPr lang="en-GB" dirty="0" smtClean="0"/>
          </a:p>
          <a:p>
            <a:r>
              <a:rPr lang="en-GB" dirty="0" smtClean="0"/>
              <a:t>Email : Andrew.gowans@ofcom.org.uk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 bwMode="auto">
          <a:xfrm>
            <a:off x="2008939" y="1833001"/>
            <a:ext cx="5490732" cy="3668247"/>
          </a:xfrm>
          <a:prstGeom prst="triangle">
            <a:avLst/>
          </a:prstGeom>
          <a:solidFill>
            <a:schemeClr val="bg1">
              <a:lumMod val="7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GB" dirty="0" smtClean="0">
              <a:solidFill>
                <a:srgbClr val="6425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096E-4F69-4D6E-97E1-CC7B4AFB5CB3}" type="slidenum">
              <a:rPr lang="en-GB" altLang="en-US" smtClean="0">
                <a:solidFill>
                  <a:srgbClr val="642566"/>
                </a:solidFill>
              </a:rPr>
              <a:pPr/>
              <a:t>5</a:t>
            </a:fld>
            <a:endParaRPr lang="en-GB" altLang="en-US" dirty="0">
              <a:solidFill>
                <a:srgbClr val="642566"/>
              </a:solidFill>
            </a:endParaRPr>
          </a:p>
        </p:txBody>
      </p:sp>
      <p:sp>
        <p:nvSpPr>
          <p:cNvPr id="7" name="AutoShape 7" descr="Image result for car2car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8" name="AutoShape 13" descr="Image result for baxter robot"/>
          <p:cNvSpPr>
            <a:spLocks noChangeAspect="1" noChangeArrowheads="1"/>
          </p:cNvSpPr>
          <p:nvPr/>
        </p:nvSpPr>
        <p:spPr bwMode="auto">
          <a:xfrm>
            <a:off x="2540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9" name="AutoShape 15" descr="Image result for baxter robot"/>
          <p:cNvSpPr>
            <a:spLocks noChangeAspect="1" noChangeArrowheads="1"/>
          </p:cNvSpPr>
          <p:nvPr/>
        </p:nvSpPr>
        <p:spPr bwMode="auto">
          <a:xfrm>
            <a:off x="4064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0" name="AutoShape 17" descr="Image result for baxter robot"/>
          <p:cNvSpPr>
            <a:spLocks noChangeAspect="1" noChangeArrowheads="1"/>
          </p:cNvSpPr>
          <p:nvPr/>
        </p:nvSpPr>
        <p:spPr bwMode="auto">
          <a:xfrm>
            <a:off x="5588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1" name="AutoShape 19" descr="Image result for baxter robot"/>
          <p:cNvSpPr>
            <a:spLocks noChangeAspect="1" noChangeArrowheads="1"/>
          </p:cNvSpPr>
          <p:nvPr/>
        </p:nvSpPr>
        <p:spPr bwMode="auto">
          <a:xfrm>
            <a:off x="7112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2" name="AutoShape 21" descr="Image result for baxter robot"/>
          <p:cNvSpPr>
            <a:spLocks noChangeAspect="1" noChangeArrowheads="1"/>
          </p:cNvSpPr>
          <p:nvPr/>
        </p:nvSpPr>
        <p:spPr bwMode="auto">
          <a:xfrm>
            <a:off x="770206" y="5986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3" name="AutoShape 23" descr="Image result for baxter robot"/>
          <p:cNvSpPr>
            <a:spLocks noChangeAspect="1" noChangeArrowheads="1"/>
          </p:cNvSpPr>
          <p:nvPr/>
        </p:nvSpPr>
        <p:spPr bwMode="auto">
          <a:xfrm>
            <a:off x="922606" y="7510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4575" y="902087"/>
            <a:ext cx="31165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Technology trends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Broadband++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high throughput, consistent </a:t>
            </a:r>
            <a:r>
              <a:rPr lang="en-GB" sz="1600" dirty="0" err="1" smtClean="0">
                <a:solidFill>
                  <a:srgbClr val="642566"/>
                </a:solidFill>
              </a:rPr>
              <a:t>QoE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1600" y="5501248"/>
            <a:ext cx="3252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M2M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cost, low battery consumption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2996" y="5390416"/>
            <a:ext cx="2605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Critical </a:t>
            </a:r>
          </a:p>
          <a:p>
            <a:pPr algn="ctr"/>
            <a:r>
              <a:rPr lang="en-GB" sz="1600" b="1" dirty="0" smtClean="0">
                <a:solidFill>
                  <a:srgbClr val="642566"/>
                </a:solidFill>
              </a:rPr>
              <a:t>communications</a:t>
            </a:r>
          </a:p>
          <a:p>
            <a:pPr algn="ctr"/>
            <a:r>
              <a:rPr lang="en-GB" sz="1600" dirty="0" smtClean="0">
                <a:solidFill>
                  <a:srgbClr val="642566"/>
                </a:solidFill>
              </a:rPr>
              <a:t>low latency, high reliability</a:t>
            </a:r>
            <a:endParaRPr lang="en-GB" sz="1600" dirty="0">
              <a:solidFill>
                <a:srgbClr val="6425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4786" y="6017494"/>
            <a:ext cx="2071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SPG</a:t>
            </a:r>
          </a:p>
          <a:p>
            <a:pPr algn="ctr"/>
            <a:r>
              <a:rPr lang="en-GB" sz="1600" b="1" dirty="0" smtClean="0">
                <a:solidFill>
                  <a:srgbClr val="FFFFFF"/>
                </a:solidFill>
              </a:rPr>
              <a:t>Technology</a:t>
            </a:r>
            <a:endParaRPr lang="en-GB" sz="1600" b="1" dirty="0">
              <a:solidFill>
                <a:srgbClr val="FFFFFF"/>
              </a:solidFill>
            </a:endParaRPr>
          </a:p>
        </p:txBody>
      </p:sp>
      <p:sp>
        <p:nvSpPr>
          <p:cNvPr id="15" name="AutoShape 2" descr="Image result for LTE-adv"/>
          <p:cNvSpPr>
            <a:spLocks noChangeAspect="1" noChangeArrowheads="1"/>
          </p:cNvSpPr>
          <p:nvPr/>
        </p:nvSpPr>
        <p:spPr bwMode="auto">
          <a:xfrm>
            <a:off x="863600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GSM"/>
          <p:cNvSpPr>
            <a:spLocks noChangeAspect="1" noChangeArrowheads="1"/>
          </p:cNvSpPr>
          <p:nvPr/>
        </p:nvSpPr>
        <p:spPr bwMode="auto">
          <a:xfrm>
            <a:off x="1016000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112072" y="4116253"/>
            <a:ext cx="1845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0000CC"/>
                </a:solidFill>
              </a:rPr>
              <a:t>5G</a:t>
            </a:r>
            <a:endParaRPr lang="en-GB" b="1" dirty="0">
              <a:solidFill>
                <a:srgbClr val="0000CC"/>
              </a:solidFill>
            </a:endParaRPr>
          </a:p>
          <a:p>
            <a:pPr algn="ctr"/>
            <a:endParaRPr lang="en-GB" b="1" dirty="0" smtClean="0">
              <a:solidFill>
                <a:srgbClr val="0000CC"/>
              </a:solidFill>
            </a:endParaRPr>
          </a:p>
          <a:p>
            <a:pPr algn="ctr"/>
            <a:r>
              <a:rPr lang="en-GB" b="1" dirty="0">
                <a:solidFill>
                  <a:srgbClr val="0000CC"/>
                </a:solidFill>
              </a:rPr>
              <a:t> </a:t>
            </a:r>
            <a:r>
              <a:rPr lang="en-GB" b="1" dirty="0" smtClean="0">
                <a:solidFill>
                  <a:srgbClr val="0000CC"/>
                </a:solidFill>
              </a:rPr>
              <a:t>   802.11p </a:t>
            </a:r>
          </a:p>
          <a:p>
            <a:pPr algn="ctr"/>
            <a:endParaRPr lang="en-GB" b="1" dirty="0" smtClean="0">
              <a:solidFill>
                <a:srgbClr val="0000CC"/>
              </a:solidFill>
            </a:endParaRPr>
          </a:p>
          <a:p>
            <a:r>
              <a:rPr lang="en-GB" b="1" dirty="0" smtClean="0">
                <a:solidFill>
                  <a:srgbClr val="0000CC"/>
                </a:solidFill>
              </a:rPr>
              <a:t>  LTE D2D / LTE-V</a:t>
            </a:r>
          </a:p>
          <a:p>
            <a:pPr algn="ctr"/>
            <a:endParaRPr lang="en-GB" dirty="0" smtClean="0">
              <a:solidFill>
                <a:srgbClr val="0000C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68305" y="23531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5G</a:t>
            </a:r>
          </a:p>
          <a:p>
            <a:pPr algn="ctr"/>
            <a:r>
              <a:rPr lang="en-GB" b="1" dirty="0">
                <a:solidFill>
                  <a:srgbClr val="FF0000"/>
                </a:solidFill>
              </a:rPr>
              <a:t>/</a:t>
            </a:r>
            <a:r>
              <a:rPr lang="en-GB" b="1" dirty="0" smtClean="0">
                <a:solidFill>
                  <a:srgbClr val="FF0000"/>
                </a:solidFill>
              </a:rPr>
              <a:t>802.11ax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/LAA/LTE-U??</a:t>
            </a:r>
            <a:endParaRPr lang="en-GB" b="1" dirty="0">
              <a:solidFill>
                <a:srgbClr val="FF0000"/>
              </a:solidFill>
            </a:endParaRPr>
          </a:p>
          <a:p>
            <a:pPr algn="ctr"/>
            <a:endParaRPr lang="en-GB" b="1" dirty="0">
              <a:solidFill>
                <a:srgbClr val="FF0000"/>
              </a:solidFill>
            </a:endParaRPr>
          </a:p>
          <a:p>
            <a:pPr algn="ctr"/>
            <a:endParaRPr lang="en-GB" b="1" dirty="0" smtClean="0">
              <a:solidFill>
                <a:srgbClr val="FF0000"/>
              </a:solidFill>
            </a:endParaRP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LTE /802.11ac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41387" y="402482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GSM/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LTE Cat 0/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GERAN/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5G</a:t>
            </a:r>
            <a:r>
              <a:rPr lang="en-GB" b="1" dirty="0">
                <a:solidFill>
                  <a:srgbClr val="00B050"/>
                </a:solidFill>
              </a:rPr>
              <a:t>/ Wi-Fi/</a:t>
            </a:r>
            <a:r>
              <a:rPr lang="en-GB" b="1" dirty="0" err="1">
                <a:solidFill>
                  <a:srgbClr val="00B050"/>
                </a:solidFill>
              </a:rPr>
              <a:t>Sigfox</a:t>
            </a:r>
            <a:r>
              <a:rPr lang="en-GB" b="1" dirty="0">
                <a:solidFill>
                  <a:srgbClr val="00B050"/>
                </a:solidFill>
              </a:rPr>
              <a:t>/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[…]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Bluetooth/ ZigBee/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16207" y="3562433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6600"/>
                </a:solidFill>
              </a:rPr>
              <a:t>satellites</a:t>
            </a:r>
            <a:endParaRPr lang="en-GB" b="1" dirty="0">
              <a:solidFill>
                <a:srgbClr val="FF66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(1) Future </a:t>
            </a:r>
            <a:r>
              <a:rPr lang="en-US" dirty="0">
                <a:solidFill>
                  <a:schemeClr val="bg1"/>
                </a:solidFill>
              </a:rPr>
              <a:t>Mobile Data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ctr" anchorCtr="0"/>
          <a:lstStyle/>
          <a:p>
            <a:fld id="{1390B6D4-DEB4-469C-BE1E-448E0C6F47E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/>
              <a:t>Lack of spectrum should not inhibit the rapid rollout of new services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98227" y="1813857"/>
            <a:ext cx="4006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642566"/>
                </a:solidFill>
                <a:latin typeface="Arial Black" panose="020B0A04020102020204" pitchFamily="34" charset="0"/>
              </a:rPr>
              <a:t>The approach….</a:t>
            </a:r>
            <a:endParaRPr lang="en-GB" sz="1600" b="1" dirty="0">
              <a:solidFill>
                <a:srgbClr val="642566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660216" y="2543797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Identify and prioritise potentially suitable bands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660216" y="3474538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Monitor demand. market and technology developments, being ready to adapt our approach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660216" y="4405281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Take a leading role in international harmonisation discussions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660216" y="5316848"/>
            <a:ext cx="4144932" cy="75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144000" tIns="0" rIns="144000" bIns="0" numCol="1" anchor="ctr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36575" indent="-261938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8038" indent="-269875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2675" indent="-273050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446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018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590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162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3413" indent="-2603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kern="0" dirty="0" smtClean="0">
                <a:solidFill>
                  <a:srgbClr val="FFFFFF"/>
                </a:solidFill>
              </a:rPr>
              <a:t>Take action resolving coexistence issues, awarding bands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438" y="1829641"/>
            <a:ext cx="4006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642566"/>
                </a:solidFill>
                <a:latin typeface="Arial Black" panose="020B0A04020102020204" pitchFamily="34" charset="0"/>
              </a:rPr>
              <a:t>The challenge: what will be the spectrum needs for mobile data in 10 years time?</a:t>
            </a:r>
            <a:endParaRPr lang="en-GB" sz="1600" b="1" dirty="0">
              <a:solidFill>
                <a:srgbClr val="642566"/>
              </a:solidFill>
              <a:latin typeface="Arial Black" panose="020B0A04020102020204" pitchFamily="34" charset="0"/>
            </a:endParaRPr>
          </a:p>
        </p:txBody>
      </p:sp>
      <p:pic>
        <p:nvPicPr>
          <p:cNvPr id="3076" name="Picture 4" descr="http://i.stack.imgur.com/k2eE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38" y="3276618"/>
            <a:ext cx="4006922" cy="124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(1) Future Mobile Data </a:t>
            </a:r>
            <a:r>
              <a:rPr lang="en-US" dirty="0" smtClean="0">
                <a:solidFill>
                  <a:schemeClr val="bg1"/>
                </a:solidFill>
              </a:rPr>
              <a:t>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7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Executive 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0348" y="1331500"/>
            <a:ext cx="80088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Future Mobile </a:t>
            </a:r>
            <a:r>
              <a:rPr lang="en-US" sz="1800" dirty="0"/>
              <a:t>Data </a:t>
            </a:r>
            <a:r>
              <a:rPr lang="en-US" sz="1800" dirty="0" smtClean="0"/>
              <a:t>Use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u="heavy" dirty="0" smtClean="0">
                <a:uFill>
                  <a:solidFill>
                    <a:schemeClr val="tx1"/>
                  </a:solidFill>
                </a:uFill>
              </a:rPr>
              <a:t>Spectrum </a:t>
            </a:r>
            <a:r>
              <a:rPr lang="en-US" sz="1800" u="heavy" dirty="0">
                <a:uFill>
                  <a:solidFill>
                    <a:schemeClr val="tx1"/>
                  </a:solidFill>
                </a:uFill>
              </a:rPr>
              <a:t>trends below 6GHz</a:t>
            </a:r>
            <a:r>
              <a:rPr lang="en-US" sz="1800" dirty="0"/>
              <a:t> </a:t>
            </a:r>
            <a:endParaRPr 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Licenced</a:t>
            </a:r>
            <a:r>
              <a:rPr lang="en-US" sz="1800" dirty="0" smtClean="0"/>
              <a:t> vs </a:t>
            </a:r>
            <a:r>
              <a:rPr lang="en-US" sz="1800" dirty="0" err="1" smtClean="0"/>
              <a:t>Unlicenced</a:t>
            </a:r>
            <a:endParaRPr 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LAA/LTE-U </a:t>
            </a:r>
            <a:r>
              <a:rPr lang="en-US" sz="1800" dirty="0"/>
              <a:t>vs </a:t>
            </a:r>
            <a:r>
              <a:rPr lang="en-US" sz="1800" dirty="0" err="1" smtClean="0"/>
              <a:t>WiFi</a:t>
            </a:r>
            <a:endParaRPr 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Current and future Wi-Fi use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Future studies in </a:t>
            </a:r>
            <a:r>
              <a:rPr lang="en-US" sz="1800" dirty="0" smtClean="0"/>
              <a:t>5GHz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IEEE 802, 5G </a:t>
            </a:r>
            <a:r>
              <a:rPr lang="en-US" sz="1800" dirty="0"/>
              <a:t>and above 6GHz </a:t>
            </a:r>
            <a:r>
              <a:rPr lang="en-US" sz="1800" dirty="0" smtClean="0"/>
              <a:t>use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Conclusions and points for discussion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64851-D36E-4DB8-9DC0-99EC97CB588C}" type="slidenum">
              <a:rPr lang="en-GB" altLang="en-US" smtClean="0">
                <a:solidFill>
                  <a:srgbClr val="FFFFFF"/>
                </a:solidFill>
              </a:rPr>
              <a:pPr/>
              <a:t>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0470" y="1881731"/>
            <a:ext cx="8590650" cy="3676720"/>
            <a:chOff x="507212" y="2341908"/>
            <a:chExt cx="8590650" cy="3676720"/>
          </a:xfrm>
        </p:grpSpPr>
        <p:sp>
          <p:nvSpPr>
            <p:cNvPr id="76" name="TextBox 75"/>
            <p:cNvSpPr txBox="1"/>
            <p:nvPr/>
          </p:nvSpPr>
          <p:spPr>
            <a:xfrm>
              <a:off x="846638" y="2512810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700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34857" y="2894265"/>
              <a:ext cx="49857" cy="1674453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>
                <a:solidFill>
                  <a:srgbClr val="642566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185242" y="2898241"/>
              <a:ext cx="496825" cy="1669774"/>
            </a:xfrm>
            <a:prstGeom prst="rect">
              <a:avLst/>
            </a:prstGeom>
            <a:pattFill prst="dkDnDiag">
              <a:fgClr>
                <a:srgbClr val="FFC000"/>
              </a:fgClr>
              <a:bgClr>
                <a:schemeClr val="bg1"/>
              </a:bgClr>
            </a:patt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946059" y="2887847"/>
              <a:ext cx="64800" cy="1669774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1057079" y="2887141"/>
              <a:ext cx="64800" cy="1669774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05766" y="2341908"/>
              <a:ext cx="14701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&gt;3.6GHz (harmonised)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7212" y="5710851"/>
              <a:ext cx="8590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FFC000"/>
                  </a:solidFill>
                </a:rPr>
                <a:t>2017-2022 </a:t>
              </a:r>
              <a:r>
                <a:rPr lang="en-GB" b="1" dirty="0">
                  <a:solidFill>
                    <a:srgbClr val="92D050"/>
                  </a:solidFill>
                </a:rPr>
                <a:t>	</a:t>
              </a:r>
              <a:r>
                <a:rPr lang="en-GB" b="1" dirty="0" smtClean="0">
                  <a:solidFill>
                    <a:srgbClr val="92D050"/>
                  </a:solidFill>
                </a:rPr>
                <a:t>      </a:t>
              </a:r>
              <a:r>
                <a:rPr lang="en-GB" dirty="0" smtClean="0">
                  <a:solidFill>
                    <a:srgbClr val="642566"/>
                  </a:solidFill>
                </a:rPr>
                <a:t>Addition </a:t>
              </a:r>
              <a:r>
                <a:rPr lang="en-GB" dirty="0">
                  <a:solidFill>
                    <a:srgbClr val="642566"/>
                  </a:solidFill>
                </a:rPr>
                <a:t>of 700 MHz, potentially 1427-1452 MHz, 3.6-3.8 GHz , 1492-1518 MHz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0471" y="2438064"/>
            <a:ext cx="8590650" cy="3426675"/>
            <a:chOff x="507213" y="2898241"/>
            <a:chExt cx="8590650" cy="3426675"/>
          </a:xfrm>
        </p:grpSpPr>
        <p:sp>
          <p:nvSpPr>
            <p:cNvPr id="38" name="Rectangle 37"/>
            <p:cNvSpPr/>
            <p:nvPr/>
          </p:nvSpPr>
          <p:spPr bwMode="auto">
            <a:xfrm>
              <a:off x="7682068" y="2898241"/>
              <a:ext cx="741382" cy="1669774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/>
              </a:bgClr>
            </a:patt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7213" y="6017139"/>
              <a:ext cx="8590650" cy="307777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FFFF00"/>
                  </a:solidFill>
                </a:rPr>
                <a:t>&gt;</a:t>
              </a:r>
              <a:r>
                <a:rPr lang="en-GB" b="1" dirty="0">
                  <a:solidFill>
                    <a:srgbClr val="FFF200"/>
                  </a:solidFill>
                </a:rPr>
                <a:t>2022</a:t>
              </a:r>
              <a:r>
                <a:rPr lang="en-GB" b="1" dirty="0">
                  <a:solidFill>
                    <a:srgbClr val="FFFF00"/>
                  </a:solidFill>
                </a:rPr>
                <a:t> 	 </a:t>
              </a:r>
              <a:r>
                <a:rPr lang="en-GB" b="1" dirty="0" smtClean="0">
                  <a:solidFill>
                    <a:srgbClr val="FFFF00"/>
                  </a:solidFill>
                </a:rPr>
                <a:t>     </a:t>
              </a:r>
              <a:r>
                <a:rPr lang="en-GB" dirty="0" smtClean="0">
                  <a:solidFill>
                    <a:srgbClr val="642566"/>
                  </a:solidFill>
                </a:rPr>
                <a:t>More </a:t>
              </a:r>
              <a:r>
                <a:rPr lang="en-GB" dirty="0">
                  <a:solidFill>
                    <a:srgbClr val="642566"/>
                  </a:solidFill>
                </a:rPr>
                <a:t>uncertain potential addition of 3.8-4.2 </a:t>
              </a:r>
              <a:r>
                <a:rPr lang="en-GB" dirty="0" smtClean="0">
                  <a:solidFill>
                    <a:srgbClr val="642566"/>
                  </a:solidFill>
                </a:rPr>
                <a:t>GHz possibly tiered access ????</a:t>
              </a:r>
              <a:endParaRPr lang="en-GB" dirty="0">
                <a:solidFill>
                  <a:srgbClr val="642566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74576" y="1985788"/>
            <a:ext cx="8292252" cy="3268699"/>
            <a:chOff x="511318" y="2445965"/>
            <a:chExt cx="8292252" cy="3268699"/>
          </a:xfrm>
        </p:grpSpPr>
        <p:sp>
          <p:nvSpPr>
            <p:cNvPr id="68" name="TextBox 67"/>
            <p:cNvSpPr txBox="1"/>
            <p:nvPr/>
          </p:nvSpPr>
          <p:spPr>
            <a:xfrm>
              <a:off x="2375445" y="2445965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1.4GHz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441963" y="2893479"/>
              <a:ext cx="116982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740601" y="2898241"/>
              <a:ext cx="165922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584714" y="2894265"/>
              <a:ext cx="116982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242206" y="2453728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2.3GHz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639462" y="2457774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3.4GHz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1318" y="5406887"/>
              <a:ext cx="8292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92D050"/>
                  </a:solidFill>
                </a:rPr>
                <a:t>2016 	   </a:t>
              </a:r>
              <a:r>
                <a:rPr lang="en-GB" b="1" dirty="0" smtClean="0">
                  <a:solidFill>
                    <a:srgbClr val="92D050"/>
                  </a:solidFill>
                </a:rPr>
                <a:t>   </a:t>
              </a:r>
              <a:r>
                <a:rPr lang="en-GB" dirty="0" smtClean="0">
                  <a:solidFill>
                    <a:srgbClr val="642566"/>
                  </a:solidFill>
                </a:rPr>
                <a:t>Addition </a:t>
              </a:r>
              <a:r>
                <a:rPr lang="en-GB" dirty="0">
                  <a:solidFill>
                    <a:srgbClr val="642566"/>
                  </a:solidFill>
                </a:rPr>
                <a:t>of 1452-1492 MHz, 2.3 GHz, 3.4 GHz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6951705" y="2896253"/>
              <a:ext cx="178474" cy="166977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84101" y="1715044"/>
            <a:ext cx="8292252" cy="3231666"/>
            <a:chOff x="520843" y="2175221"/>
            <a:chExt cx="8292252" cy="3231666"/>
          </a:xfrm>
        </p:grpSpPr>
        <p:sp>
          <p:nvSpPr>
            <p:cNvPr id="56" name="TextBox 55"/>
            <p:cNvSpPr txBox="1"/>
            <p:nvPr/>
          </p:nvSpPr>
          <p:spPr>
            <a:xfrm>
              <a:off x="3088086" y="2175221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1800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710790" y="2299260"/>
              <a:ext cx="6174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2.6GHz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316459" y="2890127"/>
              <a:ext cx="75600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11004" y="2893479"/>
              <a:ext cx="163638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519810" y="2891098"/>
              <a:ext cx="143124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958159" y="2893479"/>
              <a:ext cx="143124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789365" y="2893479"/>
              <a:ext cx="415919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321336" y="2892773"/>
              <a:ext cx="163638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410927" y="2889421"/>
              <a:ext cx="75600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126171" y="2888715"/>
              <a:ext cx="78408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222379" y="2887141"/>
              <a:ext cx="64800" cy="1669774"/>
            </a:xfrm>
            <a:prstGeom prst="rect">
              <a:avLst/>
            </a:prstGeom>
            <a:solidFill>
              <a:srgbClr val="0070C0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 smtClean="0">
                <a:solidFill>
                  <a:srgbClr val="642566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039982" y="2341287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642566"/>
                  </a:solidFill>
                </a:rPr>
                <a:t>8</a:t>
              </a:r>
              <a:r>
                <a:rPr lang="en-GB" sz="1000" dirty="0" smtClean="0">
                  <a:solidFill>
                    <a:srgbClr val="642566"/>
                  </a:solidFill>
                </a:rPr>
                <a:t>00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239023" y="218453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900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589699" y="2217248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642566"/>
                  </a:solidFill>
                </a:rPr>
                <a:t>2100</a:t>
              </a:r>
              <a:endParaRPr lang="en-GB" sz="1000" dirty="0">
                <a:solidFill>
                  <a:srgbClr val="642566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0843" y="5099110"/>
              <a:ext cx="8292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0070C0"/>
                  </a:solidFill>
                </a:rPr>
                <a:t>Today   	  </a:t>
              </a:r>
              <a:r>
                <a:rPr lang="en-GB" b="1" dirty="0" smtClean="0">
                  <a:solidFill>
                    <a:srgbClr val="0070C0"/>
                  </a:solidFill>
                </a:rPr>
                <a:t>    </a:t>
              </a:r>
              <a:r>
                <a:rPr lang="en-GB" dirty="0" smtClean="0">
                  <a:solidFill>
                    <a:srgbClr val="642566"/>
                  </a:solidFill>
                </a:rPr>
                <a:t>Existing </a:t>
              </a:r>
              <a:r>
                <a:rPr lang="en-GB" dirty="0">
                  <a:solidFill>
                    <a:srgbClr val="642566"/>
                  </a:solidFill>
                </a:rPr>
                <a:t>mobile bands</a:t>
              </a:r>
              <a:endParaRPr lang="en-GB" sz="1600" dirty="0">
                <a:solidFill>
                  <a:srgbClr val="642566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-49910" y="4300379"/>
            <a:ext cx="8340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642566"/>
                </a:solidFill>
                <a:latin typeface="Arial"/>
              </a:rPr>
              <a:t>                          Total </a:t>
            </a:r>
            <a:r>
              <a:rPr lang="en-GB" sz="1600" b="1" dirty="0" smtClean="0">
                <a:solidFill>
                  <a:srgbClr val="642566"/>
                </a:solidFill>
                <a:latin typeface="Arial"/>
              </a:rPr>
              <a:t>downlink (scenarios)</a:t>
            </a:r>
            <a:endParaRPr lang="en-GB" sz="1600" b="1" dirty="0">
              <a:solidFill>
                <a:srgbClr val="642566"/>
              </a:solidFill>
              <a:latin typeface="Arial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564954" y="2427670"/>
            <a:ext cx="49857" cy="167445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642566"/>
              </a:solidFill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127001" y="1041400"/>
            <a:ext cx="695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kern="0" dirty="0" smtClean="0">
                <a:solidFill>
                  <a:srgbClr val="C00000"/>
                </a:solidFill>
              </a:rPr>
              <a:t>Licenced spectrum availability in UK/Europe</a:t>
            </a:r>
            <a:endParaRPr lang="en-GB" kern="0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768294" y="147965"/>
            <a:ext cx="5426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(2) Spectrum trends below 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C9A2-233E-4855-8209-171170D9385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LE (802.11/15/16) spectrum available in UK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31802" y="1578293"/>
          <a:ext cx="7862400" cy="399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  <a:gridCol w="1562400"/>
                <a:gridCol w="2520000"/>
              </a:tblGrid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j-lt"/>
                          <a:ea typeface="Times New Roman"/>
                        </a:rPr>
                        <a:t>Frequency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+mj-lt"/>
                          <a:ea typeface="Times New Roman"/>
                        </a:rPr>
                        <a:t>Bandwidth</a:t>
                      </a:r>
                      <a:endParaRPr lang="en-GB" sz="14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Times New Roman"/>
                        </a:rPr>
                        <a:t>UK status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j-lt"/>
                          <a:ea typeface="Times New Roman"/>
                        </a:rPr>
                        <a:t>Indoor/Outdoor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Times New Roman"/>
                        </a:rPr>
                        <a:t>Technical characteristics and capabilities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2.4 – 2.4835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GHz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83.5 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MHz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Exempt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Indoor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and outdoor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100mW EIRP limit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5.15-5.35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GHz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200 MHz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Exempt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Indoor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200mW EIRP limit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DFS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and TPC required in the upper half</a:t>
                      </a:r>
                      <a:endParaRPr lang="en-GB" sz="14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5.470 </a:t>
                      </a: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– 5.725 GHz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255 MHz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Exempt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Indoor/Outdoor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1W EIRP limit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DFS and TPC required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3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5.825 – 5.875 GHz *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150 MHz 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Licence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j-lt"/>
                          <a:ea typeface="Times New Roman"/>
                        </a:rPr>
                        <a:t>Exempt </a:t>
                      </a:r>
                      <a:endParaRPr lang="en-GB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Indoor/Outdoor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25mW EIRP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limit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No DFS or TPC required 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5.725 – 5850 GHz +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105 MHz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Light licensed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FWA use only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dirty="0" smtClean="0">
                          <a:effectLst/>
                          <a:latin typeface="+mj-lt"/>
                          <a:ea typeface="Times New Roman"/>
                        </a:rPr>
                        <a:t>Outdoor</a:t>
                      </a:r>
                      <a:endParaRPr lang="en-GB" sz="1400" strike="noStrik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4W EIRP limit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DFS and TPC required</a:t>
                      </a: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09586" y="5875437"/>
            <a:ext cx="4487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*  Note</a:t>
            </a:r>
            <a:r>
              <a:rPr lang="en-GB" dirty="0"/>
              <a:t>: </a:t>
            </a:r>
            <a:r>
              <a:rPr lang="en-GB" dirty="0" smtClean="0"/>
              <a:t>This is a generic SRD regulation not RLAN </a:t>
            </a:r>
          </a:p>
          <a:p>
            <a:r>
              <a:rPr lang="en-GB" dirty="0" smtClean="0"/>
              <a:t>+ Note: Not to use 20MHz between 5795 – 5815 MHz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581149" y="157660"/>
            <a:ext cx="5724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(2) Spectrum trends below 6GHz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Andy Gowans (OFCOM)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5456</Words>
  <Application>Microsoft Office PowerPoint</Application>
  <PresentationFormat>On-screen Show (4:3)</PresentationFormat>
  <Paragraphs>1064</Paragraphs>
  <Slides>49</Slides>
  <Notes>8</Notes>
  <HiddenSlides>4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Arial Black</vt:lpstr>
      <vt:lpstr>Calibri</vt:lpstr>
      <vt:lpstr>Times New Roman</vt:lpstr>
      <vt:lpstr>Vodafone Rg</vt:lpstr>
      <vt:lpstr>Default Design</vt:lpstr>
      <vt:lpstr>Microsoft Word 97 - 2003 Document</vt:lpstr>
      <vt:lpstr>OFCOM Future Spectrum Requirements </vt:lpstr>
      <vt:lpstr>  Future spectrum requirements for mobile data, 5G and WRC-15/19: Where does IEEE 802 fit in?   Presenter Andy Gowans input by F. Boccardi, M Paynter, S. Jones, S. Green </vt:lpstr>
      <vt:lpstr>Content Index </vt:lpstr>
      <vt:lpstr>PowerPoint Presentation</vt:lpstr>
      <vt:lpstr>PowerPoint Presentation</vt:lpstr>
      <vt:lpstr>Lack of spectrum should not inhibit the rapid rollout of new services</vt:lpstr>
      <vt:lpstr>Executive abstract</vt:lpstr>
      <vt:lpstr>PowerPoint Presentation</vt:lpstr>
      <vt:lpstr>LE (802.11/15/16) spectrum available in UK</vt:lpstr>
      <vt:lpstr>In 2014 Wi-Fi traffic was 16 times cellular one</vt:lpstr>
      <vt:lpstr>Wi-Fi vs cellular spectrum trends</vt:lpstr>
      <vt:lpstr>PowerPoint Presentation</vt:lpstr>
      <vt:lpstr>PowerPoint Presentation</vt:lpstr>
      <vt:lpstr>PowerPoint Presentation</vt:lpstr>
      <vt:lpstr>PowerPoint Presentation</vt:lpstr>
      <vt:lpstr>Executive abstract</vt:lpstr>
      <vt:lpstr>Previous Studies</vt:lpstr>
      <vt:lpstr>PowerPoint Presentation</vt:lpstr>
      <vt:lpstr>WRC-19 proposals for Future Agenda item on RLANs</vt:lpstr>
      <vt:lpstr>WRC-19 Agenda Item 1.16 on 5GHz RLANs What does it Cover? </vt:lpstr>
      <vt:lpstr>WRC-19 Agenda Item 1.16 on 5GHz RLANs What does it Cover? </vt:lpstr>
      <vt:lpstr>PowerPoint Presentation</vt:lpstr>
      <vt:lpstr>5GHz spectrum allocation</vt:lpstr>
      <vt:lpstr>Opportunities/challenges 5150 – 5250 MHz:  </vt:lpstr>
      <vt:lpstr>Opportunities/challenges 5250 – 5350 MHz:  </vt:lpstr>
      <vt:lpstr>Opportunities/challenges 5350 – 5470 MHz:  </vt:lpstr>
      <vt:lpstr>Opportunities/challenges 5725 – 5850 MHz:  </vt:lpstr>
      <vt:lpstr>Opportunities/challenges 5850 – 5925 MHz:  </vt:lpstr>
      <vt:lpstr>Opportunities/challenges 5850 – 5925 MHz:  </vt:lpstr>
      <vt:lpstr>Opportunities/challenges general:  </vt:lpstr>
      <vt:lpstr>No support to be part of WRC-19 agenda item Opportunities/challenges 5925 – 64251 MHz:  </vt:lpstr>
      <vt:lpstr>Wi-Fi topology/usage and spectrum studies? </vt:lpstr>
      <vt:lpstr>PowerPoint Presentation</vt:lpstr>
      <vt:lpstr>Executive abstract</vt:lpstr>
      <vt:lpstr>5G use cases: evolution of current and new use cases – Wireless access to more intelligent infrastructure</vt:lpstr>
      <vt:lpstr>Wireless 5G technology: evolution of current standards and integration with new technologies</vt:lpstr>
      <vt:lpstr>Impact of emerging technologies on spectrum</vt:lpstr>
      <vt:lpstr>Mm-Wave: technical assessment</vt:lpstr>
      <vt:lpstr>Wide area M2M: is there the need for a completely new design?</vt:lpstr>
      <vt:lpstr>PowerPoint Presentation</vt:lpstr>
      <vt:lpstr>Mm-Wave: WRC-19 future agenda item </vt:lpstr>
      <vt:lpstr>PowerPoint Presentation</vt:lpstr>
      <vt:lpstr>PowerPoint Presentation</vt:lpstr>
      <vt:lpstr>PowerPoint Presentation</vt:lpstr>
      <vt:lpstr>Executive abstract</vt:lpstr>
      <vt:lpstr>Conclusions on future mobile use and spectrum demand below 6GHz  </vt:lpstr>
      <vt:lpstr>Conclusions on 5GHz studies </vt:lpstr>
      <vt:lpstr>Conclusions on 5G and mmWave bands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2016-03-16T13:56:53Z</dcterms:modified>
</cp:coreProperties>
</file>