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6" r:id="rId3"/>
    <p:sldId id="271" r:id="rId4"/>
    <p:sldId id="270" r:id="rId5"/>
    <p:sldId id="272" r:id="rId6"/>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7" d="100"/>
          <a:sy n="87" d="100"/>
        </p:scale>
        <p:origin x="171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4133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smtClean="0"/>
              <a:t>March 2016</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Rich Kennedy, HP Enterprise</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dirty="0"/>
          </a:p>
        </p:txBody>
      </p:sp>
      <p:sp>
        <p:nvSpPr>
          <p:cNvPr id="5" name="Footer Placeholder 4"/>
          <p:cNvSpPr>
            <a:spLocks noGrp="1"/>
          </p:cNvSpPr>
          <p:nvPr>
            <p:ph type="ftr" sz="quarter" idx="11"/>
          </p:nvPr>
        </p:nvSpPr>
        <p:spPr/>
        <p:txBody>
          <a:bodyPr/>
          <a:lstStyle>
            <a:lvl1pPr>
              <a:defRPr/>
            </a:lvl1pPr>
          </a:lstStyle>
          <a:p>
            <a:r>
              <a:rPr lang="en-US" smtClean="0"/>
              <a:t>Rich Kennedy, HP Enterprise</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dirty="0"/>
          </a:p>
        </p:txBody>
      </p:sp>
      <p:sp>
        <p:nvSpPr>
          <p:cNvPr id="5" name="Footer Placeholder 4"/>
          <p:cNvSpPr>
            <a:spLocks noGrp="1"/>
          </p:cNvSpPr>
          <p:nvPr>
            <p:ph type="ftr" sz="quarter" idx="11"/>
          </p:nvPr>
        </p:nvSpPr>
        <p:spPr/>
        <p:txBody>
          <a:bodyPr/>
          <a:lstStyle>
            <a:lvl1pPr>
              <a:defRPr/>
            </a:lvl1pPr>
          </a:lstStyle>
          <a:p>
            <a:r>
              <a:rPr lang="en-US" smtClean="0"/>
              <a:t>Rich Kennedy, HP Enterprise</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smtClean="0"/>
              <a:t>March 2016</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Rich Kennedy, HP Enterprise</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smtClean="0"/>
              <a:t>March 2016</a:t>
            </a:r>
            <a:endParaRPr lang="en-US" dirty="0"/>
          </a:p>
        </p:txBody>
      </p:sp>
      <p:sp>
        <p:nvSpPr>
          <p:cNvPr id="5" name="Footer Placeholder 4"/>
          <p:cNvSpPr>
            <a:spLocks noGrp="1"/>
          </p:cNvSpPr>
          <p:nvPr>
            <p:ph type="ftr" sz="quarter" idx="11"/>
          </p:nvPr>
        </p:nvSpPr>
        <p:spPr/>
        <p:txBody>
          <a:bodyPr/>
          <a:lstStyle>
            <a:lvl1pPr>
              <a:defRPr/>
            </a:lvl1pPr>
          </a:lstStyle>
          <a:p>
            <a:r>
              <a:rPr lang="en-US" smtClean="0"/>
              <a:t>Rich Kennedy, HP Enterprise</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smtClean="0"/>
              <a:t>March 2016</a:t>
            </a:r>
            <a:endParaRPr lang="en-US" dirty="0"/>
          </a:p>
        </p:txBody>
      </p:sp>
      <p:sp>
        <p:nvSpPr>
          <p:cNvPr id="6" name="Footer Placeholder 5"/>
          <p:cNvSpPr>
            <a:spLocks noGrp="1"/>
          </p:cNvSpPr>
          <p:nvPr>
            <p:ph type="ftr" sz="quarter" idx="11"/>
          </p:nvPr>
        </p:nvSpPr>
        <p:spPr/>
        <p:txBody>
          <a:bodyPr/>
          <a:lstStyle>
            <a:lvl1pPr>
              <a:defRPr/>
            </a:lvl1pPr>
          </a:lstStyle>
          <a:p>
            <a:r>
              <a:rPr lang="en-US" smtClean="0"/>
              <a:t>Rich Kennedy, HP Enterprise</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87514" cy="276999"/>
          </a:xfrm>
        </p:spPr>
        <p:txBody>
          <a:bodyPr/>
          <a:lstStyle>
            <a:lvl1pPr>
              <a:defRPr/>
            </a:lvl1pPr>
          </a:lstStyle>
          <a:p>
            <a:r>
              <a:rPr lang="en-US" smtClean="0"/>
              <a:t>March 2016</a:t>
            </a:r>
            <a:endParaRPr lang="en-US" dirty="0"/>
          </a:p>
        </p:txBody>
      </p:sp>
      <p:sp>
        <p:nvSpPr>
          <p:cNvPr id="8" name="Footer Placeholder 7"/>
          <p:cNvSpPr>
            <a:spLocks noGrp="1"/>
          </p:cNvSpPr>
          <p:nvPr>
            <p:ph type="ftr" sz="quarter" idx="11"/>
          </p:nvPr>
        </p:nvSpPr>
        <p:spPr/>
        <p:txBody>
          <a:bodyPr/>
          <a:lstStyle>
            <a:lvl1pPr>
              <a:defRPr/>
            </a:lvl1pPr>
          </a:lstStyle>
          <a:p>
            <a:r>
              <a:rPr lang="en-US" smtClean="0"/>
              <a:t>Rich Kennedy, HP Enterprise</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87514" cy="276999"/>
          </a:xfrm>
        </p:spPr>
        <p:txBody>
          <a:bodyPr/>
          <a:lstStyle>
            <a:lvl1pPr>
              <a:defRPr/>
            </a:lvl1pPr>
          </a:lstStyle>
          <a:p>
            <a:r>
              <a:rPr lang="en-US" smtClean="0"/>
              <a:t>March 2016</a:t>
            </a:r>
            <a:endParaRPr lang="en-US" dirty="0"/>
          </a:p>
        </p:txBody>
      </p:sp>
      <p:sp>
        <p:nvSpPr>
          <p:cNvPr id="4" name="Footer Placeholder 3"/>
          <p:cNvSpPr>
            <a:spLocks noGrp="1"/>
          </p:cNvSpPr>
          <p:nvPr>
            <p:ph type="ftr" sz="quarter" idx="11"/>
          </p:nvPr>
        </p:nvSpPr>
        <p:spPr/>
        <p:txBody>
          <a:bodyPr/>
          <a:lstStyle>
            <a:lvl1pPr>
              <a:defRPr/>
            </a:lvl1pPr>
          </a:lstStyle>
          <a:p>
            <a:r>
              <a:rPr lang="en-US" smtClean="0"/>
              <a:t>Rich Kennedy, HP Enterprise</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dirty="0"/>
          </a:p>
        </p:txBody>
      </p:sp>
      <p:sp>
        <p:nvSpPr>
          <p:cNvPr id="3" name="Footer Placeholder 2"/>
          <p:cNvSpPr>
            <a:spLocks noGrp="1"/>
          </p:cNvSpPr>
          <p:nvPr>
            <p:ph type="ftr" sz="quarter" idx="11"/>
          </p:nvPr>
        </p:nvSpPr>
        <p:spPr/>
        <p:txBody>
          <a:bodyPr/>
          <a:lstStyle>
            <a:lvl1pPr>
              <a:defRPr/>
            </a:lvl1pPr>
          </a:lstStyle>
          <a:p>
            <a:r>
              <a:rPr lang="en-US" smtClean="0"/>
              <a:t>Rich Kennedy, HP Enterprise</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dirty="0"/>
          </a:p>
        </p:txBody>
      </p:sp>
      <p:sp>
        <p:nvSpPr>
          <p:cNvPr id="6" name="Footer Placeholder 5"/>
          <p:cNvSpPr>
            <a:spLocks noGrp="1"/>
          </p:cNvSpPr>
          <p:nvPr>
            <p:ph type="ftr" sz="quarter" idx="11"/>
          </p:nvPr>
        </p:nvSpPr>
        <p:spPr/>
        <p:txBody>
          <a:bodyPr/>
          <a:lstStyle>
            <a:lvl1pPr>
              <a:defRPr/>
            </a:lvl1pPr>
          </a:lstStyle>
          <a:p>
            <a:r>
              <a:rPr lang="en-US" smtClean="0"/>
              <a:t>Rich Kennedy, HP Enterprise</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dirty="0"/>
          </a:p>
        </p:txBody>
      </p:sp>
      <p:sp>
        <p:nvSpPr>
          <p:cNvPr id="6" name="Footer Placeholder 5"/>
          <p:cNvSpPr>
            <a:spLocks noGrp="1"/>
          </p:cNvSpPr>
          <p:nvPr>
            <p:ph type="ftr" sz="quarter" idx="11"/>
          </p:nvPr>
        </p:nvSpPr>
        <p:spPr/>
        <p:txBody>
          <a:bodyPr/>
          <a:lstStyle>
            <a:lvl1pPr>
              <a:defRPr/>
            </a:lvl1pPr>
          </a:lstStyle>
          <a:p>
            <a:r>
              <a:rPr lang="en-US" smtClean="0"/>
              <a:t>Rich Kennedy, HP Enterprise</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Rich Kennedy, HP Enterprise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9" name="Rectangle 7"/>
          <p:cNvSpPr>
            <a:spLocks noChangeArrowheads="1"/>
          </p:cNvSpPr>
          <p:nvPr userDrawn="1"/>
        </p:nvSpPr>
        <p:spPr bwMode="auto">
          <a:xfrm>
            <a:off x="5149725" y="332601"/>
            <a:ext cx="329577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802.18-16/0015r0</a:t>
            </a:r>
            <a:endParaRPr lang="en-US" altLang="en-US" sz="1800" b="1" dirty="0" smtClean="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tu.int/en/publications/ITU-R/pages/publications.aspx?parent=R-QUE-SG05&amp;r_que_group=WP5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smtClean="0"/>
              <a:t>March 2016</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smtClean="0"/>
              <a:t>Rich Kennedy, HP Enterprise</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a:t>RR-TAG </a:t>
            </a:r>
            <a:r>
              <a:rPr lang="en-US" dirty="0" smtClean="0"/>
              <a:t>Ad Hoc Notes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March 16, </a:t>
            </a:r>
            <a:r>
              <a:rPr lang="en-US" sz="2000" b="0" dirty="0"/>
              <a:t>2016</a:t>
            </a: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Object 11"/>
          <p:cNvGraphicFramePr>
            <a:graphicFrameLocks noChangeAspect="1"/>
          </p:cNvGraphicFramePr>
          <p:nvPr>
            <p:extLst>
              <p:ext uri="{D42A27DB-BD31-4B8C-83A1-F6EECF244321}">
                <p14:modId xmlns:p14="http://schemas.microsoft.com/office/powerpoint/2010/main" val="3176079297"/>
              </p:ext>
            </p:extLst>
          </p:nvPr>
        </p:nvGraphicFramePr>
        <p:xfrm>
          <a:off x="522288" y="2362200"/>
          <a:ext cx="8123237" cy="2671762"/>
        </p:xfrm>
        <a:graphic>
          <a:graphicData uri="http://schemas.openxmlformats.org/presentationml/2006/ole">
            <mc:AlternateContent xmlns:mc="http://schemas.openxmlformats.org/markup-compatibility/2006">
              <mc:Choice xmlns:v="urn:schemas-microsoft-com:vml" Requires="v">
                <p:oleObj spid="_x0000_s31042" name="Document" r:id="rId4" imgW="8367708" imgH="2751467" progId="Word.Document.8">
                  <p:embed/>
                </p:oleObj>
              </mc:Choice>
              <mc:Fallback>
                <p:oleObj name="Document" r:id="rId4" imgW="8367708" imgH="2751467"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288" y="2362200"/>
                        <a:ext cx="8123237" cy="267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smtClean="0"/>
              <a:t>March 2016</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smtClean="0"/>
              <a:t>Rich Kennedy, HP Enterprise</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Introduction</a:t>
            </a:r>
            <a:endParaRPr lang="en-GB" sz="2800" dirty="0"/>
          </a:p>
        </p:txBody>
      </p:sp>
      <p:sp>
        <p:nvSpPr>
          <p:cNvPr id="21507" name="Rectangle 3"/>
          <p:cNvSpPr>
            <a:spLocks noGrp="1" noChangeArrowheads="1"/>
          </p:cNvSpPr>
          <p:nvPr>
            <p:ph type="body" idx="1"/>
          </p:nvPr>
        </p:nvSpPr>
        <p:spPr>
          <a:xfrm>
            <a:off x="685800" y="1981200"/>
            <a:ext cx="7772400" cy="4343400"/>
          </a:xfrm>
        </p:spPr>
        <p:txBody>
          <a:bodyPr/>
          <a:lstStyle/>
          <a:p>
            <a:pPr>
              <a:buFont typeface="Arial" panose="020B0604020202020204" pitchFamily="34" charset="0"/>
              <a:buChar char="•"/>
            </a:pPr>
            <a:r>
              <a:rPr lang="en-US" sz="2000" b="0" dirty="0" smtClean="0"/>
              <a:t>The discussion topic is “What is a winning regulatory strategy for holding and gaining spectrum for IEEE 802 standards, avoiding the exclusion from access to appropriate spectrum by ITU-R designations for IMT-2020 spectrum?” </a:t>
            </a:r>
          </a:p>
          <a:p>
            <a:pPr>
              <a:buFont typeface="Arial" panose="020B0604020202020204" pitchFamily="34" charset="0"/>
              <a:buChar char="•"/>
            </a:pPr>
            <a:endParaRPr lang="en-US" sz="2000" b="0" dirty="0"/>
          </a:p>
          <a:p>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RR-TAG Planning</a:t>
            </a:r>
          </a:p>
        </p:txBody>
      </p:sp>
      <p:sp>
        <p:nvSpPr>
          <p:cNvPr id="22531" name="Content Placeholder 2"/>
          <p:cNvSpPr>
            <a:spLocks noGrp="1"/>
          </p:cNvSpPr>
          <p:nvPr>
            <p:ph idx="1"/>
          </p:nvPr>
        </p:nvSpPr>
        <p:spPr>
          <a:xfrm>
            <a:off x="685800" y="1828800"/>
            <a:ext cx="7772400" cy="4646613"/>
          </a:xfrm>
        </p:spPr>
        <p:txBody>
          <a:bodyPr/>
          <a:lstStyle/>
          <a:p>
            <a:r>
              <a:rPr lang="en-US" altLang="en-US" sz="1800" dirty="0" smtClean="0"/>
              <a:t>How do we improve our interactions with Regulators?</a:t>
            </a:r>
          </a:p>
          <a:p>
            <a:pPr lvl="1"/>
            <a:r>
              <a:rPr lang="en-US" altLang="en-US" sz="1800" dirty="0" smtClean="0"/>
              <a:t>FCC, CITEL, CEPT, APT, ATU, ASMG, RCC</a:t>
            </a:r>
          </a:p>
          <a:p>
            <a:r>
              <a:rPr lang="en-US" altLang="en-US" sz="1800" dirty="0" smtClean="0"/>
              <a:t>How do we improve our interactions with ITU-R?</a:t>
            </a:r>
          </a:p>
          <a:p>
            <a:r>
              <a:rPr lang="en-US" altLang="en-US" sz="1800" dirty="0" smtClean="0"/>
              <a:t>We cannot do this alone; we must find common ground to work with others with similar issues</a:t>
            </a:r>
          </a:p>
          <a:p>
            <a:r>
              <a:rPr lang="en-US" altLang="en-US" sz="1800" dirty="0" smtClean="0"/>
              <a:t>We need a simple, clear and concise message</a:t>
            </a:r>
          </a:p>
          <a:p>
            <a:pPr lvl="1"/>
            <a:r>
              <a:rPr lang="en-US" altLang="en-US" sz="1800" dirty="0" smtClean="0"/>
              <a:t>Regulators want to find ways to more effectively utilize the spectrum; can we point out some of the basic errors in their data, such as outdated and inaccurate propagation models, clutter calculations, busy time, </a:t>
            </a:r>
            <a:r>
              <a:rPr lang="en-US" altLang="en-US" sz="1800" dirty="0" err="1" smtClean="0"/>
              <a:t>etc</a:t>
            </a:r>
            <a:r>
              <a:rPr lang="en-US" altLang="en-US" sz="1800" dirty="0" smtClean="0"/>
              <a:t>, and propose ways to restudy and update</a:t>
            </a:r>
          </a:p>
          <a:p>
            <a:pPr lvl="1"/>
            <a:r>
              <a:rPr lang="en-US" altLang="en-US" sz="1800" dirty="0" smtClean="0"/>
              <a:t>Other IEEE groups may have the similar band sharing issues with inaccurate propagation and building penetration models, e.g. ITU-R Recommendations P.452, P.528, P.619</a:t>
            </a:r>
          </a:p>
          <a:p>
            <a:pPr lvl="1"/>
            <a:r>
              <a:rPr lang="en-US" altLang="en-US" sz="1800" dirty="0" smtClean="0"/>
              <a:t>Create a formal position on </a:t>
            </a:r>
            <a:r>
              <a:rPr lang="en-US" altLang="en-US" sz="1800" dirty="0" err="1" smtClean="0"/>
              <a:t>mmWave</a:t>
            </a:r>
            <a:r>
              <a:rPr lang="en-US" altLang="en-US" sz="1800" dirty="0" smtClean="0"/>
              <a:t> spectrum</a:t>
            </a:r>
          </a:p>
        </p:txBody>
      </p:sp>
      <p:sp>
        <p:nvSpPr>
          <p:cNvPr id="4" name="Date Placeholder 3"/>
          <p:cNvSpPr>
            <a:spLocks noGrp="1"/>
          </p:cNvSpPr>
          <p:nvPr>
            <p:ph type="dt" sz="quarter" idx="10"/>
          </p:nvPr>
        </p:nvSpPr>
        <p:spPr/>
        <p:txBody>
          <a:bodyPr/>
          <a:lstStyle/>
          <a:p>
            <a:pPr>
              <a:defRPr/>
            </a:pPr>
            <a:r>
              <a:rPr lang="en-US"/>
              <a:t>March 2016</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25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EF84B54-168F-459F-B408-7D1448888BFA}" type="slidenum">
              <a:rPr lang="en-US" altLang="en-US" sz="1200" b="0" smtClean="0"/>
              <a:pPr>
                <a:spcBef>
                  <a:spcPct val="0"/>
                </a:spcBef>
                <a:buFontTx/>
                <a:buNone/>
              </a:pPr>
              <a:t>3</a:t>
            </a:fld>
            <a:endParaRPr lang="en-US" altLang="en-US" sz="1200" b="0" smtClean="0"/>
          </a:p>
        </p:txBody>
      </p:sp>
    </p:spTree>
    <p:extLst>
      <p:ext uri="{BB962C8B-B14F-4D97-AF65-F5344CB8AC3E}">
        <p14:creationId xmlns:p14="http://schemas.microsoft.com/office/powerpoint/2010/main" val="3642958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a:xfrm>
            <a:off x="685800" y="1676400"/>
            <a:ext cx="7772400" cy="4572000"/>
          </a:xfrm>
        </p:spPr>
        <p:txBody>
          <a:bodyPr/>
          <a:lstStyle/>
          <a:p>
            <a:pPr marL="457200" indent="-457200">
              <a:buFont typeface="+mj-lt"/>
              <a:buAutoNum type="arabicPeriod"/>
            </a:pPr>
            <a:r>
              <a:rPr lang="en-US" sz="1800" dirty="0" smtClean="0"/>
              <a:t>Start with a spectrum strategy</a:t>
            </a:r>
          </a:p>
          <a:p>
            <a:pPr lvl="1"/>
            <a:r>
              <a:rPr lang="en-US" sz="1600" dirty="0" smtClean="0"/>
              <a:t>Involve IEEE staff – identify other groups with similar interests</a:t>
            </a:r>
          </a:p>
          <a:p>
            <a:pPr lvl="1"/>
            <a:r>
              <a:rPr lang="en-US" sz="1600" dirty="0" smtClean="0"/>
              <a:t>Spectrum needs based on current and future expected demand</a:t>
            </a:r>
          </a:p>
          <a:p>
            <a:pPr lvl="2"/>
            <a:r>
              <a:rPr lang="en-US" sz="1400" dirty="0" smtClean="0"/>
              <a:t>Usage profiles</a:t>
            </a:r>
          </a:p>
          <a:p>
            <a:pPr lvl="2"/>
            <a:r>
              <a:rPr lang="en-US" sz="1400" dirty="0" smtClean="0"/>
              <a:t>Band by band</a:t>
            </a:r>
          </a:p>
          <a:p>
            <a:pPr lvl="2"/>
            <a:r>
              <a:rPr lang="en-US" sz="1400" dirty="0" smtClean="0"/>
              <a:t>By different standards (11, 15, 22)</a:t>
            </a:r>
          </a:p>
          <a:p>
            <a:pPr lvl="1"/>
            <a:r>
              <a:rPr lang="en-US" sz="1600" dirty="0" smtClean="0"/>
              <a:t>Develop a </a:t>
            </a:r>
            <a:r>
              <a:rPr lang="en-US" altLang="en-US" sz="1600" dirty="0"/>
              <a:t>simple, clear and concise message</a:t>
            </a:r>
            <a:endParaRPr lang="en-US" sz="1600" dirty="0" smtClean="0"/>
          </a:p>
          <a:p>
            <a:pPr marL="457200" indent="-457200">
              <a:buFont typeface="+mj-lt"/>
              <a:buAutoNum type="arabicPeriod"/>
            </a:pPr>
            <a:r>
              <a:rPr lang="en-US" sz="1800" dirty="0" smtClean="0"/>
              <a:t>Lobbying strategies</a:t>
            </a:r>
          </a:p>
          <a:p>
            <a:pPr marL="857250" lvl="1" indent="-457200"/>
            <a:r>
              <a:rPr lang="en-US" sz="1600" dirty="0" smtClean="0"/>
              <a:t>Look for collaborations within IEEE and outside</a:t>
            </a:r>
          </a:p>
          <a:p>
            <a:pPr marL="1200150" lvl="2" indent="-457200"/>
            <a:r>
              <a:rPr lang="en-US" sz="1400" dirty="0" smtClean="0"/>
              <a:t>Groups and bodies with similar needs and/or concerns</a:t>
            </a:r>
            <a:endParaRPr lang="en-US" sz="1400" dirty="0" smtClean="0"/>
          </a:p>
          <a:p>
            <a:pPr marL="1543050" lvl="3" indent="-457200">
              <a:buFont typeface="Arial" panose="020B0604020202020204" pitchFamily="34" charset="0"/>
              <a:buChar char="•"/>
            </a:pPr>
            <a:r>
              <a:rPr lang="en-US" sz="1200" dirty="0" smtClean="0"/>
              <a:t>All 802 wireless standards</a:t>
            </a:r>
          </a:p>
          <a:p>
            <a:pPr marL="1543050" lvl="3" indent="-457200">
              <a:buFont typeface="Arial" panose="020B0604020202020204" pitchFamily="34" charset="0"/>
              <a:buChar char="•"/>
            </a:pPr>
            <a:r>
              <a:rPr lang="en-US" sz="1200" dirty="0" smtClean="0"/>
              <a:t>Wi-Fi Alliance, Dynamic Spectrum Alliance, White Spaces Alliance, </a:t>
            </a:r>
            <a:r>
              <a:rPr lang="en-US" sz="1200" dirty="0" err="1" smtClean="0"/>
              <a:t>WiFiForward</a:t>
            </a:r>
            <a:r>
              <a:rPr lang="en-US" sz="1200" dirty="0" smtClean="0"/>
              <a:t>, Bluetooth SIG, </a:t>
            </a:r>
            <a:r>
              <a:rPr lang="en-US" sz="1200" dirty="0" err="1" smtClean="0"/>
              <a:t>WiSUN</a:t>
            </a:r>
            <a:r>
              <a:rPr lang="en-US" sz="1200" dirty="0" smtClean="0"/>
              <a:t>, TIA, SAE, JASPAR, ETSI</a:t>
            </a:r>
          </a:p>
          <a:p>
            <a:pPr marL="857250" lvl="1" indent="-457200"/>
            <a:r>
              <a:rPr lang="en-US" sz="1600" dirty="0" smtClean="0"/>
              <a:t>Engagements with regulatory bodies</a:t>
            </a:r>
          </a:p>
          <a:p>
            <a:pPr marL="1200150" lvl="2" indent="-457200"/>
            <a:r>
              <a:rPr lang="en-US" sz="1400" dirty="0" smtClean="0"/>
              <a:t>Responses to proceedings</a:t>
            </a:r>
          </a:p>
          <a:p>
            <a:pPr marL="1200150" lvl="2" indent="-457200"/>
            <a:r>
              <a:rPr lang="en-US" sz="1400" dirty="0" smtClean="0"/>
              <a:t>Face-to-face meetings</a:t>
            </a:r>
          </a:p>
        </p:txBody>
      </p:sp>
      <p:sp>
        <p:nvSpPr>
          <p:cNvPr id="4" name="Date Placeholder 3"/>
          <p:cNvSpPr>
            <a:spLocks noGrp="1"/>
          </p:cNvSpPr>
          <p:nvPr>
            <p:ph type="dt" sz="half" idx="10"/>
          </p:nvPr>
        </p:nvSpPr>
        <p:spPr/>
        <p:txBody>
          <a:bodyPr/>
          <a:lstStyle/>
          <a:p>
            <a:r>
              <a:rPr lang="en-US" smtClean="0"/>
              <a:t>March 2016</a:t>
            </a:r>
            <a:endParaRPr lang="en-US" dirty="0"/>
          </a:p>
        </p:txBody>
      </p:sp>
      <p:sp>
        <p:nvSpPr>
          <p:cNvPr id="5" name="Footer Placeholder 4"/>
          <p:cNvSpPr>
            <a:spLocks noGrp="1"/>
          </p:cNvSpPr>
          <p:nvPr>
            <p:ph type="ftr" sz="quarter" idx="11"/>
          </p:nvPr>
        </p:nvSpPr>
        <p:spPr/>
        <p:txBody>
          <a:bodyPr/>
          <a:lstStyle/>
          <a:p>
            <a:r>
              <a:rPr lang="en-US" smtClean="0"/>
              <a:t>Rich Kennedy, HP Enterprise</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4</a:t>
            </a:fld>
            <a:endParaRPr lang="en-US" dirty="0"/>
          </a:p>
        </p:txBody>
      </p:sp>
    </p:spTree>
    <p:extLst>
      <p:ext uri="{BB962C8B-B14F-4D97-AF65-F5344CB8AC3E}">
        <p14:creationId xmlns:p14="http://schemas.microsoft.com/office/powerpoint/2010/main" val="123889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[2]</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4"/>
            </a:pPr>
            <a:r>
              <a:rPr lang="en-US" sz="2000" dirty="0" smtClean="0"/>
              <a:t>Begin engagement with the regulators’ processes</a:t>
            </a:r>
          </a:p>
          <a:p>
            <a:pPr marL="857250" lvl="1" indent="-457200"/>
            <a:r>
              <a:rPr lang="en-US" sz="1800" dirty="0" smtClean="0"/>
              <a:t>Varies with regulatory bodies</a:t>
            </a:r>
          </a:p>
          <a:p>
            <a:pPr marL="857250" lvl="1" indent="-457200"/>
            <a:r>
              <a:rPr lang="en-US" sz="1800" dirty="0" smtClean="0"/>
              <a:t>Evaluate the spectrum opportunities</a:t>
            </a:r>
          </a:p>
          <a:p>
            <a:pPr marL="857250" lvl="1" indent="-457200"/>
            <a:r>
              <a:rPr lang="en-US" sz="1800" dirty="0" smtClean="0"/>
              <a:t>Analysis of potential sharing mechanisms</a:t>
            </a:r>
          </a:p>
          <a:p>
            <a:pPr marL="857250" lvl="1" indent="-457200"/>
            <a:r>
              <a:rPr lang="en-US" sz="1800" dirty="0" smtClean="0"/>
              <a:t>Propose a plan to enable sharing with incumbents</a:t>
            </a:r>
          </a:p>
          <a:p>
            <a:pPr marL="857250" lvl="1" indent="-457200"/>
            <a:r>
              <a:rPr lang="en-US" sz="1800" dirty="0" smtClean="0"/>
              <a:t>80% of life is showing up</a:t>
            </a:r>
          </a:p>
          <a:p>
            <a:pPr marL="857250" lvl="1" indent="-457200"/>
            <a:r>
              <a:rPr lang="en-US" sz="1800" dirty="0" smtClean="0"/>
              <a:t>Demonstrate our value proposition</a:t>
            </a:r>
          </a:p>
          <a:p>
            <a:pPr marL="457200" indent="-457200">
              <a:buFont typeface="+mj-lt"/>
              <a:buAutoNum type="arabicPeriod" startAt="5"/>
            </a:pPr>
            <a:r>
              <a:rPr lang="en-US" sz="2000" dirty="0" smtClean="0"/>
              <a:t>Engage in the ITU-R process</a:t>
            </a:r>
          </a:p>
          <a:p>
            <a:pPr marL="857250" lvl="1" indent="-457200"/>
            <a:r>
              <a:rPr lang="en-US" sz="1600" dirty="0" smtClean="0"/>
              <a:t>Target the relevant questions and resolutions, and ITU-R agenda items</a:t>
            </a:r>
          </a:p>
          <a:p>
            <a:pPr marL="1200150" lvl="2" indent="-457200"/>
            <a:r>
              <a:rPr lang="en-US" sz="1400" dirty="0" smtClean="0"/>
              <a:t>RLAN for 802.11, a.k.a. Nomadic</a:t>
            </a:r>
          </a:p>
          <a:p>
            <a:pPr marL="1200150" lvl="2" indent="-457200"/>
            <a:r>
              <a:rPr lang="en-US" sz="1400" dirty="0">
                <a:hlinkClick r:id="rId2"/>
              </a:rPr>
              <a:t>http://</a:t>
            </a:r>
            <a:r>
              <a:rPr lang="en-US" sz="1400" dirty="0" smtClean="0">
                <a:hlinkClick r:id="rId2"/>
              </a:rPr>
              <a:t>www.itu.int/en/publications/ITU-R/pages/publications.aspx?parent=R-QUE-SG05&amp;r_que_group=WP5A</a:t>
            </a:r>
            <a:r>
              <a:rPr lang="en-US" sz="1400" dirty="0" smtClean="0"/>
              <a:t> </a:t>
            </a:r>
          </a:p>
          <a:p>
            <a:pPr marL="457200" indent="-457200">
              <a:buFont typeface="+mj-lt"/>
              <a:buAutoNum type="arabicPeriod" startAt="5"/>
            </a:pPr>
            <a:r>
              <a:rPr lang="en-US" sz="2000" dirty="0" smtClean="0"/>
              <a:t>Re-engage with regulators to adopt ITU-R Recommendations</a:t>
            </a:r>
          </a:p>
          <a:p>
            <a:pPr marL="0" indent="0">
              <a:buNone/>
            </a:pPr>
            <a:endParaRPr lang="en-US" dirty="0"/>
          </a:p>
          <a:p>
            <a:endParaRPr lang="en-US" dirty="0"/>
          </a:p>
        </p:txBody>
      </p:sp>
      <p:sp>
        <p:nvSpPr>
          <p:cNvPr id="4" name="Date Placeholder 3"/>
          <p:cNvSpPr>
            <a:spLocks noGrp="1"/>
          </p:cNvSpPr>
          <p:nvPr>
            <p:ph type="dt" sz="half" idx="10"/>
          </p:nvPr>
        </p:nvSpPr>
        <p:spPr/>
        <p:txBody>
          <a:bodyPr/>
          <a:lstStyle/>
          <a:p>
            <a:r>
              <a:rPr lang="en-US" smtClean="0"/>
              <a:t>March 2016</a:t>
            </a:r>
            <a:endParaRPr lang="en-US" dirty="0"/>
          </a:p>
        </p:txBody>
      </p:sp>
      <p:sp>
        <p:nvSpPr>
          <p:cNvPr id="5" name="Footer Placeholder 4"/>
          <p:cNvSpPr>
            <a:spLocks noGrp="1"/>
          </p:cNvSpPr>
          <p:nvPr>
            <p:ph type="ftr" sz="quarter" idx="11"/>
          </p:nvPr>
        </p:nvSpPr>
        <p:spPr/>
        <p:txBody>
          <a:bodyPr/>
          <a:lstStyle/>
          <a:p>
            <a:r>
              <a:rPr lang="en-US" smtClean="0"/>
              <a:t>Rich Kennedy, HP Enterprise</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5</a:t>
            </a:fld>
            <a:endParaRPr lang="en-US" dirty="0"/>
          </a:p>
        </p:txBody>
      </p:sp>
    </p:spTree>
    <p:extLst>
      <p:ext uri="{BB962C8B-B14F-4D97-AF65-F5344CB8AC3E}">
        <p14:creationId xmlns:p14="http://schemas.microsoft.com/office/powerpoint/2010/main" val="1566419564"/>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4501</TotalTime>
  <Words>494</Words>
  <Application>Microsoft Office PowerPoint</Application>
  <PresentationFormat>On-screen Show (4:3)</PresentationFormat>
  <Paragraphs>63</Paragraphs>
  <Slides>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MS PGothic</vt:lpstr>
      <vt:lpstr>MS PGothic</vt:lpstr>
      <vt:lpstr>Arial</vt:lpstr>
      <vt:lpstr>Times New Roman</vt:lpstr>
      <vt:lpstr>802-18-Submission</vt:lpstr>
      <vt:lpstr>Document</vt:lpstr>
      <vt:lpstr>RR-TAG Ad Hoc Notes</vt:lpstr>
      <vt:lpstr>Introduction</vt:lpstr>
      <vt:lpstr>RR-TAG Planning</vt:lpstr>
      <vt:lpstr>Notes</vt:lpstr>
      <vt:lpstr>Notes [2]</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Kennedy, Rich</cp:lastModifiedBy>
  <cp:revision>341</cp:revision>
  <cp:lastPrinted>2015-11-08T19:22:52Z</cp:lastPrinted>
  <dcterms:created xsi:type="dcterms:W3CDTF">2012-01-16T17:46:49Z</dcterms:created>
  <dcterms:modified xsi:type="dcterms:W3CDTF">2016-03-18T02:48:59Z</dcterms:modified>
</cp:coreProperties>
</file>