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7"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155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a:t>March, 2016</a:t>
            </a:r>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2013</a:t>
            </a:r>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May, 2013</a:t>
            </a:r>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a:t>March, 2016</a:t>
            </a:r>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a:t>November, 2015</a:t>
            </a:r>
          </a:p>
        </p:txBody>
      </p:sp>
      <p:sp>
        <p:nvSpPr>
          <p:cNvPr id="5" name="Footer Placeholder 4"/>
          <p:cNvSpPr>
            <a:spLocks noGrp="1"/>
          </p:cNvSpPr>
          <p:nvPr>
            <p:ph type="ftr" sz="quarter" idx="11"/>
          </p:nvPr>
        </p:nvSpPr>
        <p:spPr/>
        <p:txBody>
          <a:bodyPr/>
          <a:lstStyle>
            <a:lvl1pPr>
              <a:defRPr/>
            </a:lvl1pPr>
          </a:lstStyle>
          <a:p>
            <a:r>
              <a:rPr lang="en-US" dirty="0"/>
              <a:t>Michael Lynch, MJ Lynch &amp; Associates LLC</a:t>
            </a:r>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a:t>November, 2015</a:t>
            </a:r>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a:t>July, 2015</a:t>
            </a:r>
          </a:p>
        </p:txBody>
      </p:sp>
      <p:sp>
        <p:nvSpPr>
          <p:cNvPr id="8" name="Footer Placeholder 7"/>
          <p:cNvSpPr>
            <a:spLocks noGrp="1"/>
          </p:cNvSpPr>
          <p:nvPr>
            <p:ph type="ftr" sz="quarter" idx="11"/>
          </p:nvPr>
        </p:nvSpPr>
        <p:spPr/>
        <p:txBody>
          <a:bodyPr/>
          <a:lstStyle>
            <a:lvl1pPr>
              <a:defRPr/>
            </a:lvl1pPr>
          </a:lstStyle>
          <a:p>
            <a:r>
              <a:rPr lang="en-US" dirty="0"/>
              <a:t>Michael Lynch, MJ Lynch &amp; Associates LLC</a:t>
            </a:r>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a:t>July, 2015</a:t>
            </a:r>
          </a:p>
        </p:txBody>
      </p:sp>
      <p:sp>
        <p:nvSpPr>
          <p:cNvPr id="4" name="Footer Placeholder 3"/>
          <p:cNvSpPr>
            <a:spLocks noGrp="1"/>
          </p:cNvSpPr>
          <p:nvPr>
            <p:ph type="ftr" sz="quarter" idx="11"/>
          </p:nvPr>
        </p:nvSpPr>
        <p:spPr/>
        <p:txBody>
          <a:bodyPr/>
          <a:lstStyle>
            <a:lvl1pPr>
              <a:defRPr/>
            </a:lvl1pPr>
          </a:lstStyle>
          <a:p>
            <a:r>
              <a:rPr lang="en-US" dirty="0"/>
              <a:t>Michael Lynch, MJ Lynch &amp; Associates LLC</a:t>
            </a:r>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May, 2013</a:t>
            </a:r>
          </a:p>
        </p:txBody>
      </p:sp>
      <p:sp>
        <p:nvSpPr>
          <p:cNvPr id="3" name="Footer Placeholder 2"/>
          <p:cNvSpPr>
            <a:spLocks noGrp="1"/>
          </p:cNvSpPr>
          <p:nvPr>
            <p:ph type="ftr" sz="quarter" idx="11"/>
          </p:nvPr>
        </p:nvSpPr>
        <p:spPr/>
        <p:txBody>
          <a:bodyPr/>
          <a:lstStyle>
            <a:lvl1pPr>
              <a:defRPr/>
            </a:lvl1pPr>
          </a:lstStyle>
          <a:p>
            <a:r>
              <a:rPr lang="en-US" dirty="0"/>
              <a:t>Michael Lynch, MJ Lynch &amp; Associates LLC</a:t>
            </a:r>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May, 2013</a:t>
            </a:r>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May, 2013</a:t>
            </a:r>
          </a:p>
        </p:txBody>
      </p:sp>
      <p:sp>
        <p:nvSpPr>
          <p:cNvPr id="6" name="Footer Placeholder 5"/>
          <p:cNvSpPr>
            <a:spLocks noGrp="1"/>
          </p:cNvSpPr>
          <p:nvPr>
            <p:ph type="ftr" sz="quarter" idx="11"/>
          </p:nvPr>
        </p:nvSpPr>
        <p:spPr/>
        <p:txBody>
          <a:bodyPr/>
          <a:lstStyle>
            <a:lvl1pPr>
              <a:defRPr/>
            </a:lvl1pPr>
          </a:lstStyle>
          <a:p>
            <a:r>
              <a:rPr lang="en-US" dirty="0"/>
              <a:t>Michael Lynch, MJ Lynch &amp; Associates LLC</a:t>
            </a:r>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March, 2016</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Michael Lynch, MJ Lynch &amp; Associates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18-16/0013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a:t>March, 2016</a:t>
            </a:r>
          </a:p>
        </p:txBody>
      </p:sp>
      <p:sp>
        <p:nvSpPr>
          <p:cNvPr id="8"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a:t>RR-TAG Opening Report</a:t>
            </a:r>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November 14, 2016</a:t>
            </a:r>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1032"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a:t>March, 2016</a:t>
            </a:r>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a:t>Overview</a:t>
            </a:r>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a:t>The attendance varies depending on the topics &amp; documents being considered. While we plan for ~15 representing all 802 WGs the actual attendance can be considerably more (or less).</a:t>
            </a:r>
          </a:p>
          <a:p>
            <a:r>
              <a:rPr lang="en-US" sz="2000" b="0" dirty="0"/>
              <a:t>Final approval of documents will be done Thursdays during AM1 and AM2. </a:t>
            </a:r>
          </a:p>
          <a:p>
            <a:r>
              <a:rPr lang="en-US" sz="2000" b="0" dirty="0"/>
              <a:t>Starting at this meeting the RR-TAG will have “official” sessions on Tuesday during AM2 and Thursday AM1 and AM2. These are the sessions required for achieving or maintaining voting status.</a:t>
            </a:r>
          </a:p>
          <a:p>
            <a:r>
              <a:rPr lang="en-US" sz="2000" b="0" dirty="0"/>
              <a:t>The RR-TAG may have ad-hoc sessions as required. They will be announced during the week.</a:t>
            </a:r>
          </a:p>
          <a:p>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a:t>March, 2016</a:t>
            </a:r>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3</a:t>
            </a:fld>
            <a:endParaRPr lang="en-US" dirty="0"/>
          </a:p>
        </p:txBody>
      </p:sp>
      <p:sp>
        <p:nvSpPr>
          <p:cNvPr id="21506" name="Rectangle 2"/>
          <p:cNvSpPr>
            <a:spLocks noGrp="1" noChangeArrowheads="1"/>
          </p:cNvSpPr>
          <p:nvPr>
            <p:ph type="title"/>
          </p:nvPr>
        </p:nvSpPr>
        <p:spPr/>
        <p:txBody>
          <a:bodyPr/>
          <a:lstStyle/>
          <a:p>
            <a:r>
              <a:rPr lang="en-US" sz="2800" dirty="0"/>
              <a:t>Some of the items to be considered at this meeting</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pPr>
              <a:buFont typeface="Arial" panose="020B0604020202020204" pitchFamily="34" charset="0"/>
              <a:buChar char="•"/>
            </a:pPr>
            <a:r>
              <a:rPr lang="en-US" sz="2000" b="0" dirty="0"/>
              <a:t>Draft Liaison Statement to ITU-R on ITU-R WP1A’s new Recommendation SM.2352-0 “Technology trends of active services in the frequency range 275 – 3 000 GHz”</a:t>
            </a:r>
          </a:p>
          <a:p>
            <a:pPr>
              <a:buFont typeface="Arial" panose="020B0604020202020204" pitchFamily="34" charset="0"/>
              <a:buChar char="•"/>
            </a:pPr>
            <a:r>
              <a:rPr lang="en-US" sz="2000" b="0" dirty="0"/>
              <a:t>Reviews of PARs submitted at this Plenary -http://www.ieee802.org/PARs.shtml </a:t>
            </a:r>
          </a:p>
          <a:p>
            <a:pPr>
              <a:buFont typeface="Arial" panose="020B0604020202020204" pitchFamily="34" charset="0"/>
              <a:buChar char="•"/>
            </a:pPr>
            <a:r>
              <a:rPr lang="en-US" sz="2000" b="0" dirty="0"/>
              <a:t>18-16/0011r00 Liaison statement from ITU-R WP5D “Characteristics of terrestrial IMT systems for frequency sharing/interference analysis in the frequency range between 24.25 GHz and 86 GHz”</a:t>
            </a:r>
          </a:p>
          <a:p>
            <a:pPr>
              <a:buFont typeface="Arial" panose="020B0604020202020204" pitchFamily="34" charset="0"/>
              <a:buChar char="•"/>
            </a:pPr>
            <a:r>
              <a:rPr lang="en-US" sz="2000" b="0" dirty="0"/>
              <a:t>18-16/0012r00 Liaison statement from ITU-R WP5D regarding “M.2012 Detailed specifications of the terrestrial radio interfaces of International Mobile Telecommunications-Advanced (IMT-Advanced)”</a:t>
            </a:r>
          </a:p>
          <a:p>
            <a:pPr>
              <a:buFont typeface="Arial" panose="020B0604020202020204" pitchFamily="34" charset="0"/>
              <a:buChar char="•"/>
            </a:pPr>
            <a:r>
              <a:rPr lang="en-US" sz="2000" b="0" dirty="0"/>
              <a:t>Chair and vice-chair elections</a:t>
            </a:r>
          </a:p>
          <a:p>
            <a:pPr>
              <a:buFont typeface="Arial" panose="020B0604020202020204" pitchFamily="34" charset="0"/>
              <a:buChar char="•"/>
            </a:pPr>
            <a:endParaRPr lang="en-US" sz="2000" b="0" dirty="0"/>
          </a:p>
        </p:txBody>
      </p:sp>
    </p:spTree>
    <p:extLst>
      <p:ext uri="{BB962C8B-B14F-4D97-AF65-F5344CB8AC3E}">
        <p14:creationId xmlns:p14="http://schemas.microsoft.com/office/powerpoint/2010/main" val="281061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a:t>March, 2016</a:t>
            </a:r>
          </a:p>
        </p:txBody>
      </p:sp>
      <p:sp>
        <p:nvSpPr>
          <p:cNvPr id="5" name="Footer Placeholder 4"/>
          <p:cNvSpPr>
            <a:spLocks noGrp="1"/>
          </p:cNvSpPr>
          <p:nvPr>
            <p:ph type="ftr" sz="quarter" idx="11"/>
          </p:nvPr>
        </p:nvSpPr>
        <p:spPr>
          <a:xfrm>
            <a:off x="5738413" y="6475413"/>
            <a:ext cx="2805512" cy="184666"/>
          </a:xfrm>
        </p:spPr>
        <p:txBody>
          <a:bodyPr/>
          <a:lstStyle/>
          <a:p>
            <a:r>
              <a:rPr lang="en-US" dirty="0"/>
              <a:t>Michael Lynch, MJ Lynch &amp; Associates LLC</a:t>
            </a:r>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a:t>Additional RR-TAG Items for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a:t>Further 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a:t>The RR-TAG agenda, Doc. 18-16-0009-r1, can be found on the RR-TAG’s Mentor web site; expect that as normal there will be further revisions of the agenda. Please check for items of interest that may not be listed in the Opening Report.</a:t>
            </a:r>
          </a:p>
          <a:p>
            <a:pPr>
              <a:spcBef>
                <a:spcPts val="0"/>
              </a:spcBef>
              <a:spcAft>
                <a:spcPts val="600"/>
              </a:spcAft>
            </a:pPr>
            <a:r>
              <a:rPr lang="en-US" sz="2000" b="0" dirty="0"/>
              <a:t>Don’t forget that for the most part you can maintain your voting rights in your home group when you participate in the RR-TAG (and, of course, log your attendance correctly!). You cannot gain voting rights in your home group by attending the RR-RAG.</a:t>
            </a:r>
          </a:p>
        </p:txBody>
      </p:sp>
    </p:spTree>
    <p:extLst>
      <p:ext uri="{BB962C8B-B14F-4D97-AF65-F5344CB8AC3E}">
        <p14:creationId xmlns:p14="http://schemas.microsoft.com/office/powerpoint/2010/main" val="3140646449"/>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1885</TotalTime>
  <Words>478</Words>
  <Application>Microsoft Office PowerPoint</Application>
  <PresentationFormat>On-screen Show (4:3)</PresentationFormat>
  <Paragraphs>35</Paragraphs>
  <Slides>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ＭＳ Ｐゴシック</vt:lpstr>
      <vt:lpstr>Arial</vt:lpstr>
      <vt:lpstr>Times New Roman</vt:lpstr>
      <vt:lpstr>802-18-Submission</vt:lpstr>
      <vt:lpstr>Document</vt:lpstr>
      <vt:lpstr>RR-TAG Opening Report</vt:lpstr>
      <vt:lpstr>Overview</vt:lpstr>
      <vt:lpstr>Some of the items to be considered at this meeting</vt:lpstr>
      <vt:lpstr>Additional RR-TAG Items for November:</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 &amp; Associates LLC</cp:lastModifiedBy>
  <cp:revision>327</cp:revision>
  <cp:lastPrinted>2015-11-08T19:22:52Z</cp:lastPrinted>
  <dcterms:created xsi:type="dcterms:W3CDTF">2012-01-16T17:46:49Z</dcterms:created>
  <dcterms:modified xsi:type="dcterms:W3CDTF">2016-03-14T01:37:55Z</dcterms:modified>
</cp:coreProperties>
</file>