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9" r:id="rId2"/>
    <p:sldId id="266" r:id="rId3"/>
    <p:sldId id="287" r:id="rId4"/>
    <p:sldId id="284" r:id="rId5"/>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8" d="100"/>
          <a:sy n="98" d="100"/>
        </p:scale>
        <p:origin x="155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a:t>doc.: IEEE 802.18-yy/0071r1</a:t>
            </a:r>
            <a:endParaRPr lang="en-US" dirty="0"/>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dirty="0"/>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a:t>doc.: IEEE 802.18-yy/0071r1</a:t>
            </a:r>
            <a:endParaRPr lang="en-US" dirty="0"/>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802.18-yy/0071r1</a:t>
            </a:r>
            <a:endParaRPr lang="en-US" dirty="0"/>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41339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696913" y="332601"/>
            <a:ext cx="1239763" cy="276999"/>
          </a:xfrm>
        </p:spPr>
        <p:txBody>
          <a:bodyPr/>
          <a:lstStyle>
            <a:lvl1pPr>
              <a:defRPr/>
            </a:lvl1pPr>
          </a:lstStyle>
          <a:p>
            <a:r>
              <a:rPr lang="en-US" dirty="0"/>
              <a:t>March, 2016</a:t>
            </a:r>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a:t>Michael Lynch, MJ Lynch &amp; Associates LLC</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May, 2013</a:t>
            </a:r>
          </a:p>
        </p:txBody>
      </p:sp>
      <p:sp>
        <p:nvSpPr>
          <p:cNvPr id="5" name="Footer Placeholder 4"/>
          <p:cNvSpPr>
            <a:spLocks noGrp="1"/>
          </p:cNvSpPr>
          <p:nvPr>
            <p:ph type="ftr" sz="quarter" idx="11"/>
          </p:nvPr>
        </p:nvSpPr>
        <p:spPr/>
        <p:txBody>
          <a:bodyPr/>
          <a:lstStyle>
            <a:lvl1pPr>
              <a:defRPr/>
            </a:lvl1pPr>
          </a:lstStyle>
          <a:p>
            <a:r>
              <a:rPr lang="en-US" dirty="0"/>
              <a:t>Michael Lynch, MJ Lynch &amp; Associates LLC</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May, 2013</a:t>
            </a:r>
          </a:p>
        </p:txBody>
      </p:sp>
      <p:sp>
        <p:nvSpPr>
          <p:cNvPr id="5" name="Footer Placeholder 4"/>
          <p:cNvSpPr>
            <a:spLocks noGrp="1"/>
          </p:cNvSpPr>
          <p:nvPr>
            <p:ph type="ftr" sz="quarter" idx="11"/>
          </p:nvPr>
        </p:nvSpPr>
        <p:spPr/>
        <p:txBody>
          <a:bodyPr/>
          <a:lstStyle>
            <a:lvl1pPr>
              <a:defRPr/>
            </a:lvl1pPr>
          </a:lstStyle>
          <a:p>
            <a:r>
              <a:rPr lang="en-US" dirty="0"/>
              <a:t>Michael Lynch, MJ Lynch &amp; Associates LLC</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1239763" cy="276999"/>
          </a:xfrm>
        </p:spPr>
        <p:txBody>
          <a:bodyPr/>
          <a:lstStyle>
            <a:lvl1pPr>
              <a:defRPr/>
            </a:lvl1pPr>
          </a:lstStyle>
          <a:p>
            <a:r>
              <a:rPr lang="en-US" dirty="0"/>
              <a:t>March, 2016</a:t>
            </a:r>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a:t>Michael Lynch, MJ Lynch &amp; Associates LLC</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a:t>November, 2015</a:t>
            </a:r>
          </a:p>
        </p:txBody>
      </p:sp>
      <p:sp>
        <p:nvSpPr>
          <p:cNvPr id="5" name="Footer Placeholder 4"/>
          <p:cNvSpPr>
            <a:spLocks noGrp="1"/>
          </p:cNvSpPr>
          <p:nvPr>
            <p:ph type="ftr" sz="quarter" idx="11"/>
          </p:nvPr>
        </p:nvSpPr>
        <p:spPr/>
        <p:txBody>
          <a:bodyPr/>
          <a:lstStyle>
            <a:lvl1pPr>
              <a:defRPr/>
            </a:lvl1pPr>
          </a:lstStyle>
          <a:p>
            <a:r>
              <a:rPr lang="en-US" dirty="0"/>
              <a:t>Michael Lynch, MJ Lynch &amp; Associates LLC</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a:t>November, 2015</a:t>
            </a:r>
          </a:p>
        </p:txBody>
      </p:sp>
      <p:sp>
        <p:nvSpPr>
          <p:cNvPr id="6" name="Footer Placeholder 5"/>
          <p:cNvSpPr>
            <a:spLocks noGrp="1"/>
          </p:cNvSpPr>
          <p:nvPr>
            <p:ph type="ftr" sz="quarter" idx="11"/>
          </p:nvPr>
        </p:nvSpPr>
        <p:spPr/>
        <p:txBody>
          <a:bodyPr/>
          <a:lstStyle>
            <a:lvl1pPr>
              <a:defRPr/>
            </a:lvl1pPr>
          </a:lstStyle>
          <a:p>
            <a:r>
              <a:rPr lang="en-US" dirty="0"/>
              <a:t>Michael Lynch, MJ Lynch &amp; Associates LLC</a:t>
            </a:r>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96913" y="332601"/>
            <a:ext cx="987514" cy="276999"/>
          </a:xfrm>
        </p:spPr>
        <p:txBody>
          <a:bodyPr/>
          <a:lstStyle>
            <a:lvl1pPr>
              <a:defRPr/>
            </a:lvl1pPr>
          </a:lstStyle>
          <a:p>
            <a:r>
              <a:rPr lang="en-US" dirty="0"/>
              <a:t>July, 2015</a:t>
            </a:r>
          </a:p>
        </p:txBody>
      </p:sp>
      <p:sp>
        <p:nvSpPr>
          <p:cNvPr id="8" name="Footer Placeholder 7"/>
          <p:cNvSpPr>
            <a:spLocks noGrp="1"/>
          </p:cNvSpPr>
          <p:nvPr>
            <p:ph type="ftr" sz="quarter" idx="11"/>
          </p:nvPr>
        </p:nvSpPr>
        <p:spPr/>
        <p:txBody>
          <a:bodyPr/>
          <a:lstStyle>
            <a:lvl1pPr>
              <a:defRPr/>
            </a:lvl1pPr>
          </a:lstStyle>
          <a:p>
            <a:r>
              <a:rPr lang="en-US" dirty="0"/>
              <a:t>Michael Lynch, MJ Lynch &amp; Associates LLC</a:t>
            </a:r>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96913" y="332601"/>
            <a:ext cx="987514" cy="276999"/>
          </a:xfrm>
        </p:spPr>
        <p:txBody>
          <a:bodyPr/>
          <a:lstStyle>
            <a:lvl1pPr>
              <a:defRPr/>
            </a:lvl1pPr>
          </a:lstStyle>
          <a:p>
            <a:r>
              <a:rPr lang="en-US" dirty="0"/>
              <a:t>July, 2015</a:t>
            </a:r>
          </a:p>
        </p:txBody>
      </p:sp>
      <p:sp>
        <p:nvSpPr>
          <p:cNvPr id="4" name="Footer Placeholder 3"/>
          <p:cNvSpPr>
            <a:spLocks noGrp="1"/>
          </p:cNvSpPr>
          <p:nvPr>
            <p:ph type="ftr" sz="quarter" idx="11"/>
          </p:nvPr>
        </p:nvSpPr>
        <p:spPr/>
        <p:txBody>
          <a:bodyPr/>
          <a:lstStyle>
            <a:lvl1pPr>
              <a:defRPr/>
            </a:lvl1pPr>
          </a:lstStyle>
          <a:p>
            <a:r>
              <a:rPr lang="en-US" dirty="0"/>
              <a:t>Michael Lynch, MJ Lynch &amp; Associates LLC</a:t>
            </a:r>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a:t>May, 2013</a:t>
            </a:r>
          </a:p>
        </p:txBody>
      </p:sp>
      <p:sp>
        <p:nvSpPr>
          <p:cNvPr id="3" name="Footer Placeholder 2"/>
          <p:cNvSpPr>
            <a:spLocks noGrp="1"/>
          </p:cNvSpPr>
          <p:nvPr>
            <p:ph type="ftr" sz="quarter" idx="11"/>
          </p:nvPr>
        </p:nvSpPr>
        <p:spPr/>
        <p:txBody>
          <a:bodyPr/>
          <a:lstStyle>
            <a:lvl1pPr>
              <a:defRPr/>
            </a:lvl1pPr>
          </a:lstStyle>
          <a:p>
            <a:r>
              <a:rPr lang="en-US" dirty="0"/>
              <a:t>Michael Lynch, MJ Lynch &amp; Associates LLC</a:t>
            </a:r>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dirty="0"/>
              <a:t>May, 2013</a:t>
            </a:r>
          </a:p>
        </p:txBody>
      </p:sp>
      <p:sp>
        <p:nvSpPr>
          <p:cNvPr id="6" name="Footer Placeholder 5"/>
          <p:cNvSpPr>
            <a:spLocks noGrp="1"/>
          </p:cNvSpPr>
          <p:nvPr>
            <p:ph type="ftr" sz="quarter" idx="11"/>
          </p:nvPr>
        </p:nvSpPr>
        <p:spPr/>
        <p:txBody>
          <a:bodyPr/>
          <a:lstStyle>
            <a:lvl1pPr>
              <a:defRPr/>
            </a:lvl1pPr>
          </a:lstStyle>
          <a:p>
            <a:r>
              <a:rPr lang="en-US" dirty="0"/>
              <a:t>Michael Lynch, MJ Lynch &amp; Associates LLC</a:t>
            </a:r>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dirty="0"/>
              <a:t>May, 2013</a:t>
            </a:r>
          </a:p>
        </p:txBody>
      </p:sp>
      <p:sp>
        <p:nvSpPr>
          <p:cNvPr id="6" name="Footer Placeholder 5"/>
          <p:cNvSpPr>
            <a:spLocks noGrp="1"/>
          </p:cNvSpPr>
          <p:nvPr>
            <p:ph type="ftr" sz="quarter" idx="11"/>
          </p:nvPr>
        </p:nvSpPr>
        <p:spPr/>
        <p:txBody>
          <a:bodyPr/>
          <a:lstStyle>
            <a:lvl1pPr>
              <a:defRPr/>
            </a:lvl1pPr>
          </a:lstStyle>
          <a:p>
            <a:r>
              <a:rPr lang="en-US" dirty="0"/>
              <a:t>Michael Lynch, MJ Lynch &amp; Associates LLC</a:t>
            </a:r>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March, 2016</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Michael Lynch, MJ Lynch &amp; Associates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18-16/0013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239763" cy="276999"/>
          </a:xfrm>
        </p:spPr>
        <p:txBody>
          <a:bodyPr/>
          <a:lstStyle/>
          <a:p>
            <a:r>
              <a:rPr lang="en-US" dirty="0"/>
              <a:t>March, 2016</a:t>
            </a:r>
          </a:p>
        </p:txBody>
      </p:sp>
      <p:sp>
        <p:nvSpPr>
          <p:cNvPr id="8" name="Footer Placeholder 4"/>
          <p:cNvSpPr>
            <a:spLocks noGrp="1"/>
          </p:cNvSpPr>
          <p:nvPr>
            <p:ph type="ftr" sz="quarter" idx="11"/>
          </p:nvPr>
        </p:nvSpPr>
        <p:spPr>
          <a:xfrm>
            <a:off x="5738413" y="6475413"/>
            <a:ext cx="2805512" cy="184666"/>
          </a:xfrm>
        </p:spPr>
        <p:txBody>
          <a:bodyPr/>
          <a:lstStyle/>
          <a:p>
            <a:r>
              <a:rPr lang="en-US" dirty="0"/>
              <a:t>Michael Lynch, MJ Lynch &amp; Associates LLC</a:t>
            </a:r>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a:t>RR-TAG Opening Report</a:t>
            </a:r>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November 14, 2016</a:t>
            </a:r>
          </a:p>
        </p:txBody>
      </p:sp>
      <p:graphicFrame>
        <p:nvGraphicFramePr>
          <p:cNvPr id="30731" name="Object 11"/>
          <p:cNvGraphicFramePr>
            <a:graphicFrameLocks noChangeAspect="1"/>
          </p:cNvGraphicFramePr>
          <p:nvPr>
            <p:extLst>
              <p:ext uri="{D42A27DB-BD31-4B8C-83A1-F6EECF244321}">
                <p14:modId xmlns:p14="http://schemas.microsoft.com/office/powerpoint/2010/main" val="3960342673"/>
              </p:ext>
            </p:extLst>
          </p:nvPr>
        </p:nvGraphicFramePr>
        <p:xfrm>
          <a:off x="601663" y="2317750"/>
          <a:ext cx="7966075" cy="3578225"/>
        </p:xfrm>
        <a:graphic>
          <a:graphicData uri="http://schemas.openxmlformats.org/presentationml/2006/ole">
            <mc:AlternateContent xmlns:mc="http://schemas.openxmlformats.org/markup-compatibility/2006">
              <mc:Choice xmlns:v="urn:schemas-microsoft-com:vml" Requires="v">
                <p:oleObj spid="_x0000_s31030" name="Document" r:id="rId4" imgW="8248712" imgH="3705413" progId="Word.Document.8">
                  <p:embed/>
                </p:oleObj>
              </mc:Choice>
              <mc:Fallback>
                <p:oleObj name="Document" r:id="rId4" imgW="8248712" imgH="3705413" progId="Word.Document.8">
                  <p:embed/>
                  <p:pic>
                    <p:nvPicPr>
                      <p:cNvPr id="0" name="Picture 11"/>
                      <p:cNvPicPr>
                        <a:picLocks noChangeAspect="1" noChangeArrowheads="1"/>
                      </p:cNvPicPr>
                      <p:nvPr/>
                    </p:nvPicPr>
                    <p:blipFill>
                      <a:blip r:embed="rId5"/>
                      <a:srcRect/>
                      <a:stretch>
                        <a:fillRect/>
                      </a:stretch>
                    </p:blipFill>
                    <p:spPr bwMode="auto">
                      <a:xfrm>
                        <a:off x="601663" y="2317750"/>
                        <a:ext cx="7966075" cy="357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a:t>March, 2016</a:t>
            </a:r>
          </a:p>
        </p:txBody>
      </p:sp>
      <p:sp>
        <p:nvSpPr>
          <p:cNvPr id="5" name="Footer Placeholder 4"/>
          <p:cNvSpPr>
            <a:spLocks noGrp="1"/>
          </p:cNvSpPr>
          <p:nvPr>
            <p:ph type="ftr" sz="quarter" idx="11"/>
          </p:nvPr>
        </p:nvSpPr>
        <p:spPr>
          <a:xfrm>
            <a:off x="5738413" y="6475413"/>
            <a:ext cx="2805512" cy="184666"/>
          </a:xfrm>
        </p:spPr>
        <p:txBody>
          <a:bodyPr/>
          <a:lstStyle/>
          <a:p>
            <a:r>
              <a:rPr lang="en-US" dirty="0"/>
              <a:t>Michael Lynch, MJ Lynch &amp; Associates LLC</a:t>
            </a:r>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2</a:t>
            </a:fld>
            <a:endParaRPr lang="en-US" dirty="0"/>
          </a:p>
        </p:txBody>
      </p:sp>
      <p:sp>
        <p:nvSpPr>
          <p:cNvPr id="21506" name="Rectangle 2"/>
          <p:cNvSpPr>
            <a:spLocks noGrp="1" noChangeArrowheads="1"/>
          </p:cNvSpPr>
          <p:nvPr>
            <p:ph type="title"/>
          </p:nvPr>
        </p:nvSpPr>
        <p:spPr/>
        <p:txBody>
          <a:bodyPr/>
          <a:lstStyle/>
          <a:p>
            <a:r>
              <a:rPr lang="en-GB" sz="2800" dirty="0"/>
              <a:t>Overview</a:t>
            </a:r>
          </a:p>
        </p:txBody>
      </p:sp>
      <p:sp>
        <p:nvSpPr>
          <p:cNvPr id="21507" name="Rectangle 3"/>
          <p:cNvSpPr>
            <a:spLocks noGrp="1" noChangeArrowheads="1"/>
          </p:cNvSpPr>
          <p:nvPr>
            <p:ph type="body" idx="1"/>
          </p:nvPr>
        </p:nvSpPr>
        <p:spPr>
          <a:xfrm>
            <a:off x="685800" y="1447800"/>
            <a:ext cx="7772400" cy="4876800"/>
          </a:xfrm>
        </p:spPr>
        <p:txBody>
          <a:bodyPr/>
          <a:lstStyle/>
          <a:p>
            <a:pPr>
              <a:buFont typeface="Arial" panose="020B0604020202020204" pitchFamily="34" charset="0"/>
              <a:buChar char="•"/>
            </a:pPr>
            <a:r>
              <a:rPr lang="en-US" sz="2000" b="0" dirty="0"/>
              <a:t>The attendance varies depending on the topics &amp; documents being considered. While we plan for ~15 representing all 802 WGs the actual attendance can be considerably more (or less).</a:t>
            </a:r>
          </a:p>
          <a:p>
            <a:r>
              <a:rPr lang="en-US" sz="2000" b="0" dirty="0"/>
              <a:t>Final approval of documents will be done Thursdays during AM1 and AM2. </a:t>
            </a:r>
          </a:p>
          <a:p>
            <a:r>
              <a:rPr lang="en-US" sz="2000" b="0" dirty="0"/>
              <a:t>Starting at this meeting the RR-TAG will have “official” sessions on Tuesday during PM1 and Thursday AM1 and AM2. These are the sessions required for achieving or maintaining voting status.</a:t>
            </a:r>
          </a:p>
          <a:p>
            <a:r>
              <a:rPr lang="en-US" sz="2000" b="0" dirty="0"/>
              <a:t>The RR-TAG may have ad-hoc sessions as required. They will be announced during </a:t>
            </a:r>
            <a:r>
              <a:rPr lang="en-US" sz="2000" b="0"/>
              <a:t>the week.</a:t>
            </a:r>
            <a:endParaRPr lang="en-US" sz="2000" b="0" dirty="0"/>
          </a:p>
          <a:p>
            <a:endParaRPr lang="en-US" sz="20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a:t>March, 2016</a:t>
            </a:r>
          </a:p>
        </p:txBody>
      </p:sp>
      <p:sp>
        <p:nvSpPr>
          <p:cNvPr id="5" name="Footer Placeholder 4"/>
          <p:cNvSpPr>
            <a:spLocks noGrp="1"/>
          </p:cNvSpPr>
          <p:nvPr>
            <p:ph type="ftr" sz="quarter" idx="11"/>
          </p:nvPr>
        </p:nvSpPr>
        <p:spPr>
          <a:xfrm>
            <a:off x="5738413" y="6475413"/>
            <a:ext cx="2805512" cy="184666"/>
          </a:xfrm>
        </p:spPr>
        <p:txBody>
          <a:bodyPr/>
          <a:lstStyle/>
          <a:p>
            <a:r>
              <a:rPr lang="en-US" dirty="0"/>
              <a:t>Michael Lynch, MJ Lynch &amp; Associates LLC</a:t>
            </a:r>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3</a:t>
            </a:fld>
            <a:endParaRPr lang="en-US" dirty="0"/>
          </a:p>
        </p:txBody>
      </p:sp>
      <p:sp>
        <p:nvSpPr>
          <p:cNvPr id="21506" name="Rectangle 2"/>
          <p:cNvSpPr>
            <a:spLocks noGrp="1" noChangeArrowheads="1"/>
          </p:cNvSpPr>
          <p:nvPr>
            <p:ph type="title"/>
          </p:nvPr>
        </p:nvSpPr>
        <p:spPr/>
        <p:txBody>
          <a:bodyPr/>
          <a:lstStyle/>
          <a:p>
            <a:r>
              <a:rPr lang="en-US" sz="2800" dirty="0"/>
              <a:t>Some of the items to be considered at this meeting</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pPr>
              <a:buFont typeface="Arial" panose="020B0604020202020204" pitchFamily="34" charset="0"/>
              <a:buChar char="•"/>
            </a:pPr>
            <a:r>
              <a:rPr lang="en-US" sz="2000" b="0" dirty="0"/>
              <a:t>Draft Liaison Statement to ITU-R on ITU-R WP1A’s new Recommendation SM.2352-0 “Technology trends of active services in the frequency range 275 – 3 000 GHz”</a:t>
            </a:r>
          </a:p>
          <a:p>
            <a:pPr>
              <a:buFont typeface="Arial" panose="020B0604020202020204" pitchFamily="34" charset="0"/>
              <a:buChar char="•"/>
            </a:pPr>
            <a:r>
              <a:rPr lang="en-US" sz="2000" b="0" dirty="0"/>
              <a:t>Reviews of PARs submitted at this Plenary -http://www.ieee802.org/PARs.shtml </a:t>
            </a:r>
          </a:p>
          <a:p>
            <a:pPr>
              <a:buFont typeface="Arial" panose="020B0604020202020204" pitchFamily="34" charset="0"/>
              <a:buChar char="•"/>
            </a:pPr>
            <a:r>
              <a:rPr lang="en-US" sz="2000" b="0" dirty="0"/>
              <a:t>18-16/0011r00 Liaison statement from ITU-R WP5D “Characteristics of terrestrial IMT systems for frequency sharing/interference analysis in the frequency range between 24.25 GHz and 86 GHz”</a:t>
            </a:r>
          </a:p>
          <a:p>
            <a:pPr>
              <a:buFont typeface="Arial" panose="020B0604020202020204" pitchFamily="34" charset="0"/>
              <a:buChar char="•"/>
            </a:pPr>
            <a:r>
              <a:rPr lang="en-US" sz="2000" b="0" dirty="0"/>
              <a:t>18-16/0012r00 Liaison statement from ITU-R WP5D regarding “M.2012 Detailed specifications of the terrestrial radio interfaces of International Mobile Telecommunications-Advanced (IMT-Advanced)”</a:t>
            </a:r>
          </a:p>
          <a:p>
            <a:pPr>
              <a:buFont typeface="Arial" panose="020B0604020202020204" pitchFamily="34" charset="0"/>
              <a:buChar char="•"/>
            </a:pPr>
            <a:r>
              <a:rPr lang="en-US" sz="2000" b="0" dirty="0"/>
              <a:t>Chair and vice-chair elections</a:t>
            </a:r>
          </a:p>
          <a:p>
            <a:pPr>
              <a:buFont typeface="Arial" panose="020B0604020202020204" pitchFamily="34" charset="0"/>
              <a:buChar char="•"/>
            </a:pPr>
            <a:endParaRPr lang="en-US" sz="2000" b="0" dirty="0"/>
          </a:p>
        </p:txBody>
      </p:sp>
    </p:spTree>
    <p:extLst>
      <p:ext uri="{BB962C8B-B14F-4D97-AF65-F5344CB8AC3E}">
        <p14:creationId xmlns:p14="http://schemas.microsoft.com/office/powerpoint/2010/main" val="2810619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a:t>March, 2016</a:t>
            </a:r>
          </a:p>
        </p:txBody>
      </p:sp>
      <p:sp>
        <p:nvSpPr>
          <p:cNvPr id="5" name="Footer Placeholder 4"/>
          <p:cNvSpPr>
            <a:spLocks noGrp="1"/>
          </p:cNvSpPr>
          <p:nvPr>
            <p:ph type="ftr" sz="quarter" idx="11"/>
          </p:nvPr>
        </p:nvSpPr>
        <p:spPr>
          <a:xfrm>
            <a:off x="5738413" y="6475413"/>
            <a:ext cx="2805512" cy="184666"/>
          </a:xfrm>
        </p:spPr>
        <p:txBody>
          <a:bodyPr/>
          <a:lstStyle/>
          <a:p>
            <a:r>
              <a:rPr lang="en-US" dirty="0"/>
              <a:t>Michael Lynch, MJ Lynch &amp; Associates LLC</a:t>
            </a:r>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4</a:t>
            </a:fld>
            <a:endParaRPr lang="en-US" dirty="0"/>
          </a:p>
        </p:txBody>
      </p:sp>
      <p:sp>
        <p:nvSpPr>
          <p:cNvPr id="21506" name="Rectangle 2"/>
          <p:cNvSpPr>
            <a:spLocks noGrp="1" noChangeArrowheads="1"/>
          </p:cNvSpPr>
          <p:nvPr>
            <p:ph type="title"/>
          </p:nvPr>
        </p:nvSpPr>
        <p:spPr>
          <a:xfrm>
            <a:off x="685800" y="685800"/>
            <a:ext cx="7772400" cy="838200"/>
          </a:xfrm>
        </p:spPr>
        <p:txBody>
          <a:bodyPr/>
          <a:lstStyle/>
          <a:p>
            <a:r>
              <a:rPr lang="en-US" sz="2800" dirty="0"/>
              <a:t>Additional RR-TAG Items for November:</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a:t>Further contributions to ITU-R, FCC, and to other regulatory bodies are added as needed. Many of these items appear with short notice to the TAG and with very short response times.</a:t>
            </a:r>
          </a:p>
          <a:p>
            <a:pPr>
              <a:spcBef>
                <a:spcPts val="0"/>
              </a:spcBef>
              <a:spcAft>
                <a:spcPts val="600"/>
              </a:spcAft>
            </a:pPr>
            <a:r>
              <a:rPr lang="en-US" sz="2000" b="0" dirty="0"/>
              <a:t>The RR-TAG agenda, Doc. 18-16-0009-r1, can be found on the RR-TAG’s Mentor web site; expect that as normal there will be further revisions of the agenda. Please check for items of interest that may not be listed in the Opening Report.</a:t>
            </a:r>
          </a:p>
          <a:p>
            <a:pPr>
              <a:spcBef>
                <a:spcPts val="0"/>
              </a:spcBef>
              <a:spcAft>
                <a:spcPts val="600"/>
              </a:spcAft>
            </a:pPr>
            <a:r>
              <a:rPr lang="en-US" sz="2000" b="0" dirty="0"/>
              <a:t>Don’t forget that for the most part you can maintain your voting rights in your home group when you participate in the RR-TAG (and, of course, log your attendance correctly!). You cannot gain voting rights in your home group by attending the RR-RAG.</a:t>
            </a:r>
          </a:p>
        </p:txBody>
      </p:sp>
    </p:spTree>
    <p:extLst>
      <p:ext uri="{BB962C8B-B14F-4D97-AF65-F5344CB8AC3E}">
        <p14:creationId xmlns:p14="http://schemas.microsoft.com/office/powerpoint/2010/main" val="3140646449"/>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1879</TotalTime>
  <Words>478</Words>
  <Application>Microsoft Office PowerPoint</Application>
  <PresentationFormat>On-screen Show (4:3)</PresentationFormat>
  <Paragraphs>35</Paragraphs>
  <Slides>4</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MS PGothic</vt:lpstr>
      <vt:lpstr>Arial</vt:lpstr>
      <vt:lpstr>Times New Roman</vt:lpstr>
      <vt:lpstr>802-18-Submission</vt:lpstr>
      <vt:lpstr>Document</vt:lpstr>
      <vt:lpstr>RR-TAG Opening Report</vt:lpstr>
      <vt:lpstr>Overview</vt:lpstr>
      <vt:lpstr>Some of the items to be considered at this meeting</vt:lpstr>
      <vt:lpstr>Additional RR-TAG Items for November:</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 &amp; Associates LLC</cp:lastModifiedBy>
  <cp:revision>326</cp:revision>
  <cp:lastPrinted>2015-11-08T19:22:52Z</cp:lastPrinted>
  <dcterms:created xsi:type="dcterms:W3CDTF">2012-01-16T17:46:49Z</dcterms:created>
  <dcterms:modified xsi:type="dcterms:W3CDTF">2016-03-13T22:42:20Z</dcterms:modified>
</cp:coreProperties>
</file>