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4"/>
  </p:notesMasterIdLst>
  <p:handoutMasterIdLst>
    <p:handoutMasterId r:id="rId15"/>
  </p:handoutMasterIdLst>
  <p:sldIdLst>
    <p:sldId id="333" r:id="rId2"/>
    <p:sldId id="431" r:id="rId3"/>
    <p:sldId id="432" r:id="rId4"/>
    <p:sldId id="433" r:id="rId5"/>
    <p:sldId id="434" r:id="rId6"/>
    <p:sldId id="435" r:id="rId7"/>
    <p:sldId id="436" r:id="rId8"/>
    <p:sldId id="437" r:id="rId9"/>
    <p:sldId id="438" r:id="rId10"/>
    <p:sldId id="439" r:id="rId11"/>
    <p:sldId id="440" r:id="rId12"/>
    <p:sldId id="441"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90" autoAdjust="0"/>
    <p:restoredTop sz="94660"/>
  </p:normalViewPr>
  <p:slideViewPr>
    <p:cSldViewPr>
      <p:cViewPr varScale="1">
        <p:scale>
          <a:sx n="78" d="100"/>
          <a:sy n="78" d="100"/>
        </p:scale>
        <p:origin x="1212" y="96"/>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88" d="100"/>
          <a:sy n="88" d="100"/>
        </p:scale>
        <p:origin x="379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43374" y="175081"/>
            <a:ext cx="229550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802.18-15/xxxxr00</a:t>
            </a:r>
            <a:endParaRPr lang="en-US" dirty="0"/>
          </a:p>
        </p:txBody>
      </p:sp>
      <p:sp>
        <p:nvSpPr>
          <p:cNvPr id="3075" name="Rectangle 3"/>
          <p:cNvSpPr>
            <a:spLocks noGrp="1" noChangeArrowheads="1"/>
          </p:cNvSpPr>
          <p:nvPr>
            <p:ph type="dt" sz="quarter" idx="1"/>
          </p:nvPr>
        </p:nvSpPr>
        <p:spPr bwMode="auto">
          <a:xfrm>
            <a:off x="695325" y="175081"/>
            <a:ext cx="117974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December 2015</a:t>
            </a:r>
            <a:endParaRPr lang="en-US" dirty="0"/>
          </a:p>
        </p:txBody>
      </p:sp>
      <p:sp>
        <p:nvSpPr>
          <p:cNvPr id="3076" name="Rectangle 4"/>
          <p:cNvSpPr>
            <a:spLocks noGrp="1" noChangeArrowheads="1"/>
          </p:cNvSpPr>
          <p:nvPr>
            <p:ph type="ftr" sz="quarter" idx="2"/>
          </p:nvPr>
        </p:nvSpPr>
        <p:spPr bwMode="auto">
          <a:xfrm>
            <a:off x="4811427" y="8982075"/>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smtClean="0"/>
              <a:t>Jay Holcomb, Itron, Inc.</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86237" y="95706"/>
            <a:ext cx="229550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802.18-15/xxxxr00</a:t>
            </a:r>
            <a:endParaRPr lang="en-US" dirty="0"/>
          </a:p>
        </p:txBody>
      </p:sp>
      <p:sp>
        <p:nvSpPr>
          <p:cNvPr id="2051" name="Rectangle 3"/>
          <p:cNvSpPr>
            <a:spLocks noGrp="1" noChangeArrowheads="1"/>
          </p:cNvSpPr>
          <p:nvPr>
            <p:ph type="dt" idx="1"/>
          </p:nvPr>
        </p:nvSpPr>
        <p:spPr bwMode="auto">
          <a:xfrm>
            <a:off x="654050" y="95706"/>
            <a:ext cx="117974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December 2015</a:t>
            </a:r>
            <a:endParaRPr lang="en-US" dirty="0"/>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13249" y="8985250"/>
            <a:ext cx="196848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smtClean="0"/>
              <a:t>Jay Holcomb, Itron Inc.</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26634" name="Line 10"/>
          <p:cNvSpPr>
            <a:spLocks noChangeShapeType="1"/>
          </p:cNvSpPr>
          <p:nvPr/>
        </p:nvSpPr>
        <p:spPr bwMode="auto">
          <a:xfrm>
            <a:off x="656771" y="311150"/>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xfrm>
            <a:off x="7075574" y="6475413"/>
            <a:ext cx="1468351" cy="184666"/>
          </a:xfrm>
          <a:ln/>
        </p:spPr>
        <p:txBody>
          <a:bodyPr/>
          <a:lstStyle>
            <a:lvl1pPr>
              <a:defRPr/>
            </a:lvl1pPr>
          </a:lstStyle>
          <a:p>
            <a:pPr>
              <a:defRPr/>
            </a:pPr>
            <a:r>
              <a:rPr lang="en-US" dirty="0" smtClean="0"/>
              <a:t>Jay Holcomb, Itron Inc.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5" name="Rectangle 5"/>
          <p:cNvSpPr>
            <a:spLocks noGrp="1" noChangeArrowheads="1"/>
          </p:cNvSpPr>
          <p:nvPr>
            <p:ph type="ftr" sz="quarter" idx="11"/>
          </p:nvPr>
        </p:nvSpPr>
        <p:spPr>
          <a:xfrm>
            <a:off x="7075574" y="6475413"/>
            <a:ext cx="1468351" cy="184666"/>
          </a:xfrm>
          <a:ln/>
        </p:spPr>
        <p:txBody>
          <a:bodyPr/>
          <a:lstStyle>
            <a:lvl1pPr>
              <a:defRPr/>
            </a:lvl1pPr>
          </a:lstStyle>
          <a:p>
            <a:pPr>
              <a:defRPr/>
            </a:pPr>
            <a:r>
              <a:rPr lang="en-US" dirty="0" smtClean="0"/>
              <a:t>Jay Holcomb, Itron Inc.</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66083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11 January, 2016</a:t>
            </a:r>
            <a:endParaRPr lang="en-US" dirty="0"/>
          </a:p>
        </p:txBody>
      </p:sp>
      <p:sp>
        <p:nvSpPr>
          <p:cNvPr id="1029" name="Rectangle 5"/>
          <p:cNvSpPr>
            <a:spLocks noGrp="1" noChangeArrowheads="1"/>
          </p:cNvSpPr>
          <p:nvPr>
            <p:ph type="ftr" sz="quarter" idx="3"/>
          </p:nvPr>
        </p:nvSpPr>
        <p:spPr bwMode="auto">
          <a:xfrm>
            <a:off x="7037102" y="6475413"/>
            <a:ext cx="150682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Jay Holcomb Itron, Inc. </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userDrawn="1"/>
        </p:nvSpPr>
        <p:spPr bwMode="auto">
          <a:xfrm>
            <a:off x="5410201" y="332601"/>
            <a:ext cx="350520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802.18-16/0001r00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5/18-15-0072-00-0000-response-to-fcc-15-138.doc" TargetMode="External"/><Relationship Id="rId2" Type="http://schemas.openxmlformats.org/officeDocument/2006/relationships/hyperlink" Target="https://mentor.ieee.org/802.18/dcn/15/18-15-0066-00-0000-15-3d-text-for-response-to-24ghz-fcc-nprm-fcc-15-138.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ay.holcomb@itron.com" TargetMode="External"/><Relationship Id="rId2" Type="http://schemas.openxmlformats.org/officeDocument/2006/relationships/hyperlink" Target="mailto:MJLynch@mjlallc.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ial.intel.com/" TargetMode="External"/><Relationship Id="rId2" Type="http://schemas.openxmlformats.org/officeDocument/2006/relationships/hyperlink" Target="https://meet.intel.com/vijay.auluck/DY76C2QH" TargetMode="External"/><Relationship Id="rId1" Type="http://schemas.openxmlformats.org/officeDocument/2006/relationships/slideLayout" Target="../slideLayouts/slideLayout2.xml"/><Relationship Id="rId4" Type="http://schemas.openxmlformats.org/officeDocument/2006/relationships/hyperlink" Target="http://o15.officeredir.microsoft.com/r/rlidLync15?clid=1033&amp;p1=5&amp;p2=2009"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resources/antitrust-guideline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hyperlink" Target="http://standards.ieee.org/about/sasb/patcom/index.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8/dcn/15/18-15-0057-00-0000-fcc-nprm-on-bands-above-24-ghz.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1028" name="Footer Placeholder 4"/>
          <p:cNvSpPr>
            <a:spLocks noGrp="1"/>
          </p:cNvSpPr>
          <p:nvPr>
            <p:ph type="ftr" sz="quarter" idx="11"/>
          </p:nvPr>
        </p:nvSpPr>
        <p:spPr/>
        <p:txBody>
          <a:bodyPr/>
          <a:lstStyle/>
          <a:p>
            <a:pPr>
              <a:defRPr/>
            </a:pPr>
            <a:r>
              <a:rPr lang="en-US" smtClean="0"/>
              <a:t>Jay Holcomb, Itron Inc.</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smtClean="0">
                <a:latin typeface="Times New Roman" charset="0"/>
              </a:rPr>
              <a:t>IEEE 802.18 RR-TAG</a:t>
            </a:r>
            <a:br>
              <a:rPr lang="en-US" dirty="0" smtClean="0">
                <a:latin typeface="Times New Roman" charset="0"/>
              </a:rPr>
            </a:br>
            <a:r>
              <a:rPr lang="en-US" dirty="0" smtClean="0">
                <a:latin typeface="Times New Roman" charset="0"/>
              </a:rPr>
              <a:t>Teleconference Agenda</a:t>
            </a:r>
            <a:endParaRPr lang="en-US" dirty="0">
              <a:latin typeface="Times New Roman" charset="0"/>
            </a:endParaRP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smtClean="0">
                <a:latin typeface="Times New Roman" charset="0"/>
              </a:rPr>
              <a:t>Date:</a:t>
            </a:r>
            <a:r>
              <a:rPr lang="en-US" sz="2000" b="0" dirty="0" smtClean="0">
                <a:latin typeface="Times New Roman" charset="0"/>
              </a:rPr>
              <a:t> 11 January 2016</a:t>
            </a:r>
            <a:endParaRPr lang="en-US" sz="2000" b="0" dirty="0">
              <a:latin typeface="Times New Roman" charset="0"/>
            </a:endParaRPr>
          </a:p>
        </p:txBody>
      </p:sp>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8" name="Object 11"/>
          <p:cNvGraphicFramePr>
            <a:graphicFrameLocks noChangeAspect="1"/>
          </p:cNvGraphicFramePr>
          <p:nvPr>
            <p:extLst>
              <p:ext uri="{D42A27DB-BD31-4B8C-83A1-F6EECF244321}">
                <p14:modId xmlns:p14="http://schemas.microsoft.com/office/powerpoint/2010/main" val="1169259103"/>
              </p:ext>
            </p:extLst>
          </p:nvPr>
        </p:nvGraphicFramePr>
        <p:xfrm>
          <a:off x="499533" y="3048000"/>
          <a:ext cx="8375362" cy="2799259"/>
        </p:xfrm>
        <a:graphic>
          <a:graphicData uri="http://schemas.openxmlformats.org/presentationml/2006/ole">
            <mc:AlternateContent xmlns:mc="http://schemas.openxmlformats.org/markup-compatibility/2006">
              <mc:Choice xmlns:v="urn:schemas-microsoft-com:vml" Requires="v">
                <p:oleObj spid="_x0000_s27870" name="Document" r:id="rId5" imgW="8253286" imgH="2750443" progId="Word.Document.8">
                  <p:embed/>
                </p:oleObj>
              </mc:Choice>
              <mc:Fallback>
                <p:oleObj name="Document" r:id="rId5" imgW="8253286" imgH="2750443" progId="Word.Document.8">
                  <p:embed/>
                  <p:pic>
                    <p:nvPicPr>
                      <p:cNvPr id="0" name=""/>
                      <p:cNvPicPr>
                        <a:picLocks noChangeAspect="1" noChangeArrowheads="1"/>
                      </p:cNvPicPr>
                      <p:nvPr/>
                    </p:nvPicPr>
                    <p:blipFill>
                      <a:blip r:embed="rId6"/>
                      <a:srcRect/>
                      <a:stretch>
                        <a:fillRect/>
                      </a:stretch>
                    </p:blipFill>
                    <p:spPr bwMode="auto">
                      <a:xfrm>
                        <a:off x="499533" y="3048000"/>
                        <a:ext cx="8375362" cy="2799259"/>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NPRM 15-138 Bands Above 24GHz </a:t>
            </a:r>
            <a:endParaRPr lang="en-US" dirty="0"/>
          </a:p>
        </p:txBody>
      </p:sp>
      <p:sp>
        <p:nvSpPr>
          <p:cNvPr id="3" name="Content Placeholder 2"/>
          <p:cNvSpPr>
            <a:spLocks noGrp="1"/>
          </p:cNvSpPr>
          <p:nvPr>
            <p:ph idx="1"/>
          </p:nvPr>
        </p:nvSpPr>
        <p:spPr>
          <a:xfrm>
            <a:off x="685800" y="1981200"/>
            <a:ext cx="8153400" cy="4114800"/>
          </a:xfrm>
        </p:spPr>
        <p:txBody>
          <a:bodyPr/>
          <a:lstStyle/>
          <a:p>
            <a:pPr>
              <a:buFont typeface="Arial" panose="020B0604020202020204" pitchFamily="34" charset="0"/>
              <a:buChar char="•"/>
            </a:pPr>
            <a:r>
              <a:rPr lang="en-US" dirty="0">
                <a:ea typeface="MS PGothic" pitchFamily="34" charset="-128"/>
              </a:rPr>
              <a:t>Discussion on draft comments from IEEE 802.18</a:t>
            </a:r>
          </a:p>
          <a:p>
            <a:pPr>
              <a:buFont typeface="Arial" panose="020B0604020202020204" pitchFamily="34" charset="0"/>
              <a:buChar char="•"/>
            </a:pPr>
            <a:r>
              <a:rPr lang="en-US" dirty="0">
                <a:ea typeface="MS PGothic" pitchFamily="34" charset="-128"/>
              </a:rPr>
              <a:t>Points from IEEE 802.15 TG 3d, </a:t>
            </a:r>
            <a:r>
              <a:rPr lang="en-US" dirty="0">
                <a:ea typeface="MS PGothic" pitchFamily="34" charset="-128"/>
                <a:hlinkClick r:id="rId2"/>
              </a:rPr>
              <a:t>18-15/0066r00</a:t>
            </a:r>
            <a:r>
              <a:rPr lang="en-US" dirty="0">
                <a:ea typeface="MS PGothic" pitchFamily="34" charset="-128"/>
              </a:rPr>
              <a:t> </a:t>
            </a:r>
          </a:p>
          <a:p>
            <a:pPr lvl="1"/>
            <a:r>
              <a:rPr lang="de-DE" sz="1400" dirty="0"/>
              <a:t>IEEE 802 supports the allocation of further unlicensed bands above 28 GHz. This will greatly support IEEE 802‘s current efforts in standardising wireless systems operating in these frequency bands. </a:t>
            </a:r>
          </a:p>
          <a:p>
            <a:pPr lvl="1"/>
            <a:r>
              <a:rPr lang="de-DE" sz="1400" dirty="0"/>
              <a:t>IEEE 802 supports this proposal to authorize operations in the 64-71 GHz band as this would help to bring US regulations more in line with Japan, Europe and South Korea. IEEE 802 Task Group 15.3e is developing a standard that will support close-proximity services in the bands from 59.4 GHz to 65.88 GHz.</a:t>
            </a:r>
          </a:p>
          <a:p>
            <a:pPr lvl="1"/>
            <a:r>
              <a:rPr lang="de-DE" sz="1400" dirty="0"/>
              <a:t>Although we notice, that the current considerations in the NPRM are limited to frequency bands below 100 GHz, IEEE 802 would like to inform FCC, that within Task Group IEEE 802.15.3d a standard operating at the bands 252 to 325 GHz is being developed.</a:t>
            </a:r>
          </a:p>
          <a:p>
            <a:pPr>
              <a:buFont typeface="Arial" panose="020B0604020202020204" pitchFamily="34" charset="0"/>
              <a:buChar char="•"/>
            </a:pPr>
            <a:r>
              <a:rPr lang="en-US" dirty="0" smtClean="0">
                <a:ea typeface="MS PGothic" pitchFamily="34" charset="-128"/>
              </a:rPr>
              <a:t>Additional input: response-to-fcc-15-138 </a:t>
            </a:r>
            <a:r>
              <a:rPr lang="en-US" dirty="0" smtClean="0">
                <a:ea typeface="MS PGothic" pitchFamily="34" charset="-128"/>
                <a:hlinkClick r:id="rId3"/>
              </a:rPr>
              <a:t>18-15/0072r00</a:t>
            </a:r>
            <a:endParaRPr lang="en-US" dirty="0" smtClean="0">
              <a:ea typeface="MS PGothic" pitchFamily="34" charset="-128"/>
            </a:endParaRPr>
          </a:p>
          <a:p>
            <a:pPr>
              <a:buFont typeface="Arial" panose="020B0604020202020204" pitchFamily="34" charset="0"/>
              <a:buChar char="•"/>
            </a:pPr>
            <a:r>
              <a:rPr lang="en-US" dirty="0" smtClean="0">
                <a:ea typeface="MS PGothic" pitchFamily="34" charset="-128"/>
              </a:rPr>
              <a:t>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2297963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r>
              <a:rPr lang="en-US" dirty="0" smtClean="0"/>
              <a:t> </a:t>
            </a:r>
          </a:p>
          <a:p>
            <a:r>
              <a:rPr lang="en-US" dirty="0"/>
              <a:t> </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80305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r>
              <a:rPr lang="en-US" dirty="0" smtClean="0"/>
              <a:t>Thank You, </a:t>
            </a:r>
          </a:p>
          <a:p>
            <a:r>
              <a:rPr lang="en-US" dirty="0" smtClean="0"/>
              <a:t>See you in Atlanta</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749248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a:latin typeface="Times New Roman" charset="0"/>
              </a:rPr>
              <a:t>This presentation is the agenda for the 11 January, 2016 IEEE 802.18 Radio Regulatory TAG teleconference.</a:t>
            </a:r>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3363777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eaLnBrk="1" hangingPunct="1"/>
            <a:r>
              <a:rPr lang="en-US" altLang="en-US" dirty="0"/>
              <a:t>Review and approve the agenda</a:t>
            </a:r>
          </a:p>
          <a:p>
            <a:pPr eaLnBrk="1" hangingPunct="1"/>
            <a:r>
              <a:rPr lang="en-US" altLang="en-US" dirty="0"/>
              <a:t>Administrative Items</a:t>
            </a:r>
          </a:p>
          <a:p>
            <a:pPr eaLnBrk="1" hangingPunct="1"/>
            <a:r>
              <a:rPr lang="en-US" altLang="en-US" dirty="0"/>
              <a:t>FCC 15-138 </a:t>
            </a:r>
          </a:p>
          <a:p>
            <a:pPr eaLnBrk="1" hangingPunct="1"/>
            <a:r>
              <a:rPr lang="en-US" altLang="en-US" dirty="0"/>
              <a:t>Other Business and Adjourn</a:t>
            </a:r>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660284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685800" y="1524000"/>
            <a:ext cx="8077200" cy="4114800"/>
          </a:xfrm>
        </p:spPr>
        <p:txBody>
          <a:bodyPr/>
          <a:lstStyle/>
          <a:p>
            <a:r>
              <a:rPr lang="en-US" sz="2000" dirty="0"/>
              <a:t>Time: Tuesday, </a:t>
            </a:r>
            <a:r>
              <a:rPr lang="en-US" sz="2000" dirty="0" smtClean="0"/>
              <a:t>11 January, 2016,  4PM </a:t>
            </a:r>
            <a:r>
              <a:rPr lang="en-US" sz="2000" dirty="0"/>
              <a:t>ET / </a:t>
            </a:r>
            <a:r>
              <a:rPr lang="en-US" sz="2000" dirty="0" smtClean="0"/>
              <a:t>3PM </a:t>
            </a:r>
            <a:r>
              <a:rPr lang="en-US" sz="2000" dirty="0"/>
              <a:t>CT / </a:t>
            </a:r>
            <a:r>
              <a:rPr lang="en-US" sz="2000" dirty="0" smtClean="0"/>
              <a:t>1PM </a:t>
            </a:r>
            <a:r>
              <a:rPr lang="en-US" sz="2000" dirty="0"/>
              <a:t>PT</a:t>
            </a:r>
          </a:p>
          <a:p>
            <a:r>
              <a:rPr lang="en-US" sz="2000" dirty="0"/>
              <a:t>Duration: 1 hour</a:t>
            </a:r>
          </a:p>
          <a:p>
            <a:r>
              <a:rPr lang="en-US" sz="2000" dirty="0"/>
              <a:t>Attendance: Please send an email indicating your attendance and affiliation to:         </a:t>
            </a:r>
          </a:p>
          <a:p>
            <a:pPr lvl="1"/>
            <a:r>
              <a:rPr lang="en-US" sz="1600" dirty="0"/>
              <a:t>Michael Lynch, </a:t>
            </a:r>
            <a:r>
              <a:rPr lang="en-US" sz="1600" dirty="0">
                <a:hlinkClick r:id="rId2"/>
              </a:rPr>
              <a:t>MJLynch@mjlallc.com</a:t>
            </a:r>
            <a:r>
              <a:rPr lang="en-US" sz="1600" dirty="0"/>
              <a:t>. and Jay Holcomb, </a:t>
            </a:r>
            <a:r>
              <a:rPr lang="en-US" sz="1600" dirty="0">
                <a:hlinkClick r:id="rId3"/>
              </a:rPr>
              <a:t>jay.holcomb@itron.com</a:t>
            </a:r>
            <a:r>
              <a:rPr lang="en-US" sz="1600" dirty="0"/>
              <a:t> </a:t>
            </a:r>
          </a:p>
          <a:p>
            <a:r>
              <a:rPr lang="en-US" sz="2000" dirty="0"/>
              <a:t>Agenda: </a:t>
            </a:r>
          </a:p>
          <a:p>
            <a:pPr lvl="1"/>
            <a:r>
              <a:rPr lang="en-US" sz="1800" dirty="0"/>
              <a:t>Approve Agenda</a:t>
            </a:r>
          </a:p>
          <a:p>
            <a:pPr lvl="1"/>
            <a:r>
              <a:rPr lang="en-US" sz="1800" dirty="0"/>
              <a:t>IEEE Notices (next slides)</a:t>
            </a:r>
          </a:p>
          <a:p>
            <a:pPr lvl="1"/>
            <a:r>
              <a:rPr lang="en-US" sz="1800" dirty="0"/>
              <a:t>FCC 15-358</a:t>
            </a:r>
          </a:p>
          <a:p>
            <a:pPr lvl="1"/>
            <a:r>
              <a:rPr lang="en-US" sz="1800" dirty="0"/>
              <a:t>Any other FCC, ITU or regulatory organization activity needing to be discussed?</a:t>
            </a:r>
          </a:p>
          <a:p>
            <a:pPr lvl="1"/>
            <a:r>
              <a:rPr lang="en-US" sz="1800" dirty="0"/>
              <a:t>Next calls and meetings</a:t>
            </a:r>
          </a:p>
          <a:p>
            <a:endParaRPr lang="en-US" sz="2000" dirty="0"/>
          </a:p>
          <a:p>
            <a:r>
              <a:rPr lang="en-US" sz="2000" dirty="0"/>
              <a:t>To join the teleconference by computer or call, see next slide</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71535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In Info</a:t>
            </a:r>
            <a:endParaRPr lang="en-US" dirty="0"/>
          </a:p>
        </p:txBody>
      </p:sp>
      <p:sp>
        <p:nvSpPr>
          <p:cNvPr id="3" name="Content Placeholder 2"/>
          <p:cNvSpPr>
            <a:spLocks noGrp="1"/>
          </p:cNvSpPr>
          <p:nvPr>
            <p:ph idx="1"/>
          </p:nvPr>
        </p:nvSpPr>
        <p:spPr>
          <a:xfrm>
            <a:off x="757109" y="1447800"/>
            <a:ext cx="7786816" cy="4114800"/>
          </a:xfrm>
        </p:spPr>
        <p:txBody>
          <a:bodyPr/>
          <a:lstStyle/>
          <a:p>
            <a:r>
              <a:rPr lang="en-US" sz="2000" dirty="0"/>
              <a:t>--&gt; Join Skype </a:t>
            </a:r>
            <a:r>
              <a:rPr lang="en-US" sz="2000" dirty="0" smtClean="0"/>
              <a:t>For Business Meeting</a:t>
            </a:r>
          </a:p>
          <a:p>
            <a:pPr marL="0" indent="0">
              <a:buNone/>
            </a:pPr>
            <a:r>
              <a:rPr lang="en-US" sz="2000" dirty="0"/>
              <a:t>	</a:t>
            </a:r>
            <a:r>
              <a:rPr lang="en-US" sz="2000" dirty="0" smtClean="0"/>
              <a:t>	&lt;</a:t>
            </a:r>
            <a:r>
              <a:rPr lang="en-US" sz="2000" u="sng" dirty="0">
                <a:hlinkClick r:id="rId2"/>
              </a:rPr>
              <a:t>https://meet.intel.com/vijay.auluck/DY76C2QH</a:t>
            </a:r>
            <a:r>
              <a:rPr lang="en-US" sz="2000" dirty="0"/>
              <a:t>&gt;</a:t>
            </a:r>
            <a:r>
              <a:rPr lang="en-US" sz="1800" dirty="0"/>
              <a:t/>
            </a:r>
            <a:br>
              <a:rPr lang="en-US" sz="1800" dirty="0"/>
            </a:br>
            <a:endParaRPr lang="en-US" sz="1800" dirty="0" smtClean="0"/>
          </a:p>
          <a:p>
            <a:r>
              <a:rPr lang="en-US" sz="1800" dirty="0" smtClean="0"/>
              <a:t>This </a:t>
            </a:r>
            <a:r>
              <a:rPr lang="en-US" sz="1800" dirty="0"/>
              <a:t>is an online meeting for Skype for Business, the professional meetings and communications app formerly known as Lync</a:t>
            </a:r>
            <a:r>
              <a:rPr lang="en-US" sz="1800" dirty="0" smtClean="0"/>
              <a:t>.</a:t>
            </a:r>
          </a:p>
          <a:p>
            <a:endParaRPr lang="en-US" sz="1800" dirty="0" smtClean="0"/>
          </a:p>
          <a:p>
            <a:r>
              <a:rPr lang="en-US" sz="1800" dirty="0" smtClean="0"/>
              <a:t>Join </a:t>
            </a:r>
            <a:r>
              <a:rPr lang="en-US" sz="1800" dirty="0"/>
              <a:t>by </a:t>
            </a:r>
            <a:r>
              <a:rPr lang="en-US" sz="1800" dirty="0" smtClean="0"/>
              <a:t>phone	+1(916)356-2663</a:t>
            </a:r>
          </a:p>
          <a:p>
            <a:endParaRPr lang="en-US" sz="1800" dirty="0" smtClean="0"/>
          </a:p>
          <a:p>
            <a:r>
              <a:rPr lang="en-US" sz="1800" dirty="0" smtClean="0"/>
              <a:t>Find </a:t>
            </a:r>
            <a:r>
              <a:rPr lang="en-US" sz="1800" dirty="0"/>
              <a:t>a local </a:t>
            </a:r>
            <a:r>
              <a:rPr lang="en-US" sz="1800" dirty="0" smtClean="0"/>
              <a:t>number    </a:t>
            </a:r>
            <a:r>
              <a:rPr lang="en-US" sz="1800" u="sng" dirty="0" smtClean="0">
                <a:hlinkClick r:id="rId3"/>
              </a:rPr>
              <a:t>https</a:t>
            </a:r>
            <a:r>
              <a:rPr lang="en-US" sz="1800" u="sng" dirty="0">
                <a:hlinkClick r:id="rId3"/>
              </a:rPr>
              <a:t>://</a:t>
            </a:r>
            <a:r>
              <a:rPr lang="en-US" sz="1800" u="sng" dirty="0" smtClean="0">
                <a:hlinkClick r:id="rId3"/>
              </a:rPr>
              <a:t>dial.intel.com</a:t>
            </a:r>
            <a:endParaRPr lang="en-US" sz="1800" dirty="0"/>
          </a:p>
          <a:p>
            <a:endParaRPr lang="en-US" sz="1800" dirty="0" smtClean="0"/>
          </a:p>
          <a:p>
            <a:r>
              <a:rPr lang="en-US" sz="1800" dirty="0" smtClean="0"/>
              <a:t>Conference </a:t>
            </a:r>
            <a:r>
              <a:rPr lang="en-US" sz="1800" dirty="0"/>
              <a:t>ID: 9976274</a:t>
            </a:r>
            <a:br>
              <a:rPr lang="en-US" sz="1800" dirty="0"/>
            </a:br>
            <a:endParaRPr lang="en-US" sz="1800" dirty="0" smtClean="0"/>
          </a:p>
          <a:p>
            <a:r>
              <a:rPr lang="en-US" sz="1800" dirty="0" smtClean="0"/>
              <a:t>Forgot </a:t>
            </a:r>
            <a:r>
              <a:rPr lang="en-US" sz="1800" dirty="0"/>
              <a:t>your dial-in PIN?&lt;</a:t>
            </a:r>
            <a:r>
              <a:rPr lang="en-US" sz="1800" u="sng" dirty="0">
                <a:hlinkClick r:id="rId3"/>
              </a:rPr>
              <a:t>https://dial.intel.com</a:t>
            </a:r>
            <a:r>
              <a:rPr lang="en-US" sz="1800" dirty="0"/>
              <a:t>&gt; </a:t>
            </a:r>
            <a:r>
              <a:rPr lang="en-US" sz="1800" dirty="0" smtClean="0"/>
              <a:t>|Help&lt;</a:t>
            </a:r>
            <a:r>
              <a:rPr lang="en-US" sz="1800" u="sng" dirty="0" smtClean="0">
                <a:hlinkClick r:id="rId4"/>
              </a:rPr>
              <a:t>http</a:t>
            </a:r>
            <a:r>
              <a:rPr lang="en-US" sz="1800" u="sng" dirty="0">
                <a:hlinkClick r:id="rId4"/>
              </a:rPr>
              <a:t>://o15.officeredir.microsoft.com/r/rlidLync15?clid=1033&amp;p1=5&amp;p2=2009</a:t>
            </a:r>
            <a:r>
              <a:rPr lang="en-US" sz="1800" dirty="0"/>
              <a:t>&gt;</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2418941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Notice</a:t>
            </a:r>
            <a:endParaRPr lang="en-US" dirty="0"/>
          </a:p>
        </p:txBody>
      </p:sp>
      <p:sp>
        <p:nvSpPr>
          <p:cNvPr id="3" name="Content Placeholder 2"/>
          <p:cNvSpPr>
            <a:spLocks noGrp="1"/>
          </p:cNvSpPr>
          <p:nvPr>
            <p:ph idx="1"/>
          </p:nvPr>
        </p:nvSpPr>
        <p:spPr/>
        <p:txBody>
          <a:bodyPr/>
          <a:lstStyle/>
          <a:p>
            <a:pPr algn="ctr" eaLnBrk="1" fontAlgn="b" hangingPunct="1"/>
            <a:r>
              <a:rPr lang="en-US" sz="2000" b="0" dirty="0"/>
              <a:t>ANTI-TRUST STATEMENT</a:t>
            </a:r>
          </a:p>
          <a:p>
            <a:pPr eaLnBrk="1" fontAlgn="b" hangingPunct="1"/>
            <a:r>
              <a:rPr lang="en-US" sz="1600" b="0" dirty="0"/>
              <a:t>Each Member acknowledges that the Members are committed to fostering competition in the development of new products and services.  The Members further acknowledge that they may compete with one another in various lines of business and that it is therefore imperative that they and their representatives act in a manner which does not violate any applicable antitrust laws and regulations.  Without limiting the generality of the foregoing, the Members acknowledge that the Members will not discuss issues relating to  product pricing, methods or channels of product distribution, any division of markets, or allocation of customers or any other topic which should not be discussed among competitors.  Accordingly, each Member hereby assumes responsibility to provide appropriate legal counsel to its representatives acting under the IEEE regarding the importance of limiting their discussions to subjects that relate to the purposes of the Member Agreement, whether or not such discussions take place during formal meetings, informal gatherings, or otherwise. </a:t>
            </a:r>
          </a:p>
          <a:p>
            <a:pPr eaLnBrk="1" fontAlgn="b" hangingPunct="1"/>
            <a:r>
              <a:rPr lang="en-US" sz="1600" b="0" u="sng" dirty="0">
                <a:hlinkClick r:id="rId2"/>
              </a:rPr>
              <a:t>http://standards.ieee.org/resources/antitrust-guidelines.pdf</a:t>
            </a:r>
            <a:endParaRPr lang="en-US" sz="1600" b="0" dirty="0"/>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080776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Required Notices</a:t>
            </a:r>
            <a:endParaRPr lang="en-US" dirty="0"/>
          </a:p>
        </p:txBody>
      </p:sp>
      <p:sp>
        <p:nvSpPr>
          <p:cNvPr id="3" name="Content Placeholder 2"/>
          <p:cNvSpPr>
            <a:spLocks noGrp="1"/>
          </p:cNvSpPr>
          <p:nvPr>
            <p:ph idx="1"/>
          </p:nvPr>
        </p:nvSpPr>
        <p:spPr/>
        <p:txBody>
          <a:bodyPr/>
          <a:lstStyle/>
          <a:p>
            <a:pPr eaLnBrk="1" fontAlgn="ctr" hangingPunct="1"/>
            <a:r>
              <a:rPr lang="en-US" sz="2000" b="0" dirty="0"/>
              <a:t>IEEE-SA PATENT POLICY AND INAPPROPRIATE TOPICS FOR DISCUSSION</a:t>
            </a:r>
          </a:p>
          <a:p>
            <a:pPr eaLnBrk="1" fontAlgn="ctr" hangingPunct="1"/>
            <a:r>
              <a:rPr lang="en-US" sz="2000" b="0" dirty="0"/>
              <a:t>IEEE-SA LETTERS OF ASSURANCE (LOA)</a:t>
            </a:r>
          </a:p>
          <a:p>
            <a:pPr eaLnBrk="1" fontAlgn="b" hangingPunct="1"/>
            <a:r>
              <a:rPr lang="en-US" sz="2000" b="0" u="sng" dirty="0">
                <a:hlinkClick r:id="rId2"/>
              </a:rPr>
              <a:t>http://standards.ieee.org/about/sasb/patcom/index.html </a:t>
            </a:r>
            <a:endParaRPr lang="en-US" sz="2000" b="0" dirty="0"/>
          </a:p>
          <a:p>
            <a:pPr eaLnBrk="1" fontAlgn="ctr" hangingPunct="1"/>
            <a:r>
              <a:rPr lang="en-US" sz="2000" b="0" dirty="0"/>
              <a:t>Affiliation FAQ</a:t>
            </a:r>
          </a:p>
          <a:p>
            <a:pPr eaLnBrk="1" fontAlgn="b" hangingPunct="1"/>
            <a:r>
              <a:rPr lang="en-US" sz="2000" b="0" u="sng" dirty="0">
                <a:hlinkClick r:id="rId3"/>
              </a:rPr>
              <a:t>http://standards.ieee.org/faqs/affiliationFAQ.html</a:t>
            </a:r>
            <a:endParaRPr lang="en-US" sz="2000" b="0" dirty="0"/>
          </a:p>
          <a:p>
            <a:pPr eaLnBrk="1" fontAlgn="ctr" hangingPunct="1"/>
            <a:r>
              <a:rPr lang="en-US" sz="2000" b="0" dirty="0"/>
              <a:t>Ethics</a:t>
            </a:r>
          </a:p>
          <a:p>
            <a:pPr eaLnBrk="1" fontAlgn="ctr" hangingPunct="1"/>
            <a:r>
              <a:rPr lang="en-US" sz="2000" b="0" u="sng" dirty="0">
                <a:hlinkClick r:id="rId4"/>
              </a:rPr>
              <a:t>http://www.ieee.org/portal/cms_docs/about/CoE_poster.pdf</a:t>
            </a:r>
            <a:endParaRPr lang="en-US" sz="2000" b="0" dirty="0"/>
          </a:p>
          <a:p>
            <a:pPr eaLnBrk="1" fontAlgn="ctr" hangingPunct="1"/>
            <a:r>
              <a:rPr lang="en-US" sz="2000" b="0" dirty="0"/>
              <a:t>Policies and Procedures</a:t>
            </a:r>
          </a:p>
          <a:p>
            <a:pPr eaLnBrk="1" fontAlgn="ctr" hangingPunct="1"/>
            <a:r>
              <a:rPr lang="en-US" sz="2000" b="0" dirty="0">
                <a:hlinkClick r:id="rId5"/>
              </a:rPr>
              <a:t>http://www.ieee802.org/devdocs.shtml</a:t>
            </a:r>
            <a:r>
              <a:rPr lang="en-US" sz="2000" b="0" dirty="0"/>
              <a:t> </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333926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Guidelines for IEEE WG Meetings</a:t>
            </a:r>
            <a:endParaRPr lang="en-US" dirty="0"/>
          </a:p>
        </p:txBody>
      </p:sp>
      <p:sp>
        <p:nvSpPr>
          <p:cNvPr id="3" name="Content Placeholder 2"/>
          <p:cNvSpPr>
            <a:spLocks noGrp="1"/>
          </p:cNvSpPr>
          <p:nvPr>
            <p:ph idx="1"/>
          </p:nvPr>
        </p:nvSpPr>
        <p:spPr>
          <a:xfrm>
            <a:off x="685800" y="1524000"/>
            <a:ext cx="7772400" cy="4114800"/>
          </a:xfrm>
        </p:spPr>
        <p:txBody>
          <a:bodyPr/>
          <a:lstStyle/>
          <a:p>
            <a:pPr marL="285750" indent="-285750">
              <a:lnSpc>
                <a:spcPct val="80000"/>
              </a:lnSpc>
              <a:spcBef>
                <a:spcPts val="400"/>
              </a:spcBef>
              <a:spcAft>
                <a:spcPct val="40000"/>
              </a:spcAft>
              <a:buClr>
                <a:srgbClr val="CC3300"/>
              </a:buClr>
              <a:buSzPct val="50000"/>
              <a:buFont typeface="Wingdings" panose="05000000000000000000" pitchFamily="2" charset="2"/>
              <a:buChar char="q"/>
            </a:pPr>
            <a:r>
              <a:rPr lang="en-US" sz="1400" dirty="0">
                <a:solidFill>
                  <a:srgbClr val="000099"/>
                </a:solidFill>
                <a:latin typeface="Arial" charset="0"/>
              </a:rPr>
              <a:t>All IEEE-SA standards meetings shall be conducted in compliance with all applicable laws, including antitrust and competition laws.</a:t>
            </a:r>
          </a:p>
          <a:p>
            <a:pPr marL="285750" indent="-285750">
              <a:lnSpc>
                <a:spcPct val="80000"/>
              </a:lnSpc>
              <a:spcBef>
                <a:spcPts val="400"/>
              </a:spcBef>
              <a:spcAft>
                <a:spcPct val="40000"/>
              </a:spcAft>
              <a:buClr>
                <a:srgbClr val="CC3300"/>
              </a:buClr>
              <a:buSzPct val="50000"/>
              <a:buFont typeface="Wingdings" panose="05000000000000000000" pitchFamily="2" charset="2"/>
              <a:buChar char="§"/>
            </a:pPr>
            <a:r>
              <a:rPr lang="en-US" sz="1400" dirty="0">
                <a:solidFill>
                  <a:srgbClr val="000099"/>
                </a:solidFill>
                <a:latin typeface="Arial" charset="0"/>
              </a:rPr>
              <a:t>Don’t discuss the interpretation, validity, or essentiality of patents/patent claims. </a:t>
            </a:r>
          </a:p>
          <a:p>
            <a:pPr marL="285750" indent="-285750">
              <a:lnSpc>
                <a:spcPct val="80000"/>
              </a:lnSpc>
              <a:spcBef>
                <a:spcPts val="400"/>
              </a:spcBef>
              <a:spcAft>
                <a:spcPct val="40000"/>
              </a:spcAft>
              <a:buClr>
                <a:srgbClr val="CC3300"/>
              </a:buClr>
              <a:buSzPct val="50000"/>
              <a:buFont typeface="Wingdings" panose="05000000000000000000" pitchFamily="2" charset="2"/>
              <a:buChar char="§"/>
            </a:pPr>
            <a:r>
              <a:rPr lang="en-US" sz="1400" dirty="0">
                <a:solidFill>
                  <a:srgbClr val="000099"/>
                </a:solidFill>
                <a:latin typeface="Arial" charset="0"/>
              </a:rPr>
              <a:t>Don’t discuss specific license rates, terms, or conditions.</a:t>
            </a:r>
          </a:p>
          <a:p>
            <a:pPr lvl="1">
              <a:lnSpc>
                <a:spcPct val="80000"/>
              </a:lnSpc>
              <a:spcBef>
                <a:spcPts val="400"/>
              </a:spcBef>
              <a:spcAft>
                <a:spcPct val="40000"/>
              </a:spcAft>
              <a:buClr>
                <a:srgbClr val="CC3300"/>
              </a:buClr>
              <a:buSzPct val="50000"/>
              <a:buFont typeface="Wingdings" panose="05000000000000000000" pitchFamily="2" charset="2"/>
              <a:buChar char="§"/>
            </a:pPr>
            <a:r>
              <a:rPr lang="en-US" sz="1400" b="1" dirty="0">
                <a:solidFill>
                  <a:srgbClr val="000099"/>
                </a:solidFill>
                <a:latin typeface="Arial" charset="0"/>
              </a:rPr>
              <a:t>Relative costs, including licensing costs of essential patent claims, of different technical approaches may be discussed in standards development meetings. </a:t>
            </a:r>
          </a:p>
          <a:p>
            <a:pPr marL="1200150" lvl="2" indent="-285750">
              <a:lnSpc>
                <a:spcPct val="80000"/>
              </a:lnSpc>
              <a:spcBef>
                <a:spcPts val="400"/>
              </a:spcBef>
              <a:spcAft>
                <a:spcPct val="40000"/>
              </a:spcAft>
              <a:buClr>
                <a:srgbClr val="CC3300"/>
              </a:buClr>
              <a:buSzPct val="50000"/>
              <a:buFont typeface="Wingdings" panose="05000000000000000000" pitchFamily="2" charset="2"/>
              <a:buChar char="§"/>
            </a:pPr>
            <a:r>
              <a:rPr lang="en-US" sz="1400" b="1" dirty="0">
                <a:solidFill>
                  <a:srgbClr val="000099"/>
                </a:solidFill>
                <a:latin typeface="Arial" charset="0"/>
              </a:rPr>
              <a:t>Technical considerations remain primary focus</a:t>
            </a:r>
          </a:p>
          <a:p>
            <a:pPr marL="285750" indent="-285750">
              <a:lnSpc>
                <a:spcPct val="80000"/>
              </a:lnSpc>
              <a:spcBef>
                <a:spcPts val="400"/>
              </a:spcBef>
              <a:spcAft>
                <a:spcPct val="40000"/>
              </a:spcAft>
              <a:buClr>
                <a:srgbClr val="CC3300"/>
              </a:buClr>
              <a:buSzPct val="50000"/>
              <a:buFont typeface="Wingdings" panose="05000000000000000000" pitchFamily="2" charset="2"/>
              <a:buChar char="§"/>
            </a:pPr>
            <a:r>
              <a:rPr lang="en-US" sz="1400" dirty="0">
                <a:solidFill>
                  <a:srgbClr val="000099"/>
                </a:solidFill>
                <a:latin typeface="Arial" charset="0"/>
              </a:rPr>
              <a:t>Don’t discuss or engage in the fixing of product prices, allocation of customers, or division of sales markets.</a:t>
            </a:r>
          </a:p>
          <a:p>
            <a:pPr marL="285750" indent="-285750">
              <a:lnSpc>
                <a:spcPct val="80000"/>
              </a:lnSpc>
              <a:spcBef>
                <a:spcPts val="400"/>
              </a:spcBef>
              <a:spcAft>
                <a:spcPct val="40000"/>
              </a:spcAft>
              <a:buClr>
                <a:srgbClr val="CC3300"/>
              </a:buClr>
              <a:buSzPct val="50000"/>
              <a:buFont typeface="Wingdings" panose="05000000000000000000" pitchFamily="2" charset="2"/>
              <a:buChar char="§"/>
            </a:pPr>
            <a:r>
              <a:rPr lang="en-US" sz="1400" dirty="0">
                <a:solidFill>
                  <a:srgbClr val="000099"/>
                </a:solidFill>
                <a:latin typeface="Arial" charset="0"/>
              </a:rPr>
              <a:t>Don’t discuss the status or substance of ongoing or threatened litigation.</a:t>
            </a:r>
          </a:p>
          <a:p>
            <a:pPr marL="285750" indent="-285750">
              <a:lnSpc>
                <a:spcPct val="80000"/>
              </a:lnSpc>
              <a:spcBef>
                <a:spcPts val="400"/>
              </a:spcBef>
              <a:spcAft>
                <a:spcPts val="600"/>
              </a:spcAft>
              <a:buClr>
                <a:srgbClr val="CC3300"/>
              </a:buClr>
              <a:buSzPct val="50000"/>
              <a:buFont typeface="Wingdings" panose="05000000000000000000" pitchFamily="2" charset="2"/>
              <a:buChar char="§"/>
            </a:pPr>
            <a:r>
              <a:rPr lang="en-US" sz="1400" dirty="0">
                <a:solidFill>
                  <a:srgbClr val="000099"/>
                </a:solidFill>
                <a:latin typeface="Arial" charset="0"/>
              </a:rPr>
              <a:t>Don’t be silent if inappropriate topics are discussed… do formally object.</a:t>
            </a:r>
          </a:p>
          <a:p>
            <a:pPr algn="ctr">
              <a:lnSpc>
                <a:spcPct val="80000"/>
              </a:lnSpc>
              <a:spcBef>
                <a:spcPts val="400"/>
              </a:spcBef>
              <a:spcAft>
                <a:spcPts val="600"/>
              </a:spcAft>
              <a:buClr>
                <a:srgbClr val="CC3300"/>
              </a:buClr>
              <a:buSzPct val="50000"/>
            </a:pPr>
            <a:r>
              <a:rPr lang="en-US" sz="1400" dirty="0">
                <a:solidFill>
                  <a:srgbClr val="000099"/>
                </a:solidFill>
                <a:latin typeface="Arial" charset="0"/>
              </a:rPr>
              <a:t>--------------------------------------------------------------- </a:t>
            </a:r>
          </a:p>
          <a:p>
            <a:pPr algn="ctr">
              <a:lnSpc>
                <a:spcPct val="80000"/>
              </a:lnSpc>
              <a:spcBef>
                <a:spcPts val="400"/>
              </a:spcBef>
              <a:spcAft>
                <a:spcPct val="40000"/>
              </a:spcAft>
              <a:buClr>
                <a:srgbClr val="CC3300"/>
              </a:buClr>
              <a:buSzPct val="50000"/>
            </a:pPr>
            <a:r>
              <a:rPr lang="en-US" sz="1400" dirty="0">
                <a:solidFill>
                  <a:srgbClr val="000099"/>
                </a:solidFill>
                <a:latin typeface="Arial" charset="0"/>
              </a:rPr>
              <a:t>If you have questions, contact the IEEE-SA Standards Board Patent Committee Administrator at patcom@ieee.org or visit http://standards.ieee.org/about/sasb/patcom/index.html </a:t>
            </a:r>
          </a:p>
          <a:p>
            <a:pPr algn="ctr">
              <a:lnSpc>
                <a:spcPct val="80000"/>
              </a:lnSpc>
              <a:spcAft>
                <a:spcPct val="40000"/>
              </a:spcAft>
              <a:buClr>
                <a:srgbClr val="CC3300"/>
              </a:buClr>
              <a:buSzPct val="50000"/>
            </a:pPr>
            <a:r>
              <a:rPr lang="en-US" sz="1400" dirty="0">
                <a:solidFill>
                  <a:srgbClr val="000099"/>
                </a:solidFill>
                <a:latin typeface="Arial" charset="0"/>
              </a:rPr>
              <a:t>See IEEE-SA Standards Board Operations Manual, clause 5.3.10 and “Promoting Competition and Innovation: What You Need to Know about the IEEE Standards Association's Antitrust and Competition Policy” for more details.</a:t>
            </a:r>
          </a:p>
          <a:p>
            <a:pPr algn="ctr">
              <a:lnSpc>
                <a:spcPct val="80000"/>
              </a:lnSpc>
              <a:spcAft>
                <a:spcPct val="40000"/>
              </a:spcAft>
              <a:buClr>
                <a:srgbClr val="CC3300"/>
              </a:buClr>
              <a:buSzPct val="50000"/>
            </a:pPr>
            <a:r>
              <a:rPr lang="en-US" sz="1400" dirty="0">
                <a:solidFill>
                  <a:srgbClr val="000099"/>
                </a:solidFill>
                <a:latin typeface="Arial" charset="0"/>
              </a:rPr>
              <a:t>This slide set is available at https://development.standards.ieee.org/myproject/Public/mytools/mob/slideset.ppt</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398101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NPRM FCC 15-138</a:t>
            </a:r>
            <a:endParaRPr lang="en-US" dirty="0"/>
          </a:p>
        </p:txBody>
      </p:sp>
      <p:sp>
        <p:nvSpPr>
          <p:cNvPr id="3" name="Content Placeholder 2"/>
          <p:cNvSpPr>
            <a:spLocks noGrp="1"/>
          </p:cNvSpPr>
          <p:nvPr>
            <p:ph idx="1"/>
          </p:nvPr>
        </p:nvSpPr>
        <p:spPr>
          <a:xfrm>
            <a:off x="685800" y="1447800"/>
            <a:ext cx="7772400" cy="4114800"/>
          </a:xfrm>
        </p:spPr>
        <p:txBody>
          <a:bodyPr/>
          <a:lstStyle/>
          <a:p>
            <a:r>
              <a:rPr lang="en-US" sz="2000" b="0" dirty="0">
                <a:hlinkClick r:id="rId2"/>
              </a:rPr>
              <a:t>18-15/0057r00</a:t>
            </a:r>
          </a:p>
          <a:p>
            <a:r>
              <a:rPr lang="en-US" sz="2000" b="0" dirty="0">
                <a:hlinkClick r:id="rId2"/>
              </a:rPr>
              <a:t>https://apps.fcc.gov/edocs_public/attachmatch/FCC-15-138A1.docx</a:t>
            </a:r>
            <a:r>
              <a:rPr lang="en-US" sz="2000" b="0" dirty="0"/>
              <a:t> </a:t>
            </a:r>
          </a:p>
          <a:p>
            <a:r>
              <a:rPr lang="en-US" sz="1600" dirty="0"/>
              <a:t>Use of Spectrum Bands Above 24 GHz For Mobile Radio Services </a:t>
            </a:r>
          </a:p>
          <a:p>
            <a:r>
              <a:rPr lang="en-US" sz="1600" dirty="0"/>
              <a:t>Establishing a More Flexible Framework to Facilitate Satellite Operations in the 27.5-28.35 GHz and 37.5-40 GHz Bands </a:t>
            </a:r>
          </a:p>
          <a:p>
            <a:r>
              <a:rPr lang="en-US" sz="1600" dirty="0"/>
              <a:t>Petition for Rulemaking of the Fixed Wireless Communications Coalition to Create Service Rules for the 42-43.5 GHz Band</a:t>
            </a:r>
          </a:p>
          <a:p>
            <a:r>
              <a:rPr lang="en-US" sz="1600" dirty="0"/>
              <a:t>Amendment of Parts 1, 22, 24, 27, 74, 80, 90, 95, and 101 To Establish Uniform License Renewal, Discontinuance of Operation, and Geographic Partitioning and Spectrum Disaggregation Rules and Policies for Certain Wireless Radio Services</a:t>
            </a:r>
          </a:p>
          <a:p>
            <a:r>
              <a:rPr lang="en-US" sz="1600" dirty="0"/>
              <a:t>Allocation and Designation of Spectrum for Fixed-Satellite Services in the 37.5-38.5 GHz, 40.5-41.5 GHz and 48.2-50.2 GHz Frequency Bands; Allocation of Spectrum to Upgrade Fixed and Mobile Allocations in the 40.5-42.5 GHz Frequency Band;  Allocation of Spectrum in the 46.9-47.0 GHz Frequency Band for Wireless Services; and Allocation of Spectrum in the 37.0-38.0 GHz and 40.0-40.5 GHz for Government Operations</a:t>
            </a:r>
          </a:p>
          <a:p>
            <a:pPr lvl="1"/>
            <a:r>
              <a:rPr lang="en-US" sz="1600" dirty="0"/>
              <a:t>Comment Date:  January 26, 2016</a:t>
            </a:r>
          </a:p>
          <a:p>
            <a:pPr lvl="1"/>
            <a:r>
              <a:rPr lang="en-US" sz="1600" dirty="0"/>
              <a:t>Reply Comment Date:  February 23, 2016</a:t>
            </a:r>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Jay Holcomb, Itron Inc.</a:t>
            </a:r>
            <a:endParaRPr lang="en-US" dirty="0"/>
          </a:p>
        </p:txBody>
      </p:sp>
    </p:spTree>
    <p:extLst>
      <p:ext uri="{BB962C8B-B14F-4D97-AF65-F5344CB8AC3E}">
        <p14:creationId xmlns:p14="http://schemas.microsoft.com/office/powerpoint/2010/main" val="141129379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109840</TotalTime>
  <Words>1000</Words>
  <Application>Microsoft Office PowerPoint</Application>
  <PresentationFormat>On-screen Show (4:3)</PresentationFormat>
  <Paragraphs>113</Paragraphs>
  <Slides>12</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ＭＳ Ｐゴシック</vt:lpstr>
      <vt:lpstr>ＭＳ Ｐゴシック</vt:lpstr>
      <vt:lpstr>Arial</vt:lpstr>
      <vt:lpstr>Times New Roman</vt:lpstr>
      <vt:lpstr>Wingdings</vt:lpstr>
      <vt:lpstr>802-11-Submission</vt:lpstr>
      <vt:lpstr>Document</vt:lpstr>
      <vt:lpstr>IEEE 802.18 RR-TAG Teleconference Agenda</vt:lpstr>
      <vt:lpstr>Abstract</vt:lpstr>
      <vt:lpstr>Agenda</vt:lpstr>
      <vt:lpstr>Agenda</vt:lpstr>
      <vt:lpstr>Call In Info</vt:lpstr>
      <vt:lpstr>Required Notice</vt:lpstr>
      <vt:lpstr>Other Required Notices</vt:lpstr>
      <vt:lpstr>Other Guidelines for IEEE WG Meetings</vt:lpstr>
      <vt:lpstr>NPRM FCC 15-138</vt:lpstr>
      <vt:lpstr>NPRM 15-138 Bands Above 24GHz </vt:lpstr>
      <vt:lpstr>Any Other Business</vt:lpstr>
      <vt:lpstr>Adjourn</vt:lpstr>
    </vt:vector>
  </TitlesOfParts>
  <Company>IEEE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Teleconference</dc:title>
  <dc:creator>Jay.Holcomb@itron.com</dc:creator>
  <cp:lastModifiedBy>Holcomb, Jay</cp:lastModifiedBy>
  <cp:revision>1741</cp:revision>
  <cp:lastPrinted>1998-02-10T13:28:06Z</cp:lastPrinted>
  <dcterms:created xsi:type="dcterms:W3CDTF">2009-04-21T18:18:19Z</dcterms:created>
  <dcterms:modified xsi:type="dcterms:W3CDTF">2016-01-06T13:56:01Z</dcterms:modified>
</cp:coreProperties>
</file>