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73" r:id="rId3"/>
    <p:sldId id="266" r:id="rId4"/>
    <p:sldId id="270" r:id="rId5"/>
    <p:sldId id="271"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28" autoAdjust="0"/>
    <p:restoredTop sz="94799" autoAdjust="0"/>
  </p:normalViewPr>
  <p:slideViewPr>
    <p:cSldViewPr>
      <p:cViewPr>
        <p:scale>
          <a:sx n="75" d="100"/>
          <a:sy n="75" d="100"/>
        </p:scale>
        <p:origin x="552" y="78"/>
      </p:cViewPr>
      <p:guideLst>
        <p:guide orient="horz" pos="2160"/>
        <p:guide pos="2880"/>
      </p:guideLst>
    </p:cSldViewPr>
  </p:slideViewPr>
  <p:outlineViewPr>
    <p:cViewPr>
      <p:scale>
        <a:sx n="33" d="100"/>
        <a:sy n="33" d="100"/>
      </p:scale>
      <p:origin x="0" y="-6736"/>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4158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026799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24045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2"/>
            <a:ext cx="1541128" cy="276999"/>
          </a:xfrm>
        </p:spPr>
        <p:txBody>
          <a:bodyPr/>
          <a:lstStyle>
            <a:lvl1pPr>
              <a:defRPr/>
            </a:lvl1pPr>
          </a:lstStyle>
          <a:p>
            <a:r>
              <a:rPr lang="en-US" dirty="0" smtClean="0"/>
              <a:t>November 2015</a:t>
            </a:r>
            <a:endParaRPr lang="en-US" dirty="0"/>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96912" y="332601"/>
            <a:ext cx="15890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lvl1pPr>
          </a:lstStyle>
          <a:p>
            <a:r>
              <a:rPr lang="en-US" smtClean="0"/>
              <a:t>November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18-15/063r2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charset="0"/>
        </a:defRPr>
      </a:lvl2pPr>
      <a:lvl3pPr algn="ctr" rtl="0" eaLnBrk="1" fontAlgn="base" hangingPunct="1">
        <a:spcBef>
          <a:spcPct val="0"/>
        </a:spcBef>
        <a:spcAft>
          <a:spcPct val="0"/>
        </a:spcAft>
        <a:defRPr sz="3200" b="1">
          <a:solidFill>
            <a:schemeClr val="tx2"/>
          </a:solidFill>
          <a:latin typeface="Times New Roman" charset="0"/>
        </a:defRPr>
      </a:lvl3pPr>
      <a:lvl4pPr algn="ctr" rtl="0" eaLnBrk="1" fontAlgn="base" hangingPunct="1">
        <a:spcBef>
          <a:spcPct val="0"/>
        </a:spcBef>
        <a:spcAft>
          <a:spcPct val="0"/>
        </a:spcAft>
        <a:defRPr sz="3200" b="1">
          <a:solidFill>
            <a:schemeClr val="tx2"/>
          </a:solidFill>
          <a:latin typeface="Times New Roman" charset="0"/>
        </a:defRPr>
      </a:lvl4pPr>
      <a:lvl5pPr algn="ctr" rtl="0" eaLnBrk="1" fontAlgn="base" hangingPunct="1">
        <a:spcBef>
          <a:spcPct val="0"/>
        </a:spcBef>
        <a:spcAft>
          <a:spcPct val="0"/>
        </a:spcAft>
        <a:defRPr sz="3200" b="1">
          <a:solidFill>
            <a:schemeClr val="tx2"/>
          </a:solidFill>
          <a:latin typeface="Times New Roman" charset="0"/>
        </a:defRPr>
      </a:lvl5pPr>
      <a:lvl6pPr marL="457200" algn="ctr" rtl="0" eaLnBrk="1" fontAlgn="base" hangingPunct="1">
        <a:spcBef>
          <a:spcPct val="0"/>
        </a:spcBef>
        <a:spcAft>
          <a:spcPct val="0"/>
        </a:spcAft>
        <a:defRPr sz="3200" b="1">
          <a:solidFill>
            <a:schemeClr val="tx2"/>
          </a:solidFill>
          <a:latin typeface="Times New Roman" charset="0"/>
        </a:defRPr>
      </a:lvl6pPr>
      <a:lvl7pPr marL="914400" algn="ctr" rtl="0" eaLnBrk="1" fontAlgn="base" hangingPunct="1">
        <a:spcBef>
          <a:spcPct val="0"/>
        </a:spcBef>
        <a:spcAft>
          <a:spcPct val="0"/>
        </a:spcAft>
        <a:defRPr sz="3200" b="1">
          <a:solidFill>
            <a:schemeClr val="tx2"/>
          </a:solidFill>
          <a:latin typeface="Times New Roman" charset="0"/>
        </a:defRPr>
      </a:lvl7pPr>
      <a:lvl8pPr marL="1371600" algn="ctr" rtl="0" eaLnBrk="1" fontAlgn="base" hangingPunct="1">
        <a:spcBef>
          <a:spcPct val="0"/>
        </a:spcBef>
        <a:spcAft>
          <a:spcPct val="0"/>
        </a:spcAft>
        <a:defRPr sz="3200" b="1">
          <a:solidFill>
            <a:schemeClr val="tx2"/>
          </a:solidFill>
          <a:latin typeface="Times New Roman" charset="0"/>
        </a:defRPr>
      </a:lvl8pPr>
      <a:lvl9pPr marL="1828800" algn="ctr" rtl="0" eaLnBrk="1" fontAlgn="base" hangingPunct="1">
        <a:spcBef>
          <a:spcPct val="0"/>
        </a:spcBef>
        <a:spcAft>
          <a:spcPct val="0"/>
        </a:spcAft>
        <a:defRPr sz="3200" b="1">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16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16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16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16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16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dirty="0" smtClean="0"/>
              <a:t>November 2015</a:t>
            </a:r>
            <a:endParaRPr lang="en-US" dirty="0"/>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687387"/>
          </a:xfrm>
          <a:noFill/>
          <a:ln/>
        </p:spPr>
        <p:txBody>
          <a:bodyPr/>
          <a:lstStyle/>
          <a:p>
            <a:r>
              <a:rPr lang="en-US" dirty="0" smtClean="0"/>
              <a:t>RR-TAG Issues and Answers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319213"/>
            <a:ext cx="7772400" cy="381000"/>
          </a:xfrm>
          <a:noFill/>
          <a:ln/>
        </p:spPr>
        <p:txBody>
          <a:bodyPr/>
          <a:lstStyle/>
          <a:p>
            <a:pPr algn="ctr">
              <a:buFontTx/>
              <a:buNone/>
            </a:pPr>
            <a:r>
              <a:rPr lang="en-US" sz="2000" dirty="0"/>
              <a:t>Date:</a:t>
            </a:r>
            <a:r>
              <a:rPr lang="en-US" sz="2000" b="0" dirty="0" smtClean="0"/>
              <a:t> November 11, 2015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084905309"/>
              </p:ext>
            </p:extLst>
          </p:nvPr>
        </p:nvGraphicFramePr>
        <p:xfrm>
          <a:off x="487363" y="2333626"/>
          <a:ext cx="8245475" cy="3463924"/>
        </p:xfrm>
        <a:graphic>
          <a:graphicData uri="http://schemas.openxmlformats.org/presentationml/2006/ole">
            <mc:AlternateContent xmlns:mc="http://schemas.openxmlformats.org/markup-compatibility/2006">
              <mc:Choice xmlns:v="urn:schemas-microsoft-com:vml" Requires="v">
                <p:oleObj spid="_x0000_s30776" name="Document" r:id="rId4" imgW="8255000" imgH="3441700" progId="Word.Document.8">
                  <p:embed/>
                </p:oleObj>
              </mc:Choice>
              <mc:Fallback>
                <p:oleObj name="Document" r:id="rId4" imgW="8255000" imgH="3441700" progId="Word.Document.8">
                  <p:embed/>
                  <p:pic>
                    <p:nvPicPr>
                      <p:cNvPr id="0" name="Picture 11"/>
                      <p:cNvPicPr>
                        <a:picLocks noChangeAspect="1" noChangeArrowheads="1"/>
                      </p:cNvPicPr>
                      <p:nvPr/>
                    </p:nvPicPr>
                    <p:blipFill>
                      <a:blip r:embed="rId5"/>
                      <a:srcRect/>
                      <a:stretch>
                        <a:fillRect/>
                      </a:stretch>
                    </p:blipFill>
                    <p:spPr bwMode="auto">
                      <a:xfrm>
                        <a:off x="487363" y="2333626"/>
                        <a:ext cx="8245475" cy="3463924"/>
                      </a:xfrm>
                      <a:prstGeom prst="rect">
                        <a:avLst/>
                      </a:prstGeom>
                      <a:noFill/>
                      <a:extLst/>
                    </p:spPr>
                  </p:pic>
                </p:oleObj>
              </mc:Fallback>
            </mc:AlternateContent>
          </a:graphicData>
        </a:graphic>
      </p:graphicFrame>
      <p:sp>
        <p:nvSpPr>
          <p:cNvPr id="30732" name="Rectangle 12"/>
          <p:cNvSpPr>
            <a:spLocks noChangeArrowheads="1"/>
          </p:cNvSpPr>
          <p:nvPr/>
        </p:nvSpPr>
        <p:spPr bwMode="auto">
          <a:xfrm>
            <a:off x="604837" y="1952626"/>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RR-TAG History</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a:t>Has been operational as the </a:t>
            </a:r>
            <a:r>
              <a:rPr lang="en-US" sz="2000" dirty="0" smtClean="0"/>
              <a:t>802.18 Radio Regulatory TAG since July 2002.</a:t>
            </a:r>
          </a:p>
          <a:p>
            <a:pPr lvl="1"/>
            <a:r>
              <a:rPr lang="en-US" sz="1800" b="0" dirty="0" smtClean="0"/>
              <a:t>Operated as an EC Ad Hoc under Vic Hayes prior to becoming a TAG.</a:t>
            </a:r>
            <a:endParaRPr lang="en-US" sz="1800" b="0" dirty="0"/>
          </a:p>
          <a:p>
            <a:r>
              <a:rPr lang="en-US" sz="2000" dirty="0" smtClean="0"/>
              <a:t>Has </a:t>
            </a:r>
            <a:r>
              <a:rPr lang="en-US" sz="2000" dirty="0"/>
              <a:t>formed working relationships with </a:t>
            </a:r>
            <a:r>
              <a:rPr lang="en-US" sz="2000" dirty="0" smtClean="0"/>
              <a:t>major international </a:t>
            </a:r>
            <a:r>
              <a:rPr lang="en-US" sz="2000" dirty="0"/>
              <a:t>regulatory bodies, e.g. FCC, ITU-R, UK </a:t>
            </a:r>
            <a:r>
              <a:rPr lang="en-US" sz="2000" dirty="0" err="1"/>
              <a:t>Ofcom</a:t>
            </a:r>
            <a:r>
              <a:rPr lang="en-US" sz="2000" dirty="0"/>
              <a:t>,  </a:t>
            </a:r>
            <a:r>
              <a:rPr lang="en-US" sz="2000" dirty="0" err="1" smtClean="0"/>
              <a:t>Industrie</a:t>
            </a:r>
            <a:r>
              <a:rPr lang="en-US" sz="2000" dirty="0" smtClean="0"/>
              <a:t> Canada, ACMA.</a:t>
            </a:r>
            <a:endParaRPr lang="en-US" sz="2000" b="0" dirty="0"/>
          </a:p>
          <a:p>
            <a:pPr lvl="1"/>
            <a:r>
              <a:rPr lang="en-US" sz="1800" dirty="0" smtClean="0"/>
              <a:t>This is a bi-directional communication process, for instance, the ITU-R sends liaisons to IEEE 802 requesting information or updates for documents.</a:t>
            </a:r>
            <a:endParaRPr lang="en-US" sz="1800" dirty="0"/>
          </a:p>
        </p:txBody>
      </p:sp>
    </p:spTree>
    <p:extLst>
      <p:ext uri="{BB962C8B-B14F-4D97-AF65-F5344CB8AC3E}">
        <p14:creationId xmlns:p14="http://schemas.microsoft.com/office/powerpoint/2010/main" val="128849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p:txBody>
          <a:bodyPr/>
          <a:lstStyle/>
          <a:p>
            <a:r>
              <a:rPr lang="en-GB" sz="2800" dirty="0" smtClean="0"/>
              <a:t>Concerns about RR-TAG</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a:t>
            </a:r>
          </a:p>
          <a:p>
            <a:r>
              <a:rPr lang="en-US" sz="2000" dirty="0" smtClean="0"/>
              <a:t>RR-TAG blocks or heavily edits WG inputs without consultation with WG.</a:t>
            </a:r>
          </a:p>
          <a:p>
            <a:r>
              <a:rPr lang="en-US" sz="2000" dirty="0" smtClean="0"/>
              <a:t>Lack of a clear plan for votes during the f2fs ahead of time.</a:t>
            </a:r>
          </a:p>
          <a:p>
            <a:pPr marL="0" indent="0">
              <a:buNone/>
            </a:pP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Responses to Concerns (1/2)</a:t>
            </a:r>
            <a:endParaRPr lang="en-GB" sz="2800" dirty="0"/>
          </a:p>
        </p:txBody>
      </p:sp>
      <p:sp>
        <p:nvSpPr>
          <p:cNvPr id="21507" name="Rectangle 3"/>
          <p:cNvSpPr>
            <a:spLocks noGrp="1" noChangeArrowheads="1"/>
          </p:cNvSpPr>
          <p:nvPr>
            <p:ph type="body" idx="1"/>
          </p:nvPr>
        </p:nvSpPr>
        <p:spPr>
          <a:xfrm>
            <a:off x="685800" y="1828800"/>
            <a:ext cx="7772400" cy="4114800"/>
          </a:xfrm>
        </p:spPr>
        <p:txBody>
          <a:bodyPr/>
          <a:lstStyle/>
          <a:p>
            <a:r>
              <a:rPr lang="en-US" sz="2000" dirty="0" smtClean="0"/>
              <a:t>Not proactively bringing issues to the attention of 802 wireless groups.</a:t>
            </a:r>
          </a:p>
          <a:p>
            <a:pPr lvl="1"/>
            <a:r>
              <a:rPr lang="en-US" sz="1800" dirty="0" smtClean="0"/>
              <a:t>The RR-TAG will work proactively with the WGs to propose regulatory changes without necessarily waiting for published consultations from the regulators.</a:t>
            </a:r>
          </a:p>
          <a:p>
            <a:pPr lvl="2"/>
            <a:r>
              <a:rPr lang="en-US" dirty="0" smtClean="0"/>
              <a:t>The RR-TAG has done this in the past, for instance the medical band at 2.3 GHz, and the first response to the above 24 GHz NPRM.</a:t>
            </a:r>
          </a:p>
          <a:p>
            <a:pPr lvl="1"/>
            <a:r>
              <a:rPr lang="en-US" sz="1800" dirty="0" smtClean="0"/>
              <a:t>The RR-TAG will schedule conference calls on specific topics to prepare material for face to face meetings/final editing/approval.</a:t>
            </a:r>
          </a:p>
          <a:p>
            <a:pPr lvl="1"/>
            <a:r>
              <a:rPr lang="en-US" sz="1800" dirty="0" smtClean="0"/>
              <a:t>The RR-TAG will add a table to the 802.18 web site with upcoming proceedings and due date, including a list of WGs that may be affected.</a:t>
            </a:r>
          </a:p>
          <a:p>
            <a:endParaRPr lang="en-US" sz="1800" dirty="0"/>
          </a:p>
        </p:txBody>
      </p:sp>
    </p:spTree>
    <p:extLst>
      <p:ext uri="{BB962C8B-B14F-4D97-AF65-F5344CB8AC3E}">
        <p14:creationId xmlns:p14="http://schemas.microsoft.com/office/powerpoint/2010/main" val="35299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762000"/>
          </a:xfrm>
        </p:spPr>
        <p:txBody>
          <a:bodyPr/>
          <a:lstStyle/>
          <a:p>
            <a:r>
              <a:rPr lang="en-GB" sz="2800" dirty="0" smtClean="0"/>
              <a:t>Responses to Concerns (2/2)</a:t>
            </a:r>
            <a:endParaRPr lang="en-GB" sz="2800" dirty="0"/>
          </a:p>
        </p:txBody>
      </p:sp>
      <p:sp>
        <p:nvSpPr>
          <p:cNvPr id="21507" name="Rectangle 3"/>
          <p:cNvSpPr>
            <a:spLocks noGrp="1" noChangeArrowheads="1"/>
          </p:cNvSpPr>
          <p:nvPr>
            <p:ph type="body" idx="1"/>
          </p:nvPr>
        </p:nvSpPr>
        <p:spPr>
          <a:xfrm>
            <a:off x="685800" y="1524000"/>
            <a:ext cx="7858125" cy="4648200"/>
          </a:xfrm>
        </p:spPr>
        <p:txBody>
          <a:bodyPr/>
          <a:lstStyle/>
          <a:p>
            <a:r>
              <a:rPr lang="en-US" sz="2000" dirty="0" smtClean="0"/>
              <a:t>RR-TAG blocks or heavily edits WG inputs without consultation with WG.</a:t>
            </a:r>
          </a:p>
          <a:p>
            <a:pPr lvl="1"/>
            <a:r>
              <a:rPr lang="en-US" sz="1800" dirty="0" smtClean="0"/>
              <a:t>The current RR-TAG charter requires 802.18 to “</a:t>
            </a:r>
            <a:r>
              <a:rPr lang="is-IS" sz="1800" dirty="0" smtClean="0"/>
              <a:t>…</a:t>
            </a:r>
            <a:r>
              <a:rPr lang="en-GB" sz="1800" dirty="0" smtClean="0"/>
              <a:t> </a:t>
            </a:r>
            <a:r>
              <a:rPr lang="en-GB" sz="1800" dirty="0"/>
              <a:t>fairly reflect all points of </a:t>
            </a:r>
            <a:r>
              <a:rPr lang="en-GB" sz="1800" dirty="0" smtClean="0"/>
              <a:t>view</a:t>
            </a:r>
            <a:r>
              <a:rPr lang="en-US" sz="1800" dirty="0" smtClean="0"/>
              <a:t>“ as part of our process. This has been the RR-TAG process since July 2002.</a:t>
            </a:r>
          </a:p>
          <a:p>
            <a:pPr lvl="1"/>
            <a:r>
              <a:rPr lang="en-US" sz="1800" dirty="0" smtClean="0"/>
              <a:t>The RR-TAG has and continues to work hard to find common ground amongst the proposed responses to proceedings by each WG.</a:t>
            </a:r>
          </a:p>
          <a:p>
            <a:pPr lvl="1"/>
            <a:r>
              <a:rPr lang="en-US" sz="1800" dirty="0" smtClean="0"/>
              <a:t>The RR-TAG does work with groups to edit documents to fit the format and expected style of the relevant regulatory agency (FCC, ITU-R, etc.)</a:t>
            </a:r>
          </a:p>
          <a:p>
            <a:r>
              <a:rPr lang="en-US" sz="2000" dirty="0" smtClean="0"/>
              <a:t>Lack of a clear plan for votes during the f2fs ahead of time.</a:t>
            </a:r>
          </a:p>
          <a:p>
            <a:pPr lvl="1"/>
            <a:r>
              <a:rPr lang="en-US" sz="1800" dirty="0" smtClean="0"/>
              <a:t>The RR-TAG will identify the expected topics for vote at the opening plenary meetings on Monday (EC meetings or wireless plenary meetings</a:t>
            </a:r>
            <a:r>
              <a:rPr lang="en-US" sz="1800" dirty="0" smtClean="0"/>
              <a:t>). </a:t>
            </a:r>
            <a:endParaRPr lang="en-US" sz="1800" dirty="0" smtClean="0"/>
          </a:p>
          <a:p>
            <a:pPr lvl="1"/>
            <a:r>
              <a:rPr lang="en-US" sz="1800" dirty="0" smtClean="0"/>
              <a:t>The RR-TAG normally votes on documents at the group’s closing plenary, Thursday AM1/AM2.</a:t>
            </a:r>
          </a:p>
        </p:txBody>
      </p:sp>
    </p:spTree>
    <p:extLst>
      <p:ext uri="{BB962C8B-B14F-4D97-AF65-F5344CB8AC3E}">
        <p14:creationId xmlns:p14="http://schemas.microsoft.com/office/powerpoint/2010/main" val="125886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November 2015</a:t>
            </a:r>
            <a:endParaRPr lang="en-US" dirty="0"/>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Conclusion</a:t>
            </a:r>
            <a:endParaRPr lang="en-GB" sz="2800" dirty="0"/>
          </a:p>
        </p:txBody>
      </p:sp>
      <p:sp>
        <p:nvSpPr>
          <p:cNvPr id="21507" name="Rectangle 3"/>
          <p:cNvSpPr>
            <a:spLocks noGrp="1" noChangeArrowheads="1"/>
          </p:cNvSpPr>
          <p:nvPr>
            <p:ph type="body" idx="1"/>
          </p:nvPr>
        </p:nvSpPr>
        <p:spPr>
          <a:xfrm>
            <a:off x="681037" y="1600200"/>
            <a:ext cx="7772400" cy="4495800"/>
          </a:xfrm>
        </p:spPr>
        <p:txBody>
          <a:bodyPr/>
          <a:lstStyle/>
          <a:p>
            <a:r>
              <a:rPr lang="en-US" sz="2000" dirty="0"/>
              <a:t>The RR-TAG, in this document, has addressed three commonly heard concerns about the group's operation.</a:t>
            </a:r>
          </a:p>
          <a:p>
            <a:r>
              <a:rPr lang="en-US" sz="2000" dirty="0"/>
              <a:t>The RR-TAG strongly supports the development of a formal 802 Regulatory Requirements </a:t>
            </a:r>
            <a:r>
              <a:rPr lang="en-US" sz="2000" dirty="0" smtClean="0"/>
              <a:t>Document.</a:t>
            </a:r>
            <a:endParaRPr lang="en-US" sz="2000" dirty="0"/>
          </a:p>
          <a:p>
            <a:r>
              <a:rPr lang="en-US" sz="2000" dirty="0"/>
              <a:t>Once available, the RR-TAG will develop a recommendation on how best to deliver on those requirements</a:t>
            </a:r>
          </a:p>
          <a:p>
            <a:r>
              <a:rPr lang="en-US" sz="2000" dirty="0"/>
              <a:t>The RR-TAG believes it is the right group to handle spectrum regulatory </a:t>
            </a:r>
            <a:r>
              <a:rPr lang="en-US" sz="2000" dirty="0" smtClean="0"/>
              <a:t>issues.</a:t>
            </a:r>
            <a:endParaRPr lang="en-US" sz="2000" dirty="0"/>
          </a:p>
          <a:p>
            <a:r>
              <a:rPr lang="en-US" sz="2000" dirty="0"/>
              <a:t>The RR-TAG believes it is capable of adapting and updating </a:t>
            </a:r>
            <a:r>
              <a:rPr lang="en-US" sz="2000" dirty="0" smtClean="0"/>
              <a:t>to support 802’s mission in a continually changing spectrum regulatory environment.</a:t>
            </a:r>
          </a:p>
        </p:txBody>
      </p:sp>
    </p:spTree>
    <p:extLst>
      <p:ext uri="{BB962C8B-B14F-4D97-AF65-F5344CB8AC3E}">
        <p14:creationId xmlns:p14="http://schemas.microsoft.com/office/powerpoint/2010/main" val="795343426"/>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Template>
  <TotalTime>157</TotalTime>
  <Words>588</Words>
  <Application>Microsoft Office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ＭＳ Ｐゴシック</vt:lpstr>
      <vt:lpstr>Times New Roman</vt:lpstr>
      <vt:lpstr>802-18-Submission</vt:lpstr>
      <vt:lpstr>Document</vt:lpstr>
      <vt:lpstr>RR-TAG Issues and Answers</vt:lpstr>
      <vt:lpstr>RR-TAG History</vt:lpstr>
      <vt:lpstr>Concerns about RR-TAG</vt:lpstr>
      <vt:lpstr>Responses to Concerns (1/2)</vt:lpstr>
      <vt:lpstr>Responses to Concerns (2/2)</vt:lpstr>
      <vt:lpstr>Conclusion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Document</dc:title>
  <dc:subject/>
  <dc:creator>John Notor</dc:creator>
  <cp:keywords/>
  <dc:description/>
  <cp:lastModifiedBy>Holcomb, Jay</cp:lastModifiedBy>
  <cp:revision>30</cp:revision>
  <cp:lastPrinted>1998-02-10T13:28:06Z</cp:lastPrinted>
  <dcterms:created xsi:type="dcterms:W3CDTF">2015-11-10T22:33:17Z</dcterms:created>
  <dcterms:modified xsi:type="dcterms:W3CDTF">2015-11-11T22:27:36Z</dcterms:modified>
  <cp:category/>
</cp:coreProperties>
</file>