
<file path=[Content_Types].xml><?xml version="1.0" encoding="utf-8"?>
<Types xmlns="http://schemas.openxmlformats.org/package/2006/content-types">
  <Default Extension="xml" ContentType="application/xml"/>
  <Default Extension="jpeg" ContentType="image/jpeg"/>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73" r:id="rId3"/>
    <p:sldId id="266" r:id="rId4"/>
    <p:sldId id="270" r:id="rId5"/>
    <p:sldId id="271" r:id="rId6"/>
    <p:sldId id="27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043"/>
    <p:restoredTop sz="86429"/>
  </p:normalViewPr>
  <p:slideViewPr>
    <p:cSldViewPr>
      <p:cViewPr varScale="1">
        <p:scale>
          <a:sx n="82" d="100"/>
          <a:sy n="82" d="100"/>
        </p:scale>
        <p:origin x="736" y="168"/>
      </p:cViewPr>
      <p:guideLst>
        <p:guide orient="horz" pos="2160"/>
        <p:guide pos="2880"/>
      </p:guideLst>
    </p:cSldViewPr>
  </p:slideViewPr>
  <p:outlineViewPr>
    <p:cViewPr>
      <p:scale>
        <a:sx n="33" d="100"/>
        <a:sy n="33" d="100"/>
      </p:scale>
      <p:origin x="0" y="-6736"/>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4158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026799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4045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541128"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96912" y="332601"/>
            <a:ext cx="15890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lvl1pPr>
          </a:lstStyle>
          <a:p>
            <a:r>
              <a:rPr lang="en-US" smtClean="0"/>
              <a:t>November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257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18-15/063r1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defRPr>
      </a:lvl2pPr>
      <a:lvl3pPr algn="ctr" rtl="0" eaLnBrk="1" fontAlgn="base" hangingPunct="1">
        <a:spcBef>
          <a:spcPct val="0"/>
        </a:spcBef>
        <a:spcAft>
          <a:spcPct val="0"/>
        </a:spcAft>
        <a:defRPr sz="3200" b="1">
          <a:solidFill>
            <a:schemeClr val="tx2"/>
          </a:solidFill>
          <a:latin typeface="Times New Roman" charset="0"/>
        </a:defRPr>
      </a:lvl3pPr>
      <a:lvl4pPr algn="ctr" rtl="0" eaLnBrk="1" fontAlgn="base" hangingPunct="1">
        <a:spcBef>
          <a:spcPct val="0"/>
        </a:spcBef>
        <a:spcAft>
          <a:spcPct val="0"/>
        </a:spcAft>
        <a:defRPr sz="3200" b="1">
          <a:solidFill>
            <a:schemeClr val="tx2"/>
          </a:solidFill>
          <a:latin typeface="Times New Roman" charset="0"/>
        </a:defRPr>
      </a:lvl4pPr>
      <a:lvl5pPr algn="ctr" rtl="0" eaLnBrk="1" fontAlgn="base" hangingPunct="1">
        <a:spcBef>
          <a:spcPct val="0"/>
        </a:spcBef>
        <a:spcAft>
          <a:spcPct val="0"/>
        </a:spcAft>
        <a:defRPr sz="3200" b="1">
          <a:solidFill>
            <a:schemeClr val="tx2"/>
          </a:solidFill>
          <a:latin typeface="Times New Roman" charset="0"/>
        </a:defRPr>
      </a:lvl5pPr>
      <a:lvl6pPr marL="457200" algn="ctr" rtl="0" eaLnBrk="1" fontAlgn="base" hangingPunct="1">
        <a:spcBef>
          <a:spcPct val="0"/>
        </a:spcBef>
        <a:spcAft>
          <a:spcPct val="0"/>
        </a:spcAft>
        <a:defRPr sz="3200" b="1">
          <a:solidFill>
            <a:schemeClr val="tx2"/>
          </a:solidFill>
          <a:latin typeface="Times New Roman" charset="0"/>
        </a:defRPr>
      </a:lvl6pPr>
      <a:lvl7pPr marL="914400" algn="ctr" rtl="0" eaLnBrk="1" fontAlgn="base" hangingPunct="1">
        <a:spcBef>
          <a:spcPct val="0"/>
        </a:spcBef>
        <a:spcAft>
          <a:spcPct val="0"/>
        </a:spcAft>
        <a:defRPr sz="3200" b="1">
          <a:solidFill>
            <a:schemeClr val="tx2"/>
          </a:solidFill>
          <a:latin typeface="Times New Roman" charset="0"/>
        </a:defRPr>
      </a:lvl7pPr>
      <a:lvl8pPr marL="1371600" algn="ctr" rtl="0" eaLnBrk="1" fontAlgn="base" hangingPunct="1">
        <a:spcBef>
          <a:spcPct val="0"/>
        </a:spcBef>
        <a:spcAft>
          <a:spcPct val="0"/>
        </a:spcAft>
        <a:defRPr sz="3200" b="1">
          <a:solidFill>
            <a:schemeClr val="tx2"/>
          </a:solidFill>
          <a:latin typeface="Times New Roman" charset="0"/>
        </a:defRPr>
      </a:lvl8pPr>
      <a:lvl9pPr marL="1828800" algn="ctr" rtl="0" eaLnBrk="1" fontAlgn="base" hangingPunct="1">
        <a:spcBef>
          <a:spcPct val="0"/>
        </a:spcBef>
        <a:spcAft>
          <a:spcPct val="0"/>
        </a:spcAft>
        <a:defRPr sz="3200" b="1">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16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16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16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16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16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dirty="0" smtClean="0"/>
              <a:t>November 2015</a:t>
            </a:r>
            <a:endParaRPr lang="en-US" dirty="0"/>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687387"/>
          </a:xfrm>
          <a:noFill/>
          <a:ln/>
        </p:spPr>
        <p:txBody>
          <a:bodyPr/>
          <a:lstStyle/>
          <a:p>
            <a:r>
              <a:rPr lang="en-US" dirty="0" smtClean="0"/>
              <a:t>RR-TAG Issues and Answers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319213"/>
            <a:ext cx="7772400" cy="381000"/>
          </a:xfrm>
          <a:noFill/>
          <a:ln/>
        </p:spPr>
        <p:txBody>
          <a:bodyPr/>
          <a:lstStyle/>
          <a:p>
            <a:pPr algn="ctr">
              <a:buFontTx/>
              <a:buNone/>
            </a:pPr>
            <a:r>
              <a:rPr lang="en-US" sz="2000" dirty="0"/>
              <a:t>Date:</a:t>
            </a:r>
            <a:r>
              <a:rPr lang="en-US" sz="2000" b="0" dirty="0" smtClean="0"/>
              <a:t> November 11,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084905309"/>
              </p:ext>
            </p:extLst>
          </p:nvPr>
        </p:nvGraphicFramePr>
        <p:xfrm>
          <a:off x="487363" y="2333626"/>
          <a:ext cx="8245475" cy="3463924"/>
        </p:xfrm>
        <a:graphic>
          <a:graphicData uri="http://schemas.openxmlformats.org/presentationml/2006/ole">
            <mc:AlternateContent xmlns:mc="http://schemas.openxmlformats.org/markup-compatibility/2006">
              <mc:Choice xmlns:v="urn:schemas-microsoft-com:vml" Requires="v">
                <p:oleObj spid="_x0000_s30773" name="Document" r:id="rId4" imgW="8255000" imgH="3441700" progId="Word.Document.8">
                  <p:embed/>
                </p:oleObj>
              </mc:Choice>
              <mc:Fallback>
                <p:oleObj name="Document" r:id="rId4" imgW="8255000" imgH="3441700" progId="Word.Document.8">
                  <p:embed/>
                  <p:pic>
                    <p:nvPicPr>
                      <p:cNvPr id="0" name="Picture 11"/>
                      <p:cNvPicPr>
                        <a:picLocks noChangeAspect="1" noChangeArrowheads="1"/>
                      </p:cNvPicPr>
                      <p:nvPr/>
                    </p:nvPicPr>
                    <p:blipFill>
                      <a:blip r:embed="rId5"/>
                      <a:srcRect/>
                      <a:stretch>
                        <a:fillRect/>
                      </a:stretch>
                    </p:blipFill>
                    <p:spPr bwMode="auto">
                      <a:xfrm>
                        <a:off x="487363" y="2333626"/>
                        <a:ext cx="8245475" cy="3463924"/>
                      </a:xfrm>
                      <a:prstGeom prst="rect">
                        <a:avLst/>
                      </a:prstGeom>
                      <a:noFill/>
                      <a:extLst/>
                    </p:spPr>
                  </p:pic>
                </p:oleObj>
              </mc:Fallback>
            </mc:AlternateContent>
          </a:graphicData>
        </a:graphic>
      </p:graphicFrame>
      <p:sp>
        <p:nvSpPr>
          <p:cNvPr id="30732" name="Rectangle 12"/>
          <p:cNvSpPr>
            <a:spLocks noChangeArrowheads="1"/>
          </p:cNvSpPr>
          <p:nvPr/>
        </p:nvSpPr>
        <p:spPr bwMode="auto">
          <a:xfrm>
            <a:off x="604837" y="1952626"/>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RR-TAG History</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a:t>Has been operational as the </a:t>
            </a:r>
            <a:r>
              <a:rPr lang="en-US" sz="2000" dirty="0" smtClean="0"/>
              <a:t>802.18 Radio Regulatory TAG since July 2002.</a:t>
            </a:r>
          </a:p>
          <a:p>
            <a:pPr lvl="1"/>
            <a:r>
              <a:rPr lang="en-US" sz="1800" b="0" dirty="0" smtClean="0"/>
              <a:t>Operated as an EC Ad Hoc under Vic Hayes prior to becoming a TAG.</a:t>
            </a:r>
            <a:endParaRPr lang="en-US" sz="1800" b="0" dirty="0"/>
          </a:p>
          <a:p>
            <a:r>
              <a:rPr lang="en-US" sz="2000" dirty="0" smtClean="0"/>
              <a:t>Has </a:t>
            </a:r>
            <a:r>
              <a:rPr lang="en-US" sz="2000" dirty="0"/>
              <a:t>formed working relationships with </a:t>
            </a:r>
            <a:r>
              <a:rPr lang="en-US" sz="2000" dirty="0" smtClean="0"/>
              <a:t>major international </a:t>
            </a:r>
            <a:r>
              <a:rPr lang="en-US" sz="2000" dirty="0"/>
              <a:t>regulatory bodies, e.g. FCC, ITU-R, UK </a:t>
            </a:r>
            <a:r>
              <a:rPr lang="en-US" sz="2000" dirty="0" err="1"/>
              <a:t>Ofcom</a:t>
            </a:r>
            <a:r>
              <a:rPr lang="en-US" sz="2000" dirty="0"/>
              <a:t>,  </a:t>
            </a:r>
            <a:r>
              <a:rPr lang="en-US" sz="2000" dirty="0" err="1" smtClean="0"/>
              <a:t>Industrie</a:t>
            </a:r>
            <a:r>
              <a:rPr lang="en-US" sz="2000" dirty="0" smtClean="0"/>
              <a:t> Canada, ACMA.</a:t>
            </a:r>
            <a:endParaRPr lang="en-US" sz="2000" b="0" dirty="0"/>
          </a:p>
          <a:p>
            <a:pPr lvl="1"/>
            <a:r>
              <a:rPr lang="en-US" sz="1800" dirty="0" smtClean="0"/>
              <a:t>This is a bi-directional communication process, for instance, the ITU-R sends liaisons to IEEE 802 requesting information or updates for documents.</a:t>
            </a:r>
            <a:endParaRPr lang="en-US" sz="1800" dirty="0"/>
          </a:p>
        </p:txBody>
      </p:sp>
    </p:spTree>
    <p:extLst>
      <p:ext uri="{BB962C8B-B14F-4D97-AF65-F5344CB8AC3E}">
        <p14:creationId xmlns:p14="http://schemas.microsoft.com/office/powerpoint/2010/main" val="128849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Concerns about RR-TAG</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smtClean="0"/>
              <a:t>Not proactively bringing issues to the attention of 802.</a:t>
            </a:r>
          </a:p>
          <a:p>
            <a:r>
              <a:rPr lang="en-US" sz="2000" dirty="0" smtClean="0"/>
              <a:t>RR-TAG blocks or heavily edits WG inputs without consultation with WG.</a:t>
            </a:r>
          </a:p>
          <a:p>
            <a:r>
              <a:rPr lang="en-US" sz="2000" dirty="0" smtClean="0"/>
              <a:t>Lack of a clear plan for votes during the f2fs ahead of time.</a:t>
            </a:r>
          </a:p>
          <a:p>
            <a:pPr marL="0" indent="0">
              <a:buNone/>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Responses to Concerns (1/2)</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smtClean="0"/>
              <a:t>Not proactively bringing issues to the attention of 802 wireless groups.</a:t>
            </a:r>
          </a:p>
          <a:p>
            <a:pPr lvl="1"/>
            <a:r>
              <a:rPr lang="en-US" sz="1800" dirty="0" smtClean="0"/>
              <a:t>The RR-TAG will work proactively with the WGs to propose regulatory changes without necessarily waiting for published consultations from the regulators.</a:t>
            </a:r>
          </a:p>
          <a:p>
            <a:pPr lvl="2"/>
            <a:r>
              <a:rPr lang="en-US" dirty="0" smtClean="0"/>
              <a:t>The RR-TAG has done this in the past, for instance the medical band at 2.3 GHz, and the first response to the above 24 GHz NPRM.</a:t>
            </a:r>
          </a:p>
          <a:p>
            <a:pPr lvl="1"/>
            <a:r>
              <a:rPr lang="en-US" sz="1800" dirty="0" smtClean="0"/>
              <a:t>The RR-TAG will schedule conference calls on specific topics to prepare material for face to face meetings/final editing/approval.</a:t>
            </a:r>
          </a:p>
          <a:p>
            <a:pPr lvl="1"/>
            <a:r>
              <a:rPr lang="en-US" sz="1800" dirty="0" smtClean="0"/>
              <a:t>The RR-TAG will add a table to the 802.18 web site with upcoming proceedings and due date, including a list of WGs that may be affected.</a:t>
            </a:r>
          </a:p>
          <a:p>
            <a:endParaRPr lang="en-US" sz="1800" dirty="0"/>
          </a:p>
        </p:txBody>
      </p:sp>
    </p:spTree>
    <p:extLst>
      <p:ext uri="{BB962C8B-B14F-4D97-AF65-F5344CB8AC3E}">
        <p14:creationId xmlns:p14="http://schemas.microsoft.com/office/powerpoint/2010/main" val="352993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762000"/>
          </a:xfrm>
        </p:spPr>
        <p:txBody>
          <a:bodyPr/>
          <a:lstStyle/>
          <a:p>
            <a:r>
              <a:rPr lang="en-GB" sz="2800" dirty="0" smtClean="0"/>
              <a:t>Responses to Concerns (2/2)</a:t>
            </a:r>
            <a:endParaRPr lang="en-GB" sz="2800" dirty="0"/>
          </a:p>
        </p:txBody>
      </p:sp>
      <p:sp>
        <p:nvSpPr>
          <p:cNvPr id="21507" name="Rectangle 3"/>
          <p:cNvSpPr>
            <a:spLocks noGrp="1" noChangeArrowheads="1"/>
          </p:cNvSpPr>
          <p:nvPr>
            <p:ph type="body" idx="1"/>
          </p:nvPr>
        </p:nvSpPr>
        <p:spPr>
          <a:xfrm>
            <a:off x="685800" y="1524000"/>
            <a:ext cx="7858125" cy="4648200"/>
          </a:xfrm>
        </p:spPr>
        <p:txBody>
          <a:bodyPr/>
          <a:lstStyle/>
          <a:p>
            <a:r>
              <a:rPr lang="en-US" sz="2000" dirty="0" smtClean="0"/>
              <a:t>RR-TAG blocks or heavily edits WG inputs without consultation with WG.</a:t>
            </a:r>
          </a:p>
          <a:p>
            <a:pPr lvl="1"/>
            <a:r>
              <a:rPr lang="en-US" sz="1800" dirty="0" smtClean="0"/>
              <a:t>The current RR-TAG charter requires 802.18 to “</a:t>
            </a:r>
            <a:r>
              <a:rPr lang="is-IS" sz="1800" dirty="0" smtClean="0"/>
              <a:t>…</a:t>
            </a:r>
            <a:r>
              <a:rPr lang="en-GB" sz="1800" dirty="0" smtClean="0"/>
              <a:t> </a:t>
            </a:r>
            <a:r>
              <a:rPr lang="en-GB" sz="1800" dirty="0"/>
              <a:t>fairly reflect all points of </a:t>
            </a:r>
            <a:r>
              <a:rPr lang="en-GB" sz="1800" dirty="0" smtClean="0"/>
              <a:t>view</a:t>
            </a:r>
            <a:r>
              <a:rPr lang="en-US" sz="1800" dirty="0" smtClean="0"/>
              <a:t>“ as part of our process. This has been the RR-TAG process since July 2002.</a:t>
            </a:r>
          </a:p>
          <a:p>
            <a:pPr lvl="1"/>
            <a:r>
              <a:rPr lang="en-US" sz="1800" dirty="0" smtClean="0"/>
              <a:t>The RR-TAG has and continues to work hard to find common ground amongst the proposed responses to proceedings by each WG.</a:t>
            </a:r>
          </a:p>
          <a:p>
            <a:pPr lvl="1"/>
            <a:r>
              <a:rPr lang="en-US" sz="1800" dirty="0" smtClean="0"/>
              <a:t>The RR-TAG does work with groups to edit documents to fit the format and expected style of the relevant regulatory agency (FCC, ITU-R, etc.)</a:t>
            </a:r>
          </a:p>
          <a:p>
            <a:r>
              <a:rPr lang="en-US" sz="2000" dirty="0" smtClean="0"/>
              <a:t>Lack of a clear plan for votes during the f2fs ahead of time.</a:t>
            </a:r>
          </a:p>
          <a:p>
            <a:pPr lvl="1"/>
            <a:r>
              <a:rPr lang="en-US" sz="1800" dirty="0" smtClean="0"/>
              <a:t>The RR-TAG will identify the expected topics for vote at the opening plenary meetings on Monday (EC meetings or wireless plenary meetings), including date and time slot (AM1, AM2, etc.) for the vote.</a:t>
            </a:r>
          </a:p>
          <a:p>
            <a:pPr lvl="1"/>
            <a:r>
              <a:rPr lang="en-US" sz="1800" dirty="0" smtClean="0"/>
              <a:t>The RR-TAG normally votes on documents at the group’s closing plenary, Thursday AM1/AM2.</a:t>
            </a:r>
          </a:p>
        </p:txBody>
      </p:sp>
    </p:spTree>
    <p:extLst>
      <p:ext uri="{BB962C8B-B14F-4D97-AF65-F5344CB8AC3E}">
        <p14:creationId xmlns:p14="http://schemas.microsoft.com/office/powerpoint/2010/main" val="125886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Conclusion</a:t>
            </a:r>
            <a:endParaRPr lang="en-GB" sz="2800" dirty="0"/>
          </a:p>
        </p:txBody>
      </p:sp>
      <p:sp>
        <p:nvSpPr>
          <p:cNvPr id="21507" name="Rectangle 3"/>
          <p:cNvSpPr>
            <a:spLocks noGrp="1" noChangeArrowheads="1"/>
          </p:cNvSpPr>
          <p:nvPr>
            <p:ph type="body" idx="1"/>
          </p:nvPr>
        </p:nvSpPr>
        <p:spPr>
          <a:xfrm>
            <a:off x="681037" y="1600200"/>
            <a:ext cx="7772400" cy="4495800"/>
          </a:xfrm>
        </p:spPr>
        <p:txBody>
          <a:bodyPr/>
          <a:lstStyle/>
          <a:p>
            <a:r>
              <a:rPr lang="en-US" sz="2000" dirty="0"/>
              <a:t>The RR-TAG, in this document, has addressed three commonly heard concerns about the group's operation.</a:t>
            </a:r>
          </a:p>
          <a:p>
            <a:r>
              <a:rPr lang="en-US" sz="2000" dirty="0"/>
              <a:t>The RR-TAG strongly supports the development of a formal 802 Regulatory Requirements </a:t>
            </a:r>
            <a:r>
              <a:rPr lang="en-US" sz="2000" dirty="0" smtClean="0"/>
              <a:t>Document.</a:t>
            </a:r>
            <a:endParaRPr lang="en-US" sz="2000" dirty="0"/>
          </a:p>
          <a:p>
            <a:r>
              <a:rPr lang="en-US" sz="2000" dirty="0"/>
              <a:t>Once available, the RR-TAG will develop a recommendation on how best to deliver on those requirements</a:t>
            </a:r>
          </a:p>
          <a:p>
            <a:r>
              <a:rPr lang="en-US" sz="2000" dirty="0"/>
              <a:t>The RR-TAG believes it is the right group to handle spectrum regulatory issues and</a:t>
            </a:r>
          </a:p>
          <a:p>
            <a:r>
              <a:rPr lang="en-US" sz="2000" dirty="0"/>
              <a:t>The RR-TAG believes it is capable of adapting and updating </a:t>
            </a:r>
            <a:r>
              <a:rPr lang="en-US" sz="2000" dirty="0" smtClean="0"/>
              <a:t>to support 802’s mission in a continually changing spectrum regulatory environment.</a:t>
            </a:r>
            <a:endParaRPr lang="en-US" sz="2000" dirty="0" smtClean="0"/>
          </a:p>
        </p:txBody>
      </p:sp>
    </p:spTree>
    <p:extLst>
      <p:ext uri="{BB962C8B-B14F-4D97-AF65-F5344CB8AC3E}">
        <p14:creationId xmlns:p14="http://schemas.microsoft.com/office/powerpoint/2010/main" val="795343426"/>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Template>
  <TotalTime>132</TotalTime>
  <Words>604</Words>
  <Application>Microsoft Macintosh PowerPoint</Application>
  <PresentationFormat>On-screen Show (4:3)</PresentationFormat>
  <Paragraphs>55</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ＭＳ Ｐゴシック</vt:lpstr>
      <vt:lpstr>Times New Roman</vt:lpstr>
      <vt:lpstr>802-18-Submission</vt:lpstr>
      <vt:lpstr>Document</vt:lpstr>
      <vt:lpstr>RR-TAG Issues and Answers</vt:lpstr>
      <vt:lpstr>RR-TAG History</vt:lpstr>
      <vt:lpstr>Concerns about RR-TAG</vt:lpstr>
      <vt:lpstr>Responses to Concerns (1/2)</vt:lpstr>
      <vt:lpstr>Responses to Concerns (2/2)</vt:lpstr>
      <vt:lpstr>Conclusion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Document</dc:title>
  <dc:subject/>
  <dc:creator>John Notor</dc:creator>
  <cp:keywords/>
  <dc:description/>
  <cp:lastModifiedBy>John Notor</cp:lastModifiedBy>
  <cp:revision>28</cp:revision>
  <cp:lastPrinted>1998-02-10T13:28:06Z</cp:lastPrinted>
  <dcterms:created xsi:type="dcterms:W3CDTF">2015-11-10T22:33:17Z</dcterms:created>
  <dcterms:modified xsi:type="dcterms:W3CDTF">2015-11-11T21:21:56Z</dcterms:modified>
  <cp:category/>
</cp:coreProperties>
</file>