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73" r:id="rId3"/>
    <p:sldId id="266" r:id="rId4"/>
    <p:sldId id="270" r:id="rId5"/>
    <p:sldId id="271"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068"/>
    <p:restoredTop sz="94643"/>
  </p:normalViewPr>
  <p:slideViewPr>
    <p:cSldViewPr>
      <p:cViewPr varScale="1">
        <p:scale>
          <a:sx n="66" d="100"/>
          <a:sy n="66" d="100"/>
        </p:scale>
        <p:origin x="192" y="7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415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026799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4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96912" y="332601"/>
            <a:ext cx="15890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lvl1pPr>
          </a:lstStyle>
          <a:p>
            <a:r>
              <a:rPr lang="en-US"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18-15/063r0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16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16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16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16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16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November 2015</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687387"/>
          </a:xfrm>
          <a:noFill/>
          <a:ln/>
        </p:spPr>
        <p:txBody>
          <a:bodyPr/>
          <a:lstStyle/>
          <a:p>
            <a:r>
              <a:rPr lang="en-US" dirty="0" smtClean="0"/>
              <a:t>RR-TAG Issues and Answers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19213"/>
            <a:ext cx="7772400" cy="381000"/>
          </a:xfrm>
          <a:noFill/>
          <a:ln/>
        </p:spPr>
        <p:txBody>
          <a:bodyPr/>
          <a:lstStyle/>
          <a:p>
            <a:pPr algn="ctr">
              <a:buFontTx/>
              <a:buNone/>
            </a:pPr>
            <a:r>
              <a:rPr lang="en-US" sz="2000" dirty="0"/>
              <a:t>Date:</a:t>
            </a:r>
            <a:r>
              <a:rPr lang="en-US" sz="2000" b="0" dirty="0" smtClean="0"/>
              <a:t> November 11,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084905309"/>
              </p:ext>
            </p:extLst>
          </p:nvPr>
        </p:nvGraphicFramePr>
        <p:xfrm>
          <a:off x="487363" y="2333626"/>
          <a:ext cx="8245475" cy="3463924"/>
        </p:xfrm>
        <a:graphic>
          <a:graphicData uri="http://schemas.openxmlformats.org/presentationml/2006/ole">
            <mc:AlternateContent xmlns:mc="http://schemas.openxmlformats.org/markup-compatibility/2006">
              <mc:Choice xmlns:v="urn:schemas-microsoft-com:vml" Requires="v">
                <p:oleObj spid="_x0000_s30768" name="Document" r:id="rId4" imgW="8255000" imgH="3441700" progId="Word.Document.8">
                  <p:embed/>
                </p:oleObj>
              </mc:Choice>
              <mc:Fallback>
                <p:oleObj name="Document" r:id="rId4" imgW="8255000" imgH="3441700" progId="Word.Document.8">
                  <p:embed/>
                  <p:pic>
                    <p:nvPicPr>
                      <p:cNvPr id="0" name="Picture 11"/>
                      <p:cNvPicPr>
                        <a:picLocks noChangeAspect="1" noChangeArrowheads="1"/>
                      </p:cNvPicPr>
                      <p:nvPr/>
                    </p:nvPicPr>
                    <p:blipFill>
                      <a:blip r:embed="rId5"/>
                      <a:srcRect/>
                      <a:stretch>
                        <a:fillRect/>
                      </a:stretch>
                    </p:blipFill>
                    <p:spPr bwMode="auto">
                      <a:xfrm>
                        <a:off x="487363" y="2333626"/>
                        <a:ext cx="8245475" cy="3463924"/>
                      </a:xfrm>
                      <a:prstGeom prst="rect">
                        <a:avLst/>
                      </a:prstGeom>
                      <a:noFill/>
                      <a:extLst/>
                    </p:spPr>
                  </p:pic>
                </p:oleObj>
              </mc:Fallback>
            </mc:AlternateContent>
          </a:graphicData>
        </a:graphic>
      </p:graphicFrame>
      <p:sp>
        <p:nvSpPr>
          <p:cNvPr id="30732" name="Rectangle 12"/>
          <p:cNvSpPr>
            <a:spLocks noChangeArrowheads="1"/>
          </p:cNvSpPr>
          <p:nvPr/>
        </p:nvSpPr>
        <p:spPr bwMode="auto">
          <a:xfrm>
            <a:off x="604837" y="1952626"/>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RR-TAG History</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a:t>Has been operational as the </a:t>
            </a:r>
            <a:r>
              <a:rPr lang="en-US" sz="2000" dirty="0" smtClean="0"/>
              <a:t>802.18 Radio Regulatory TAG since July 2002.</a:t>
            </a:r>
          </a:p>
          <a:p>
            <a:pPr lvl="1"/>
            <a:r>
              <a:rPr lang="en-US" sz="1800" b="0" dirty="0" smtClean="0"/>
              <a:t>Operated as an EC Ad Hoc under Vic Hayes prior to becoming a TAG.</a:t>
            </a:r>
            <a:endParaRPr lang="en-US" sz="1800" b="0" dirty="0"/>
          </a:p>
          <a:p>
            <a:r>
              <a:rPr lang="en-US" sz="2000" dirty="0" smtClean="0"/>
              <a:t>Has </a:t>
            </a:r>
            <a:r>
              <a:rPr lang="en-US" sz="2000" dirty="0"/>
              <a:t>formed working relationships with </a:t>
            </a:r>
            <a:r>
              <a:rPr lang="en-US" sz="2000" dirty="0" smtClean="0"/>
              <a:t>major international </a:t>
            </a:r>
            <a:r>
              <a:rPr lang="en-US" sz="2000" dirty="0"/>
              <a:t>regulatory bodies, e.g. FCC, ITU-R, UK </a:t>
            </a:r>
            <a:r>
              <a:rPr lang="en-US" sz="2000" dirty="0" err="1"/>
              <a:t>Ofcom</a:t>
            </a:r>
            <a:r>
              <a:rPr lang="en-US" sz="2000" dirty="0"/>
              <a:t>,  </a:t>
            </a:r>
            <a:r>
              <a:rPr lang="en-US" sz="2000" dirty="0" err="1" smtClean="0"/>
              <a:t>Industrie</a:t>
            </a:r>
            <a:r>
              <a:rPr lang="en-US" sz="2000" dirty="0" smtClean="0"/>
              <a:t> Canada, ACMA.</a:t>
            </a:r>
            <a:endParaRPr lang="en-US" sz="2000" b="0" dirty="0"/>
          </a:p>
          <a:p>
            <a:pPr lvl="1"/>
            <a:r>
              <a:rPr lang="en-US" sz="1800" dirty="0" smtClean="0"/>
              <a:t>This is a bi-directional communication process, for instance, the ITU-R sends liaisons to IEEE 802 requesting information or updates for documents.</a:t>
            </a:r>
            <a:endParaRPr lang="en-US" sz="1800" dirty="0"/>
          </a:p>
        </p:txBody>
      </p:sp>
    </p:spTree>
    <p:extLst>
      <p:ext uri="{BB962C8B-B14F-4D97-AF65-F5344CB8AC3E}">
        <p14:creationId xmlns:p14="http://schemas.microsoft.com/office/powerpoint/2010/main" val="128849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Concerns about RR-TAG</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a:t>
            </a:r>
          </a:p>
          <a:p>
            <a:r>
              <a:rPr lang="en-US" sz="2000" dirty="0" smtClean="0"/>
              <a:t>RR-TAG blocks or heavily edits WG inputs without consultation with WG.</a:t>
            </a:r>
          </a:p>
          <a:p>
            <a:r>
              <a:rPr lang="en-US" sz="2000" dirty="0" smtClean="0"/>
              <a:t>Lack of a clear plan for votes during the f2fs ahead of time.</a:t>
            </a:r>
          </a:p>
          <a:p>
            <a:pPr marL="0" indent="0">
              <a:buNone/>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Responses to Concerns (1/2)</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 wireless groups.</a:t>
            </a:r>
          </a:p>
          <a:p>
            <a:pPr lvl="1"/>
            <a:r>
              <a:rPr lang="en-US" sz="1800" dirty="0" smtClean="0"/>
              <a:t>The RR-TAG will work proactively with the WGs to propose regulatory changes without necessarily waiting for published consultations from the regulators.</a:t>
            </a:r>
          </a:p>
          <a:p>
            <a:pPr lvl="2"/>
            <a:r>
              <a:rPr lang="en-US" dirty="0" smtClean="0"/>
              <a:t>The RR-TAG has done this in the past, for instance the medical band at 2.3 GHz, and the first response to the above 24 GHz NPRM.</a:t>
            </a:r>
          </a:p>
          <a:p>
            <a:pPr lvl="1"/>
            <a:r>
              <a:rPr lang="en-US" sz="1800" dirty="0" smtClean="0"/>
              <a:t>The RR-TAG will schedule conference calls on specific topics to prepare material for face to face meetings/final editing/approval.</a:t>
            </a:r>
          </a:p>
          <a:p>
            <a:pPr lvl="1"/>
            <a:r>
              <a:rPr lang="en-US" sz="1800" dirty="0" smtClean="0"/>
              <a:t>The RR-TAG will add a table to the 802.18 web site with upcoming proceedings and due date, including a list of WGs that may be affected.</a:t>
            </a:r>
          </a:p>
          <a:p>
            <a:endParaRPr lang="en-US" sz="1800" dirty="0"/>
          </a:p>
        </p:txBody>
      </p:sp>
    </p:spTree>
    <p:extLst>
      <p:ext uri="{BB962C8B-B14F-4D97-AF65-F5344CB8AC3E}">
        <p14:creationId xmlns:p14="http://schemas.microsoft.com/office/powerpoint/2010/main" val="35299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762000"/>
          </a:xfrm>
        </p:spPr>
        <p:txBody>
          <a:bodyPr/>
          <a:lstStyle/>
          <a:p>
            <a:r>
              <a:rPr lang="en-GB" sz="2800" dirty="0" smtClean="0"/>
              <a:t>Responses to Concerns (2/2)</a:t>
            </a:r>
            <a:endParaRPr lang="en-GB" sz="2800" dirty="0"/>
          </a:p>
        </p:txBody>
      </p:sp>
      <p:sp>
        <p:nvSpPr>
          <p:cNvPr id="21507" name="Rectangle 3"/>
          <p:cNvSpPr>
            <a:spLocks noGrp="1" noChangeArrowheads="1"/>
          </p:cNvSpPr>
          <p:nvPr>
            <p:ph type="body" idx="1"/>
          </p:nvPr>
        </p:nvSpPr>
        <p:spPr>
          <a:xfrm>
            <a:off x="685800" y="1524000"/>
            <a:ext cx="7858125" cy="4648200"/>
          </a:xfrm>
        </p:spPr>
        <p:txBody>
          <a:bodyPr/>
          <a:lstStyle/>
          <a:p>
            <a:r>
              <a:rPr lang="en-US" sz="2000" dirty="0" smtClean="0"/>
              <a:t>RR-TAG blocks or heavily edits WG inputs without consultation with WG.</a:t>
            </a:r>
          </a:p>
          <a:p>
            <a:pPr lvl="1"/>
            <a:r>
              <a:rPr lang="en-US" sz="1800" dirty="0" smtClean="0"/>
              <a:t>The current RR-TAG charter requires 802.18 to “</a:t>
            </a:r>
            <a:r>
              <a:rPr lang="is-IS" sz="1800" dirty="0" smtClean="0"/>
              <a:t>…</a:t>
            </a:r>
            <a:r>
              <a:rPr lang="en-GB" sz="1800" dirty="0" smtClean="0"/>
              <a:t> </a:t>
            </a:r>
            <a:r>
              <a:rPr lang="en-GB" sz="1800" dirty="0"/>
              <a:t>fairly reflect all points of </a:t>
            </a:r>
            <a:r>
              <a:rPr lang="en-GB" sz="1800" dirty="0" smtClean="0"/>
              <a:t>view</a:t>
            </a:r>
            <a:r>
              <a:rPr lang="en-US" sz="1800" dirty="0" smtClean="0"/>
              <a:t>“ as part of our process. This has been the RR-TAG process since July 2002.</a:t>
            </a:r>
          </a:p>
          <a:p>
            <a:pPr lvl="1"/>
            <a:r>
              <a:rPr lang="en-US" sz="1800" dirty="0" smtClean="0"/>
              <a:t>The RR-TAG has and continues to work hard to find common ground amongst the proposed responses to proceedings by each WG.</a:t>
            </a:r>
          </a:p>
          <a:p>
            <a:pPr lvl="1"/>
            <a:r>
              <a:rPr lang="en-US" sz="1800" dirty="0" smtClean="0"/>
              <a:t>The RR-TAG does work with groups to edit documents to fit the format and expected style of the relevant regulatory agency (FCC, ITU-R, etc.)</a:t>
            </a:r>
          </a:p>
          <a:p>
            <a:r>
              <a:rPr lang="en-US" sz="2000" dirty="0" smtClean="0"/>
              <a:t>Lack of a clear plan for votes during the f2fs ahead of time.</a:t>
            </a:r>
          </a:p>
          <a:p>
            <a:pPr lvl="1"/>
            <a:r>
              <a:rPr lang="en-US" sz="1800" dirty="0" smtClean="0"/>
              <a:t>The RR-TAG will identify the expected topics for vote at the opening plenary meetings on Monday (EC meetings or wireless plenary meetings), including date and time slot (AM1, AM2, etc.) for the vote.</a:t>
            </a:r>
          </a:p>
          <a:p>
            <a:pPr lvl="1"/>
            <a:r>
              <a:rPr lang="en-US" sz="1800" dirty="0" smtClean="0"/>
              <a:t>The RR-TAG normally votes on documents at the group’s closing plenary, Thursday AM1/AM2.</a:t>
            </a:r>
          </a:p>
        </p:txBody>
      </p:sp>
    </p:spTree>
    <p:extLst>
      <p:ext uri="{BB962C8B-B14F-4D97-AF65-F5344CB8AC3E}">
        <p14:creationId xmlns:p14="http://schemas.microsoft.com/office/powerpoint/2010/main" val="125886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Conclusion</a:t>
            </a:r>
            <a:endParaRPr lang="en-GB" sz="2800" dirty="0"/>
          </a:p>
        </p:txBody>
      </p:sp>
      <p:sp>
        <p:nvSpPr>
          <p:cNvPr id="21507" name="Rectangle 3"/>
          <p:cNvSpPr>
            <a:spLocks noGrp="1" noChangeArrowheads="1"/>
          </p:cNvSpPr>
          <p:nvPr>
            <p:ph type="body" idx="1"/>
          </p:nvPr>
        </p:nvSpPr>
        <p:spPr>
          <a:xfrm>
            <a:off x="681037" y="1600200"/>
            <a:ext cx="7772400" cy="4495800"/>
          </a:xfrm>
        </p:spPr>
        <p:txBody>
          <a:bodyPr/>
          <a:lstStyle/>
          <a:p>
            <a:r>
              <a:rPr lang="en-US" sz="2000" dirty="0" smtClean="0"/>
              <a:t>The RR-TAG, in this document has addressed three </a:t>
            </a:r>
            <a:r>
              <a:rPr lang="en-US" sz="2000" dirty="0" err="1" smtClean="0"/>
              <a:t>commonlyheard</a:t>
            </a:r>
            <a:r>
              <a:rPr lang="en-US" sz="2000" dirty="0" smtClean="0"/>
              <a:t> concerns about the group’s operation. </a:t>
            </a:r>
          </a:p>
          <a:p>
            <a:r>
              <a:rPr lang="en-US" sz="2000" dirty="0" smtClean="0"/>
              <a:t>The RR-TAG sees no advantage to changing the organizational structure (i.e., TAG vs SC).</a:t>
            </a:r>
          </a:p>
          <a:p>
            <a:r>
              <a:rPr lang="en-US" sz="2000" dirty="0" smtClean="0"/>
              <a:t>We believe the RR-TAG as presently constituted is the right group to handle spectrum regulatory issues.</a:t>
            </a:r>
          </a:p>
          <a:p>
            <a:r>
              <a:rPr lang="en-US" sz="2000" dirty="0" smtClean="0"/>
              <a:t>The RR-TAG remains open and willing to adapt to the needs of the wireless WGs in responding to wireless spectrum regulatory issues.</a:t>
            </a:r>
          </a:p>
          <a:p>
            <a:r>
              <a:rPr lang="en-US" sz="2000" dirty="0" smtClean="0"/>
              <a:t>The RR-TAG requests that the EC do an analysis of the future requirements of 802 wireless spectrum regulatory activity that can be a basis for determining the best way forward for the RR-TAG and/or any other 802 spectrum regulatory subgroups.</a:t>
            </a:r>
          </a:p>
        </p:txBody>
      </p:sp>
    </p:spTree>
    <p:extLst>
      <p:ext uri="{BB962C8B-B14F-4D97-AF65-F5344CB8AC3E}">
        <p14:creationId xmlns:p14="http://schemas.microsoft.com/office/powerpoint/2010/main" val="795343426"/>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Template>
  <TotalTime>125</TotalTime>
  <Words>633</Words>
  <Application>Microsoft Macintosh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ＭＳ Ｐゴシック</vt:lpstr>
      <vt:lpstr>Times New Roman</vt:lpstr>
      <vt:lpstr>802-18-Submission</vt:lpstr>
      <vt:lpstr>Document</vt:lpstr>
      <vt:lpstr>RR-TAG Issues and Answers</vt:lpstr>
      <vt:lpstr>RR-TAG History</vt:lpstr>
      <vt:lpstr>Concerns about RR-TAG</vt:lpstr>
      <vt:lpstr>Responses to Concerns (1/2)</vt:lpstr>
      <vt:lpstr>Responses to Concerns (2/2)</vt:lpstr>
      <vt:lpstr>Conclusion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Document</dc:title>
  <dc:subject/>
  <dc:creator>John Notor</dc:creator>
  <cp:keywords/>
  <dc:description/>
  <cp:lastModifiedBy>John Notor</cp:lastModifiedBy>
  <cp:revision>25</cp:revision>
  <cp:lastPrinted>1998-02-10T13:28:06Z</cp:lastPrinted>
  <dcterms:created xsi:type="dcterms:W3CDTF">2015-11-10T22:33:17Z</dcterms:created>
  <dcterms:modified xsi:type="dcterms:W3CDTF">2015-11-11T20:57:42Z</dcterms:modified>
  <cp:category/>
</cp:coreProperties>
</file>