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handoutMasterIdLst>
    <p:handoutMasterId r:id="rId7"/>
  </p:handoutMasterIdLst>
  <p:sldIdLst>
    <p:sldId id="269" r:id="rId2"/>
    <p:sldId id="266" r:id="rId3"/>
    <p:sldId id="286" r:id="rId4"/>
    <p:sldId id="284" r:id="rId5"/>
  </p:sldIdLst>
  <p:sldSz cx="9144000" cy="6858000" type="screen4x3"/>
  <p:notesSz cx="7102475" cy="938847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89" d="100"/>
          <a:sy n="89" d="100"/>
        </p:scale>
        <p:origin x="1819"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19" y="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80093" y="178600"/>
            <a:ext cx="2210184" cy="21646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49284">
              <a:defRPr sz="1400" b="1"/>
            </a:lvl1pPr>
          </a:lstStyle>
          <a:p>
            <a:r>
              <a:rPr lang="en-US" smtClean="0"/>
              <a:t>doc.: IEEE 802.18-yy/0071r1</a:t>
            </a:r>
            <a:endParaRPr lang="en-US" dirty="0"/>
          </a:p>
        </p:txBody>
      </p:sp>
      <p:sp>
        <p:nvSpPr>
          <p:cNvPr id="3075" name="Rectangle 3"/>
          <p:cNvSpPr>
            <a:spLocks noGrp="1" noChangeArrowheads="1"/>
          </p:cNvSpPr>
          <p:nvPr>
            <p:ph type="dt" sz="quarter" idx="1"/>
          </p:nvPr>
        </p:nvSpPr>
        <p:spPr bwMode="auto">
          <a:xfrm>
            <a:off x="712198" y="178600"/>
            <a:ext cx="921996" cy="21646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49284">
              <a:defRPr sz="1400" b="1"/>
            </a:lvl1pPr>
          </a:lstStyle>
          <a:p>
            <a:r>
              <a:rPr lang="en-US" dirty="0"/>
              <a:t>Month Year</a:t>
            </a:r>
          </a:p>
        </p:txBody>
      </p:sp>
      <p:sp>
        <p:nvSpPr>
          <p:cNvPr id="3076" name="Rectangle 4"/>
          <p:cNvSpPr>
            <a:spLocks noGrp="1" noChangeArrowheads="1"/>
          </p:cNvSpPr>
          <p:nvPr>
            <p:ph type="ftr" sz="quarter" idx="2"/>
          </p:nvPr>
        </p:nvSpPr>
        <p:spPr bwMode="auto">
          <a:xfrm>
            <a:off x="4809714" y="9086554"/>
            <a:ext cx="1661865" cy="18554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49284">
              <a:defRPr/>
            </a:lvl1pPr>
          </a:lstStyle>
          <a:p>
            <a:r>
              <a:rPr lang="en-US" dirty="0"/>
              <a:t>John Doe, Some Company</a:t>
            </a:r>
          </a:p>
        </p:txBody>
      </p:sp>
      <p:sp>
        <p:nvSpPr>
          <p:cNvPr id="3077" name="Rectangle 5"/>
          <p:cNvSpPr>
            <a:spLocks noGrp="1" noChangeArrowheads="1"/>
          </p:cNvSpPr>
          <p:nvPr>
            <p:ph type="sldNum" sz="quarter" idx="3"/>
          </p:nvPr>
        </p:nvSpPr>
        <p:spPr bwMode="auto">
          <a:xfrm>
            <a:off x="3209773" y="9086554"/>
            <a:ext cx="525206" cy="18468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49284">
              <a:defRPr/>
            </a:lvl1pPr>
          </a:lstStyle>
          <a:p>
            <a:r>
              <a:rPr lang="en-US" dirty="0"/>
              <a:t>Page </a:t>
            </a:r>
            <a:fld id="{3EA90AA9-3F44-CA43-8734-385D9CB6D159}" type="slidenum">
              <a:rPr lang="en-US"/>
              <a:pPr/>
              <a:t>‹#›</a:t>
            </a:fld>
            <a:endParaRPr lang="en-US" dirty="0"/>
          </a:p>
        </p:txBody>
      </p:sp>
      <p:sp>
        <p:nvSpPr>
          <p:cNvPr id="3078" name="Line 6"/>
          <p:cNvSpPr>
            <a:spLocks noChangeShapeType="1"/>
          </p:cNvSpPr>
          <p:nvPr/>
        </p:nvSpPr>
        <p:spPr bwMode="auto">
          <a:xfrm>
            <a:off x="710574" y="391855"/>
            <a:ext cx="5681329" cy="0"/>
          </a:xfrm>
          <a:prstGeom prst="line">
            <a:avLst/>
          </a:prstGeom>
          <a:noFill/>
          <a:ln w="12700">
            <a:solidFill>
              <a:schemeClr val="tx1"/>
            </a:solidFill>
            <a:round/>
            <a:headEnd type="none" w="sm" len="sm"/>
            <a:tailEnd type="none" w="sm" len="sm"/>
          </a:ln>
          <a:effectLst/>
        </p:spPr>
        <p:txBody>
          <a:bodyPr wrap="none" lIns="92991" tIns="46495" rIns="92991" bIns="46495" anchor="ctr">
            <a:prstTxWarp prst="textNoShape">
              <a:avLst/>
            </a:prstTxWarp>
          </a:bodyPr>
          <a:lstStyle/>
          <a:p>
            <a:endParaRPr lang="en-US" dirty="0"/>
          </a:p>
        </p:txBody>
      </p:sp>
      <p:sp>
        <p:nvSpPr>
          <p:cNvPr id="3079" name="Rectangle 7"/>
          <p:cNvSpPr>
            <a:spLocks noChangeArrowheads="1"/>
          </p:cNvSpPr>
          <p:nvPr/>
        </p:nvSpPr>
        <p:spPr bwMode="auto">
          <a:xfrm>
            <a:off x="710574" y="9086554"/>
            <a:ext cx="728459" cy="184686"/>
          </a:xfrm>
          <a:prstGeom prst="rect">
            <a:avLst/>
          </a:prstGeom>
          <a:noFill/>
          <a:ln w="9525">
            <a:noFill/>
            <a:miter lim="800000"/>
            <a:headEnd/>
            <a:tailEnd/>
          </a:ln>
          <a:effectLst/>
        </p:spPr>
        <p:txBody>
          <a:bodyPr wrap="none" lIns="0" tIns="0" rIns="0" bIns="0">
            <a:prstTxWarp prst="textNoShape">
              <a:avLst/>
            </a:prstTxWarp>
            <a:spAutoFit/>
          </a:bodyPr>
          <a:lstStyle/>
          <a:p>
            <a:pPr defTabSz="949284"/>
            <a:r>
              <a:rPr lang="en-US" dirty="0"/>
              <a:t>Submission</a:t>
            </a:r>
          </a:p>
        </p:txBody>
      </p:sp>
      <p:sp>
        <p:nvSpPr>
          <p:cNvPr id="3080" name="Line 8"/>
          <p:cNvSpPr>
            <a:spLocks noChangeShapeType="1"/>
          </p:cNvSpPr>
          <p:nvPr/>
        </p:nvSpPr>
        <p:spPr bwMode="auto">
          <a:xfrm>
            <a:off x="710573" y="9075312"/>
            <a:ext cx="5839054" cy="0"/>
          </a:xfrm>
          <a:prstGeom prst="line">
            <a:avLst/>
          </a:prstGeom>
          <a:noFill/>
          <a:ln w="12700">
            <a:solidFill>
              <a:schemeClr val="tx1"/>
            </a:solidFill>
            <a:round/>
            <a:headEnd type="none" w="sm" len="sm"/>
            <a:tailEnd type="none" w="sm" len="sm"/>
          </a:ln>
          <a:effectLst/>
        </p:spPr>
        <p:txBody>
          <a:bodyPr wrap="none" lIns="92991" tIns="46495" rIns="92991" bIns="46495" anchor="ctr">
            <a:prstTxWarp prst="textNoShape">
              <a:avLst/>
            </a:prstTxWarp>
          </a:bodyPr>
          <a:lstStyle/>
          <a:p>
            <a:endParaRPr lang="en-US" dirty="0"/>
          </a:p>
        </p:txBody>
      </p:sp>
    </p:spTree>
    <p:extLst>
      <p:ext uri="{BB962C8B-B14F-4D97-AF65-F5344CB8AC3E}">
        <p14:creationId xmlns:p14="http://schemas.microsoft.com/office/powerpoint/2010/main" val="331320990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23995" y="98301"/>
            <a:ext cx="2210184" cy="21646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49284">
              <a:defRPr sz="1400" b="1"/>
            </a:lvl1pPr>
          </a:lstStyle>
          <a:p>
            <a:r>
              <a:rPr lang="en-US" smtClean="0"/>
              <a:t>doc.: IEEE 802.18-yy/0071r1</a:t>
            </a:r>
            <a:endParaRPr lang="en-US" dirty="0"/>
          </a:p>
        </p:txBody>
      </p:sp>
      <p:sp>
        <p:nvSpPr>
          <p:cNvPr id="2051" name="Rectangle 3"/>
          <p:cNvSpPr>
            <a:spLocks noGrp="1" noChangeArrowheads="1"/>
          </p:cNvSpPr>
          <p:nvPr>
            <p:ph type="dt" idx="1"/>
          </p:nvPr>
        </p:nvSpPr>
        <p:spPr bwMode="auto">
          <a:xfrm>
            <a:off x="669922" y="98301"/>
            <a:ext cx="921996" cy="21646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49284">
              <a:defRPr sz="1400" b="1"/>
            </a:lvl1pPr>
          </a:lstStyle>
          <a:p>
            <a:r>
              <a:rPr lang="en-US" dirty="0"/>
              <a:t>Month Year</a:t>
            </a:r>
          </a:p>
        </p:txBody>
      </p:sp>
      <p:sp>
        <p:nvSpPr>
          <p:cNvPr id="2052" name="Rectangle 4"/>
          <p:cNvSpPr>
            <a:spLocks noGrp="1" noRot="1" noChangeAspect="1" noChangeArrowheads="1" noTextEdit="1"/>
          </p:cNvSpPr>
          <p:nvPr>
            <p:ph type="sldImg" idx="2"/>
          </p:nvPr>
        </p:nvSpPr>
        <p:spPr bwMode="auto">
          <a:xfrm>
            <a:off x="1211263" y="709613"/>
            <a:ext cx="4679950" cy="3509962"/>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6346" y="4459767"/>
            <a:ext cx="5209783" cy="4225295"/>
          </a:xfrm>
          <a:prstGeom prst="rect">
            <a:avLst/>
          </a:prstGeom>
          <a:noFill/>
          <a:ln w="9525">
            <a:noFill/>
            <a:miter lim="800000"/>
            <a:headEnd/>
            <a:tailEnd/>
          </a:ln>
          <a:effectLst/>
        </p:spPr>
        <p:txBody>
          <a:bodyPr vert="horz" wrap="square" lIns="95251" tIns="46819" rIns="95251" bIns="46819"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4302477" y="9089766"/>
            <a:ext cx="2131704" cy="18554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4955" lvl="4" algn="r" defTabSz="949284">
              <a:defRPr/>
            </a:lvl5pPr>
          </a:lstStyle>
          <a:p>
            <a:pPr lvl="4"/>
            <a:r>
              <a:rPr lang="en-US" dirty="0"/>
              <a:t>John Doe, Some Company</a:t>
            </a:r>
          </a:p>
        </p:txBody>
      </p:sp>
      <p:sp>
        <p:nvSpPr>
          <p:cNvPr id="2055" name="Rectangle 7"/>
          <p:cNvSpPr>
            <a:spLocks noGrp="1" noChangeArrowheads="1"/>
          </p:cNvSpPr>
          <p:nvPr>
            <p:ph type="sldNum" sz="quarter" idx="5"/>
          </p:nvPr>
        </p:nvSpPr>
        <p:spPr bwMode="auto">
          <a:xfrm>
            <a:off x="3300831" y="9089766"/>
            <a:ext cx="525206" cy="18468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49284">
              <a:defRPr/>
            </a:lvl1pPr>
          </a:lstStyle>
          <a:p>
            <a:r>
              <a:rPr lang="en-US" dirty="0"/>
              <a:t>Page </a:t>
            </a:r>
            <a:fld id="{2474B621-0683-2C49-85C4-D962E663A1EC}" type="slidenum">
              <a:rPr lang="en-US"/>
              <a:pPr/>
              <a:t>‹#›</a:t>
            </a:fld>
            <a:endParaRPr lang="en-US" dirty="0"/>
          </a:p>
        </p:txBody>
      </p:sp>
      <p:sp>
        <p:nvSpPr>
          <p:cNvPr id="2056" name="Rectangle 8"/>
          <p:cNvSpPr>
            <a:spLocks noChangeArrowheads="1"/>
          </p:cNvSpPr>
          <p:nvPr/>
        </p:nvSpPr>
        <p:spPr bwMode="auto">
          <a:xfrm>
            <a:off x="741467" y="9089766"/>
            <a:ext cx="728459" cy="184686"/>
          </a:xfrm>
          <a:prstGeom prst="rect">
            <a:avLst/>
          </a:prstGeom>
          <a:noFill/>
          <a:ln w="9525">
            <a:noFill/>
            <a:miter lim="800000"/>
            <a:headEnd/>
            <a:tailEnd/>
          </a:ln>
          <a:effectLst/>
        </p:spPr>
        <p:txBody>
          <a:bodyPr wrap="none" lIns="0" tIns="0" rIns="0" bIns="0">
            <a:prstTxWarp prst="textNoShape">
              <a:avLst/>
            </a:prstTxWarp>
            <a:spAutoFit/>
          </a:bodyPr>
          <a:lstStyle/>
          <a:p>
            <a:r>
              <a:rPr lang="en-US" dirty="0"/>
              <a:t>Submission</a:t>
            </a:r>
          </a:p>
        </p:txBody>
      </p:sp>
      <p:sp>
        <p:nvSpPr>
          <p:cNvPr id="2057" name="Line 9"/>
          <p:cNvSpPr>
            <a:spLocks noChangeShapeType="1"/>
          </p:cNvSpPr>
          <p:nvPr/>
        </p:nvSpPr>
        <p:spPr bwMode="auto">
          <a:xfrm>
            <a:off x="741467" y="9088160"/>
            <a:ext cx="5619541" cy="0"/>
          </a:xfrm>
          <a:prstGeom prst="line">
            <a:avLst/>
          </a:prstGeom>
          <a:noFill/>
          <a:ln w="12700">
            <a:solidFill>
              <a:schemeClr val="tx1"/>
            </a:solidFill>
            <a:round/>
            <a:headEnd type="none" w="sm" len="sm"/>
            <a:tailEnd type="none" w="sm" len="sm"/>
          </a:ln>
          <a:effectLst/>
        </p:spPr>
        <p:txBody>
          <a:bodyPr wrap="none" lIns="92991" tIns="46495" rIns="92991" bIns="46495" anchor="ctr">
            <a:prstTxWarp prst="textNoShape">
              <a:avLst/>
            </a:prstTxWarp>
          </a:bodyPr>
          <a:lstStyle/>
          <a:p>
            <a:endParaRPr lang="en-US" dirty="0"/>
          </a:p>
        </p:txBody>
      </p:sp>
      <p:sp>
        <p:nvSpPr>
          <p:cNvPr id="2058" name="Line 10"/>
          <p:cNvSpPr>
            <a:spLocks noChangeShapeType="1"/>
          </p:cNvSpPr>
          <p:nvPr/>
        </p:nvSpPr>
        <p:spPr bwMode="auto">
          <a:xfrm>
            <a:off x="663418" y="300316"/>
            <a:ext cx="5775639" cy="0"/>
          </a:xfrm>
          <a:prstGeom prst="line">
            <a:avLst/>
          </a:prstGeom>
          <a:noFill/>
          <a:ln w="12700">
            <a:solidFill>
              <a:schemeClr val="tx1"/>
            </a:solidFill>
            <a:round/>
            <a:headEnd type="none" w="sm" len="sm"/>
            <a:tailEnd type="none" w="sm" len="sm"/>
          </a:ln>
          <a:effectLst/>
        </p:spPr>
        <p:txBody>
          <a:bodyPr wrap="none" lIns="92991" tIns="46495" rIns="92991" bIns="46495" anchor="ctr">
            <a:prstTxWarp prst="textNoShape">
              <a:avLst/>
            </a:prstTxWarp>
          </a:bodyPr>
          <a:lstStyle/>
          <a:p>
            <a:endParaRPr lang="en-US" dirty="0"/>
          </a:p>
        </p:txBody>
      </p:sp>
    </p:spTree>
    <p:extLst>
      <p:ext uri="{BB962C8B-B14F-4D97-AF65-F5344CB8AC3E}">
        <p14:creationId xmlns:p14="http://schemas.microsoft.com/office/powerpoint/2010/main" val="332264412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802.18-yy/0071r1</a:t>
            </a:r>
            <a:endParaRPr lang="en-US" dirty="0"/>
          </a:p>
        </p:txBody>
      </p:sp>
      <p:sp>
        <p:nvSpPr>
          <p:cNvPr id="5" name="Rectangle 3"/>
          <p:cNvSpPr>
            <a:spLocks noGrp="1" noChangeArrowheads="1"/>
          </p:cNvSpPr>
          <p:nvPr>
            <p:ph type="dt" idx="1"/>
          </p:nvPr>
        </p:nvSpPr>
        <p:spPr>
          <a:ln/>
        </p:spPr>
        <p:txBody>
          <a:bodyPr/>
          <a:lstStyle/>
          <a:p>
            <a:r>
              <a:rPr lang="en-US" dirty="0"/>
              <a:t>Month Year</a:t>
            </a:r>
          </a:p>
        </p:txBody>
      </p:sp>
      <p:sp>
        <p:nvSpPr>
          <p:cNvPr id="6" name="Rectangle 6"/>
          <p:cNvSpPr>
            <a:spLocks noGrp="1" noChangeArrowheads="1"/>
          </p:cNvSpPr>
          <p:nvPr>
            <p:ph type="ftr" sz="quarter" idx="4"/>
          </p:nvPr>
        </p:nvSpPr>
        <p:spPr>
          <a:ln/>
        </p:spPr>
        <p:txBody>
          <a:bodyPr/>
          <a:lstStyle/>
          <a:p>
            <a:pPr lvl="4"/>
            <a:r>
              <a:rPr lang="en-US" dirty="0"/>
              <a:t>John Doe, Some Company</a:t>
            </a:r>
          </a:p>
        </p:txBody>
      </p:sp>
      <p:sp>
        <p:nvSpPr>
          <p:cNvPr id="7" name="Rectangle 7"/>
          <p:cNvSpPr>
            <a:spLocks noGrp="1" noChangeArrowheads="1"/>
          </p:cNvSpPr>
          <p:nvPr>
            <p:ph type="sldNum" sz="quarter" idx="5"/>
          </p:nvPr>
        </p:nvSpPr>
        <p:spPr>
          <a:xfrm>
            <a:off x="3408151" y="9089766"/>
            <a:ext cx="417886" cy="185544"/>
          </a:xfrm>
          <a:ln/>
        </p:spPr>
        <p:txBody>
          <a:bodyPr/>
          <a:lstStyle/>
          <a:p>
            <a:r>
              <a:rPr lang="en-US" dirty="0"/>
              <a:t>Page </a:t>
            </a:r>
            <a:fld id="{F505B3FA-7285-5747-A549-FA4E5A6AB061}" type="slidenum">
              <a:rPr lang="en-US"/>
              <a:pPr/>
              <a:t>1</a:t>
            </a:fld>
            <a:endParaRPr lang="en-US" dirty="0"/>
          </a:p>
        </p:txBody>
      </p:sp>
      <p:sp>
        <p:nvSpPr>
          <p:cNvPr id="31746" name="Rectangle 2"/>
          <p:cNvSpPr>
            <a:spLocks noGrp="1" noRot="1" noChangeAspect="1" noChangeArrowheads="1" noTextEdit="1"/>
          </p:cNvSpPr>
          <p:nvPr>
            <p:ph type="sldImg"/>
          </p:nvPr>
        </p:nvSpPr>
        <p:spPr>
          <a:xfrm>
            <a:off x="1211263" y="709613"/>
            <a:ext cx="4679950" cy="3509962"/>
          </a:xfrm>
          <a:ln/>
        </p:spPr>
      </p:sp>
      <p:sp>
        <p:nvSpPr>
          <p:cNvPr id="31747"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11413395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96913" y="332601"/>
            <a:ext cx="987514" cy="276999"/>
          </a:xfrm>
        </p:spPr>
        <p:txBody>
          <a:bodyPr/>
          <a:lstStyle>
            <a:lvl1pPr>
              <a:defRPr/>
            </a:lvl1pPr>
          </a:lstStyle>
          <a:p>
            <a:r>
              <a:rPr lang="en-US" dirty="0" smtClean="0"/>
              <a:t>July, 2015</a:t>
            </a:r>
            <a:endParaRPr lang="en-US" dirty="0"/>
          </a:p>
        </p:txBody>
      </p:sp>
      <p:sp>
        <p:nvSpPr>
          <p:cNvPr id="5" name="Footer Placeholder 4"/>
          <p:cNvSpPr>
            <a:spLocks noGrp="1"/>
          </p:cNvSpPr>
          <p:nvPr>
            <p:ph type="ftr" sz="quarter" idx="11"/>
          </p:nvPr>
        </p:nvSpPr>
        <p:spPr>
          <a:xfrm>
            <a:off x="5661469" y="6475413"/>
            <a:ext cx="2882456" cy="184666"/>
          </a:xfrm>
        </p:spPr>
        <p:txBody>
          <a:bodyPr/>
          <a:lstStyle>
            <a:lvl1pPr>
              <a:defRPr/>
            </a:lvl1p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dirty="0"/>
              <a:t>Slide </a:t>
            </a:r>
            <a:fld id="{A297B430-F312-904B-8958-C21B8627C4E9}"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dirty="0" smtClean="0"/>
              <a:t>May, 2013</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dirty="0"/>
              <a:t>Slide </a:t>
            </a:r>
            <a:fld id="{FBE70C81-7B7C-B549-9BE0-E5D3148C1B7A}"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dirty="0" smtClean="0"/>
              <a:t>May, 2013</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dirty="0"/>
              <a:t>Slide </a:t>
            </a:r>
            <a:fld id="{E2C4BB83-D087-2E44-8943-4E6A8C81510A}"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696913" y="332601"/>
            <a:ext cx="1581843" cy="276999"/>
          </a:xfrm>
        </p:spPr>
        <p:txBody>
          <a:bodyPr/>
          <a:lstStyle>
            <a:lvl1pPr>
              <a:defRPr/>
            </a:lvl1pPr>
          </a:lstStyle>
          <a:p>
            <a:r>
              <a:rPr lang="en-US" dirty="0" smtClean="0"/>
              <a:t>November, 2015</a:t>
            </a:r>
            <a:endParaRPr lang="en-US" dirty="0"/>
          </a:p>
        </p:txBody>
      </p:sp>
      <p:sp>
        <p:nvSpPr>
          <p:cNvPr id="5" name="Footer Placeholder 4"/>
          <p:cNvSpPr>
            <a:spLocks noGrp="1"/>
          </p:cNvSpPr>
          <p:nvPr>
            <p:ph type="ftr" sz="quarter" idx="11"/>
          </p:nvPr>
        </p:nvSpPr>
        <p:spPr>
          <a:xfrm>
            <a:off x="5661469" y="6475413"/>
            <a:ext cx="2882456" cy="184666"/>
          </a:xfrm>
        </p:spPr>
        <p:txBody>
          <a:bodyPr/>
          <a:lstStyle>
            <a:lvl1pPr>
              <a:defRPr/>
            </a:lvl1p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dirty="0"/>
              <a:t>Slide </a:t>
            </a:r>
            <a:fld id="{AA8A01DF-F7FD-444B-8432-819BBAFADCAE}"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696913" y="332601"/>
            <a:ext cx="1581843" cy="276999"/>
          </a:xfrm>
        </p:spPr>
        <p:txBody>
          <a:bodyPr/>
          <a:lstStyle>
            <a:lvl1pPr>
              <a:defRPr/>
            </a:lvl1pPr>
          </a:lstStyle>
          <a:p>
            <a:r>
              <a:rPr lang="en-US" dirty="0" smtClean="0"/>
              <a:t>November, 2015</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dirty="0"/>
              <a:t>Slide </a:t>
            </a:r>
            <a:fld id="{D6079F3C-77A3-1A46-B472-518C5B0DD8EE}"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2601"/>
            <a:ext cx="1581843" cy="276999"/>
          </a:xfrm>
        </p:spPr>
        <p:txBody>
          <a:bodyPr/>
          <a:lstStyle>
            <a:lvl1pPr>
              <a:defRPr/>
            </a:lvl1pPr>
          </a:lstStyle>
          <a:p>
            <a:r>
              <a:rPr lang="en-US" dirty="0" smtClean="0"/>
              <a:t>November, 2015</a:t>
            </a:r>
            <a:endParaRPr lang="en-US" dirty="0"/>
          </a:p>
        </p:txBody>
      </p:sp>
      <p:sp>
        <p:nvSpPr>
          <p:cNvPr id="6" name="Footer Placeholder 5"/>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7" name="Slide Number Placeholder 6"/>
          <p:cNvSpPr>
            <a:spLocks noGrp="1"/>
          </p:cNvSpPr>
          <p:nvPr>
            <p:ph type="sldNum" sz="quarter" idx="12"/>
          </p:nvPr>
        </p:nvSpPr>
        <p:spPr/>
        <p:txBody>
          <a:bodyPr/>
          <a:lstStyle>
            <a:lvl1pPr>
              <a:defRPr smtClean="0"/>
            </a:lvl1pPr>
          </a:lstStyle>
          <a:p>
            <a:r>
              <a:rPr lang="en-US" dirty="0"/>
              <a:t>Slide </a:t>
            </a:r>
            <a:fld id="{FDCB52CC-92EA-D34D-B04F-C2F29B2B4B13}"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696913" y="332601"/>
            <a:ext cx="987514" cy="276999"/>
          </a:xfrm>
        </p:spPr>
        <p:txBody>
          <a:bodyPr/>
          <a:lstStyle>
            <a:lvl1pPr>
              <a:defRPr/>
            </a:lvl1pPr>
          </a:lstStyle>
          <a:p>
            <a:r>
              <a:rPr lang="en-US" dirty="0" smtClean="0"/>
              <a:t>July, 2015</a:t>
            </a:r>
            <a:endParaRPr lang="en-US" dirty="0"/>
          </a:p>
        </p:txBody>
      </p:sp>
      <p:sp>
        <p:nvSpPr>
          <p:cNvPr id="8" name="Footer Placeholder 7"/>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9" name="Slide Number Placeholder 8"/>
          <p:cNvSpPr>
            <a:spLocks noGrp="1"/>
          </p:cNvSpPr>
          <p:nvPr>
            <p:ph type="sldNum" sz="quarter" idx="12"/>
          </p:nvPr>
        </p:nvSpPr>
        <p:spPr/>
        <p:txBody>
          <a:bodyPr/>
          <a:lstStyle>
            <a:lvl1pPr>
              <a:defRPr smtClean="0"/>
            </a:lvl1pPr>
          </a:lstStyle>
          <a:p>
            <a:r>
              <a:rPr lang="en-US" dirty="0"/>
              <a:t>Slide </a:t>
            </a:r>
            <a:fld id="{43183BB2-E59F-2449-B6B7-250EC0775583}"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696913" y="332601"/>
            <a:ext cx="987514" cy="276999"/>
          </a:xfrm>
        </p:spPr>
        <p:txBody>
          <a:bodyPr/>
          <a:lstStyle>
            <a:lvl1pPr>
              <a:defRPr/>
            </a:lvl1pPr>
          </a:lstStyle>
          <a:p>
            <a:r>
              <a:rPr lang="en-US" dirty="0" smtClean="0"/>
              <a:t>July, 2015</a:t>
            </a:r>
            <a:endParaRPr lang="en-US" dirty="0"/>
          </a:p>
        </p:txBody>
      </p:sp>
      <p:sp>
        <p:nvSpPr>
          <p:cNvPr id="4" name="Footer Placeholder 3"/>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5" name="Slide Number Placeholder 4"/>
          <p:cNvSpPr>
            <a:spLocks noGrp="1"/>
          </p:cNvSpPr>
          <p:nvPr>
            <p:ph type="sldNum" sz="quarter" idx="12"/>
          </p:nvPr>
        </p:nvSpPr>
        <p:spPr/>
        <p:txBody>
          <a:bodyPr/>
          <a:lstStyle>
            <a:lvl1pPr>
              <a:defRPr smtClean="0"/>
            </a:lvl1pPr>
          </a:lstStyle>
          <a:p>
            <a:r>
              <a:rPr lang="en-US" dirty="0"/>
              <a:t>Slide </a:t>
            </a:r>
            <a:fld id="{3378A90E-76CC-0C48-832A-0C72DEA87CC4}"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dirty="0" smtClean="0"/>
              <a:t>May, 2013</a:t>
            </a:r>
            <a:endParaRPr lang="en-US" dirty="0"/>
          </a:p>
        </p:txBody>
      </p:sp>
      <p:sp>
        <p:nvSpPr>
          <p:cNvPr id="3" name="Footer Placeholder 2"/>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4" name="Slide Number Placeholder 3"/>
          <p:cNvSpPr>
            <a:spLocks noGrp="1"/>
          </p:cNvSpPr>
          <p:nvPr>
            <p:ph type="sldNum" sz="quarter" idx="12"/>
          </p:nvPr>
        </p:nvSpPr>
        <p:spPr/>
        <p:txBody>
          <a:bodyPr/>
          <a:lstStyle>
            <a:lvl1pPr>
              <a:defRPr smtClean="0"/>
            </a:lvl1pPr>
          </a:lstStyle>
          <a:p>
            <a:r>
              <a:rPr lang="en-US" dirty="0"/>
              <a:t>Slide </a:t>
            </a:r>
            <a:fld id="{B6B77F6A-D333-0443-9145-E228F9AE8646}"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dirty="0" smtClean="0"/>
              <a:t>May, 2013</a:t>
            </a:r>
            <a:endParaRPr lang="en-US" dirty="0"/>
          </a:p>
        </p:txBody>
      </p:sp>
      <p:sp>
        <p:nvSpPr>
          <p:cNvPr id="6" name="Footer Placeholder 5"/>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7" name="Slide Number Placeholder 6"/>
          <p:cNvSpPr>
            <a:spLocks noGrp="1"/>
          </p:cNvSpPr>
          <p:nvPr>
            <p:ph type="sldNum" sz="quarter" idx="12"/>
          </p:nvPr>
        </p:nvSpPr>
        <p:spPr/>
        <p:txBody>
          <a:bodyPr/>
          <a:lstStyle>
            <a:lvl1pPr>
              <a:defRPr smtClean="0"/>
            </a:lvl1pPr>
          </a:lstStyle>
          <a:p>
            <a:r>
              <a:rPr lang="en-US" dirty="0"/>
              <a:t>Slide </a:t>
            </a:r>
            <a:fld id="{5C6098D5-F8B3-984C-9677-8CFCA2391FE5}"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dirty="0" smtClean="0"/>
              <a:t>May, 2013</a:t>
            </a:r>
            <a:endParaRPr lang="en-US" dirty="0"/>
          </a:p>
        </p:txBody>
      </p:sp>
      <p:sp>
        <p:nvSpPr>
          <p:cNvPr id="6" name="Footer Placeholder 5"/>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7" name="Slide Number Placeholder 6"/>
          <p:cNvSpPr>
            <a:spLocks noGrp="1"/>
          </p:cNvSpPr>
          <p:nvPr>
            <p:ph type="sldNum" sz="quarter" idx="12"/>
          </p:nvPr>
        </p:nvSpPr>
        <p:spPr/>
        <p:txBody>
          <a:bodyPr/>
          <a:lstStyle>
            <a:lvl1pPr>
              <a:defRPr smtClean="0"/>
            </a:lvl1pPr>
          </a:lstStyle>
          <a:p>
            <a:r>
              <a:rPr lang="en-US" dirty="0"/>
              <a:t>Slide </a:t>
            </a:r>
            <a:fld id="{81E71742-22FB-214E-A1FC-BF75AF31D4E9}" type="slidenum">
              <a:rPr lang="en-US"/>
              <a:pPr/>
              <a:t>‹#›</a:t>
            </a:fld>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158184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smtClean="0"/>
              <a:t>November, 2015</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dirty="0" smtClean="0"/>
              <a:t>Michael Lynch, MJ Lynch &amp; Associates LLC</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dirty="0"/>
              <a:t>Slide </a:t>
            </a:r>
            <a:fld id="{BC99DE0B-716D-1C46-81CF-44A5EF85A93A}" type="slidenum">
              <a:rPr lang="en-US"/>
              <a:pPr/>
              <a:t>‹#›</a:t>
            </a:fld>
            <a:endParaRPr lang="en-US" dirty="0"/>
          </a:p>
        </p:txBody>
      </p:sp>
      <p:sp>
        <p:nvSpPr>
          <p:cNvPr id="1031" name="Rectangle 7"/>
          <p:cNvSpPr>
            <a:spLocks noChangeArrowheads="1"/>
          </p:cNvSpPr>
          <p:nvPr userDrawn="1"/>
        </p:nvSpPr>
        <p:spPr bwMode="auto">
          <a:xfrm>
            <a:off x="6019800" y="332601"/>
            <a:ext cx="2438400"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lvl="4" algn="r"/>
            <a:r>
              <a:rPr lang="en-US" sz="1800" b="1" dirty="0"/>
              <a:t>doc.:</a:t>
            </a:r>
            <a:r>
              <a:rPr lang="en-US" sz="1800" b="1" dirty="0" smtClean="0"/>
              <a:t> </a:t>
            </a:r>
            <a:r>
              <a:rPr lang="en-US" sz="1800" b="1" dirty="0" smtClean="0"/>
              <a:t>18-15/0060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dirty="0"/>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a:xfrm>
            <a:off x="696913" y="332601"/>
            <a:ext cx="1581843" cy="276999"/>
          </a:xfrm>
        </p:spPr>
        <p:txBody>
          <a:bodyPr/>
          <a:lstStyle/>
          <a:p>
            <a:r>
              <a:rPr lang="en-US" dirty="0" smtClean="0"/>
              <a:t>November</a:t>
            </a:r>
            <a:r>
              <a:rPr lang="en-US" dirty="0" smtClean="0"/>
              <a:t>, </a:t>
            </a:r>
            <a:r>
              <a:rPr lang="en-US" dirty="0" smtClean="0"/>
              <a:t>2015</a:t>
            </a:r>
            <a:endParaRPr lang="en-US" dirty="0"/>
          </a:p>
        </p:txBody>
      </p:sp>
      <p:sp>
        <p:nvSpPr>
          <p:cNvPr id="8"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9" name="Slide Number Placeholder 5"/>
          <p:cNvSpPr>
            <a:spLocks noGrp="1"/>
          </p:cNvSpPr>
          <p:nvPr>
            <p:ph type="sldNum" sz="quarter" idx="12"/>
          </p:nvPr>
        </p:nvSpPr>
        <p:spPr/>
        <p:txBody>
          <a:bodyPr/>
          <a:lstStyle/>
          <a:p>
            <a:r>
              <a:rPr lang="en-US" dirty="0"/>
              <a:t>Slide </a:t>
            </a:r>
            <a:fld id="{5E067CF2-20FE-FA4C-997C-80B439DAF1EE}" type="slidenum">
              <a:rPr lang="en-US"/>
              <a:pPr/>
              <a:t>1</a:t>
            </a:fld>
            <a:endParaRPr lang="en-US" dirty="0"/>
          </a:p>
        </p:txBody>
      </p:sp>
      <p:sp>
        <p:nvSpPr>
          <p:cNvPr id="30722" name="Rectangle 2"/>
          <p:cNvSpPr>
            <a:spLocks noGrp="1" noChangeArrowheads="1"/>
          </p:cNvSpPr>
          <p:nvPr>
            <p:ph type="title"/>
          </p:nvPr>
        </p:nvSpPr>
        <p:spPr>
          <a:xfrm>
            <a:off x="685800" y="685800"/>
            <a:ext cx="7772400" cy="838200"/>
          </a:xfrm>
          <a:noFill/>
          <a:ln/>
        </p:spPr>
        <p:txBody>
          <a:bodyPr/>
          <a:lstStyle/>
          <a:p>
            <a:r>
              <a:rPr lang="en-US" dirty="0" smtClean="0"/>
              <a:t>RR-TAG Opening Report</a:t>
            </a:r>
            <a:endParaRPr lang="en-US" dirty="0"/>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p:spPr>
        <p:txBody>
          <a:bodyPr>
            <a:prstTxWarp prst="textNoShape">
              <a:avLst/>
            </a:prstTxWarp>
            <a:spAutoFit/>
          </a:bodyPr>
          <a:lstStyle/>
          <a:p>
            <a:r>
              <a:rPr lang="en-US" sz="900" b="1" dirty="0"/>
              <a:t>Notice:</a:t>
            </a:r>
            <a:r>
              <a:rPr lang="en-US" sz="900" dirty="0"/>
              <a:t> </a:t>
            </a:r>
            <a:r>
              <a:rPr lang="en-US" sz="800" dirty="0"/>
              <a:t>This document has been prepared to assist IEEE 802.18.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dirty="0"/>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sz="2000" dirty="0"/>
              <a:t>Date:</a:t>
            </a:r>
            <a:r>
              <a:rPr lang="en-US" sz="2000" b="0" dirty="0" smtClean="0"/>
              <a:t> </a:t>
            </a:r>
            <a:r>
              <a:rPr lang="en-US" sz="2000" b="0" dirty="0" smtClean="0"/>
              <a:t>November 8</a:t>
            </a:r>
            <a:r>
              <a:rPr lang="en-US" sz="2000" b="0" dirty="0" smtClean="0"/>
              <a:t>, </a:t>
            </a:r>
            <a:r>
              <a:rPr lang="en-US" sz="2000" b="0" dirty="0" smtClean="0"/>
              <a:t>2015</a:t>
            </a:r>
            <a:endParaRPr lang="en-US" sz="2000" b="0" dirty="0"/>
          </a:p>
        </p:txBody>
      </p:sp>
      <p:graphicFrame>
        <p:nvGraphicFramePr>
          <p:cNvPr id="30731" name="Object 11"/>
          <p:cNvGraphicFramePr>
            <a:graphicFrameLocks noChangeAspect="1"/>
          </p:cNvGraphicFramePr>
          <p:nvPr>
            <p:extLst>
              <p:ext uri="{D42A27DB-BD31-4B8C-83A1-F6EECF244321}">
                <p14:modId xmlns:p14="http://schemas.microsoft.com/office/powerpoint/2010/main" val="3960342673"/>
              </p:ext>
            </p:extLst>
          </p:nvPr>
        </p:nvGraphicFramePr>
        <p:xfrm>
          <a:off x="601663" y="2317750"/>
          <a:ext cx="7966075" cy="3578225"/>
        </p:xfrm>
        <a:graphic>
          <a:graphicData uri="http://schemas.openxmlformats.org/presentationml/2006/ole">
            <mc:AlternateContent xmlns:mc="http://schemas.openxmlformats.org/markup-compatibility/2006">
              <mc:Choice xmlns:v="urn:schemas-microsoft-com:vml" Requires="v">
                <p:oleObj spid="_x0000_s31010" name="Document" r:id="rId4" imgW="8248712" imgH="3705413" progId="Word.Document.8">
                  <p:embed/>
                </p:oleObj>
              </mc:Choice>
              <mc:Fallback>
                <p:oleObj name="Document" r:id="rId4" imgW="8248712" imgH="3705413" progId="Word.Document.8">
                  <p:embed/>
                  <p:pic>
                    <p:nvPicPr>
                      <p:cNvPr id="0" name="Picture 11"/>
                      <p:cNvPicPr>
                        <a:picLocks noChangeAspect="1" noChangeArrowheads="1"/>
                      </p:cNvPicPr>
                      <p:nvPr/>
                    </p:nvPicPr>
                    <p:blipFill>
                      <a:blip r:embed="rId5"/>
                      <a:srcRect/>
                      <a:stretch>
                        <a:fillRect/>
                      </a:stretch>
                    </p:blipFill>
                    <p:spPr bwMode="auto">
                      <a:xfrm>
                        <a:off x="601663" y="2317750"/>
                        <a:ext cx="7966075" cy="3578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581843" cy="276999"/>
          </a:xfrm>
        </p:spPr>
        <p:txBody>
          <a:bodyPr/>
          <a:lstStyle/>
          <a:p>
            <a:r>
              <a:rPr lang="en-US" dirty="0" smtClean="0"/>
              <a:t>November</a:t>
            </a:r>
            <a:r>
              <a:rPr lang="en-US" dirty="0" smtClean="0"/>
              <a:t>, </a:t>
            </a:r>
            <a:r>
              <a:rPr lang="en-US" dirty="0" smtClean="0"/>
              <a:t>2015</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dirty="0"/>
              <a:t>Slide </a:t>
            </a:r>
            <a:fld id="{93F7D6B0-B9AB-2442-B1E0-5DD8D7BA23B4}" type="slidenum">
              <a:rPr lang="en-US"/>
              <a:pPr/>
              <a:t>2</a:t>
            </a:fld>
            <a:endParaRPr lang="en-US" dirty="0"/>
          </a:p>
        </p:txBody>
      </p:sp>
      <p:sp>
        <p:nvSpPr>
          <p:cNvPr id="21506" name="Rectangle 2"/>
          <p:cNvSpPr>
            <a:spLocks noGrp="1" noChangeArrowheads="1"/>
          </p:cNvSpPr>
          <p:nvPr>
            <p:ph type="title"/>
          </p:nvPr>
        </p:nvSpPr>
        <p:spPr/>
        <p:txBody>
          <a:bodyPr/>
          <a:lstStyle/>
          <a:p>
            <a:r>
              <a:rPr lang="en-GB" sz="2800" dirty="0" smtClean="0"/>
              <a:t>Overview</a:t>
            </a:r>
            <a:endParaRPr lang="en-GB" sz="2800" dirty="0"/>
          </a:p>
        </p:txBody>
      </p:sp>
      <p:sp>
        <p:nvSpPr>
          <p:cNvPr id="21507" name="Rectangle 3"/>
          <p:cNvSpPr>
            <a:spLocks noGrp="1" noChangeArrowheads="1"/>
          </p:cNvSpPr>
          <p:nvPr>
            <p:ph type="body" idx="1"/>
          </p:nvPr>
        </p:nvSpPr>
        <p:spPr>
          <a:xfrm>
            <a:off x="685800" y="1447800"/>
            <a:ext cx="7772400" cy="4876800"/>
          </a:xfrm>
        </p:spPr>
        <p:txBody>
          <a:bodyPr/>
          <a:lstStyle/>
          <a:p>
            <a:pPr>
              <a:buFont typeface="Arial" panose="020B0604020202020204" pitchFamily="34" charset="0"/>
              <a:buChar char="•"/>
            </a:pPr>
            <a:r>
              <a:rPr lang="en-US" sz="2000" b="0" dirty="0" smtClean="0"/>
              <a:t>The </a:t>
            </a:r>
            <a:r>
              <a:rPr lang="en-US" sz="2000" b="0" dirty="0"/>
              <a:t>attendance varies depending on the topics &amp; documents being considered. </a:t>
            </a:r>
            <a:r>
              <a:rPr lang="en-US" sz="2000" b="0" dirty="0" smtClean="0"/>
              <a:t>While we plan for ~15 representing all 802 WGs the actual attendance can be considerably more (or less).</a:t>
            </a:r>
          </a:p>
          <a:p>
            <a:r>
              <a:rPr lang="en-US" sz="2000" b="0" dirty="0" smtClean="0"/>
              <a:t>Final </a:t>
            </a:r>
            <a:r>
              <a:rPr lang="en-US" sz="2000" b="0" dirty="0"/>
              <a:t>approval of documents is </a:t>
            </a:r>
            <a:r>
              <a:rPr lang="en-US" sz="2000" b="0" dirty="0" smtClean="0"/>
              <a:t>normally </a:t>
            </a:r>
            <a:r>
              <a:rPr lang="en-US" sz="2000" b="0" dirty="0"/>
              <a:t>done Thursdays during AM1 and AM2</a:t>
            </a:r>
            <a:r>
              <a:rPr lang="en-US" sz="2000" b="0" dirty="0" smtClean="0"/>
              <a:t>. However, for this meeting, final approval of documents destined for EC approval will be done during AM2 beginning at 10:30 a.m.</a:t>
            </a:r>
            <a:endParaRPr lang="en-US" sz="2000" b="0" dirty="0" smtClean="0"/>
          </a:p>
          <a:p>
            <a:endParaRPr lang="en-US" sz="2000" b="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581843" cy="276999"/>
          </a:xfrm>
        </p:spPr>
        <p:txBody>
          <a:bodyPr/>
          <a:lstStyle/>
          <a:p>
            <a:r>
              <a:rPr lang="en-US" dirty="0" smtClean="0"/>
              <a:t>November</a:t>
            </a:r>
            <a:r>
              <a:rPr lang="en-US" dirty="0" smtClean="0"/>
              <a:t>, </a:t>
            </a:r>
            <a:r>
              <a:rPr lang="en-US" dirty="0" smtClean="0"/>
              <a:t>2015</a:t>
            </a:r>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3</a:t>
            </a:fld>
            <a:endParaRPr lang="en-US"/>
          </a:p>
        </p:txBody>
      </p:sp>
      <p:sp>
        <p:nvSpPr>
          <p:cNvPr id="21506" name="Rectangle 2"/>
          <p:cNvSpPr>
            <a:spLocks noGrp="1" noChangeArrowheads="1"/>
          </p:cNvSpPr>
          <p:nvPr>
            <p:ph type="title"/>
          </p:nvPr>
        </p:nvSpPr>
        <p:spPr>
          <a:xfrm>
            <a:off x="685800" y="609600"/>
            <a:ext cx="7772400" cy="914400"/>
          </a:xfrm>
        </p:spPr>
        <p:txBody>
          <a:bodyPr/>
          <a:lstStyle/>
          <a:p>
            <a:r>
              <a:rPr lang="en-US" sz="2800" dirty="0" smtClean="0"/>
              <a:t>Some of the items to be considered at this meeting</a:t>
            </a:r>
            <a:endParaRPr lang="en-GB" sz="2800" dirty="0"/>
          </a:p>
        </p:txBody>
      </p:sp>
      <p:sp>
        <p:nvSpPr>
          <p:cNvPr id="21507" name="Rectangle 3"/>
          <p:cNvSpPr>
            <a:spLocks noGrp="1" noChangeArrowheads="1"/>
          </p:cNvSpPr>
          <p:nvPr>
            <p:ph type="body" idx="1"/>
          </p:nvPr>
        </p:nvSpPr>
        <p:spPr>
          <a:xfrm>
            <a:off x="685800" y="1295400"/>
            <a:ext cx="7772400" cy="5029200"/>
          </a:xfrm>
        </p:spPr>
        <p:txBody>
          <a:bodyPr/>
          <a:lstStyle/>
          <a:p>
            <a:pPr>
              <a:spcBef>
                <a:spcPts val="0"/>
              </a:spcBef>
              <a:spcAft>
                <a:spcPts val="600"/>
              </a:spcAft>
            </a:pPr>
            <a:r>
              <a:rPr lang="en-US" sz="2000" b="0" dirty="0" smtClean="0"/>
              <a:t>Continued work on ITU-R WP1A’s </a:t>
            </a:r>
            <a:r>
              <a:rPr lang="en-US" sz="2000" b="0" dirty="0" smtClean="0"/>
              <a:t>“Report </a:t>
            </a:r>
            <a:r>
              <a:rPr lang="en-US" sz="2000" b="0" dirty="0"/>
              <a:t>ITU-R SM.[SMART_GRID] on the Smart Grid </a:t>
            </a:r>
            <a:r>
              <a:rPr lang="en-US" sz="2000" b="0" dirty="0" smtClean="0"/>
              <a:t>project”. </a:t>
            </a:r>
            <a:r>
              <a:rPr lang="en-US" sz="2000" b="0" dirty="0" smtClean="0"/>
              <a:t>It is expected at this meeting that IEEE 802.24 will provide further input to IEEE 802’s response to ITU-R </a:t>
            </a:r>
            <a:r>
              <a:rPr lang="en-US" sz="2000" b="0" dirty="0"/>
              <a:t>Question 236/1, dealing with technologies and spectrum used in the management of Smart Grids. </a:t>
            </a:r>
            <a:r>
              <a:rPr lang="en-US" sz="2000" b="0" dirty="0" smtClean="0"/>
              <a:t>This will be submitted to ITU-R </a:t>
            </a:r>
            <a:r>
              <a:rPr lang="en-US" sz="2000" b="0" dirty="0"/>
              <a:t>WP1A plans </a:t>
            </a:r>
            <a:r>
              <a:rPr lang="en-US" sz="2000" b="0" dirty="0" smtClean="0"/>
              <a:t>at </a:t>
            </a:r>
            <a:r>
              <a:rPr lang="en-US" sz="2000" b="0" dirty="0"/>
              <a:t>their next meeting. </a:t>
            </a:r>
            <a:endParaRPr lang="en-US" sz="2000" b="0" dirty="0" smtClean="0"/>
          </a:p>
          <a:p>
            <a:pPr>
              <a:spcBef>
                <a:spcPts val="0"/>
              </a:spcBef>
              <a:spcAft>
                <a:spcPts val="600"/>
              </a:spcAft>
            </a:pPr>
            <a:r>
              <a:rPr lang="en-US" sz="2000" b="0" dirty="0" smtClean="0"/>
              <a:t>Follow up on the status of the UK </a:t>
            </a:r>
            <a:r>
              <a:rPr lang="en-US" sz="2000" b="0" dirty="0" err="1" smtClean="0"/>
              <a:t>Ofcom’s</a:t>
            </a:r>
            <a:r>
              <a:rPr lang="en-US" sz="2000" b="0" dirty="0" smtClean="0"/>
              <a:t> consultation on using VHF spectrum for Wi-Fi like services in rural areas. Since the RR-TAG no longer responds directly to national regulators and their consultations </a:t>
            </a:r>
            <a:r>
              <a:rPr lang="en-US" sz="2000" b="0" dirty="0" smtClean="0"/>
              <a:t>this consultation was passed to another IEEE 802 group for consideration and we will be seeking the disposition of any response.</a:t>
            </a:r>
          </a:p>
          <a:p>
            <a:pPr>
              <a:spcBef>
                <a:spcPts val="0"/>
              </a:spcBef>
              <a:spcAft>
                <a:spcPts val="600"/>
              </a:spcAft>
            </a:pPr>
            <a:r>
              <a:rPr lang="en-US" sz="2000" b="0" dirty="0" smtClean="0"/>
              <a:t>Review the activities at the recently completed ITU-R RA-15 (the </a:t>
            </a:r>
            <a:r>
              <a:rPr lang="en-US" sz="2000" b="0" dirty="0" err="1" smtClean="0"/>
              <a:t>Radiocommunication</a:t>
            </a:r>
            <a:r>
              <a:rPr lang="en-US" sz="2000" b="0" dirty="0" smtClean="0"/>
              <a:t> Assembly) and any impact on activities in IEEE 802. Also to be reviewed is any potential impact from WRC-15 (the World </a:t>
            </a:r>
            <a:r>
              <a:rPr lang="en-US" sz="2000" b="0" dirty="0" err="1" smtClean="0"/>
              <a:t>Radiocommunication</a:t>
            </a:r>
            <a:r>
              <a:rPr lang="en-US" sz="2000" b="0" dirty="0" smtClean="0"/>
              <a:t> Conference) which is currently meeting in Geneva, Switzerland and the agenda for WRC-19.</a:t>
            </a:r>
            <a:endParaRPr lang="en-US" sz="2000" b="0" dirty="0"/>
          </a:p>
        </p:txBody>
      </p:sp>
    </p:spTree>
    <p:extLst>
      <p:ext uri="{BB962C8B-B14F-4D97-AF65-F5344CB8AC3E}">
        <p14:creationId xmlns:p14="http://schemas.microsoft.com/office/powerpoint/2010/main" val="35165433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581843" cy="276999"/>
          </a:xfrm>
        </p:spPr>
        <p:txBody>
          <a:bodyPr/>
          <a:lstStyle/>
          <a:p>
            <a:r>
              <a:rPr lang="en-US" dirty="0" smtClean="0"/>
              <a:t>November</a:t>
            </a:r>
            <a:r>
              <a:rPr lang="en-US" dirty="0" smtClean="0"/>
              <a:t>, </a:t>
            </a:r>
            <a:r>
              <a:rPr lang="en-US" dirty="0" smtClean="0"/>
              <a:t>2015</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dirty="0"/>
              <a:t>Slide </a:t>
            </a:r>
            <a:fld id="{93F7D6B0-B9AB-2442-B1E0-5DD8D7BA23B4}" type="slidenum">
              <a:rPr lang="en-US"/>
              <a:pPr/>
              <a:t>4</a:t>
            </a:fld>
            <a:endParaRPr lang="en-US" dirty="0"/>
          </a:p>
        </p:txBody>
      </p:sp>
      <p:sp>
        <p:nvSpPr>
          <p:cNvPr id="21506" name="Rectangle 2"/>
          <p:cNvSpPr>
            <a:spLocks noGrp="1" noChangeArrowheads="1"/>
          </p:cNvSpPr>
          <p:nvPr>
            <p:ph type="title"/>
          </p:nvPr>
        </p:nvSpPr>
        <p:spPr>
          <a:xfrm>
            <a:off x="685800" y="685800"/>
            <a:ext cx="7772400" cy="838200"/>
          </a:xfrm>
        </p:spPr>
        <p:txBody>
          <a:bodyPr/>
          <a:lstStyle/>
          <a:p>
            <a:r>
              <a:rPr lang="en-US" sz="2800" dirty="0" smtClean="0"/>
              <a:t>Additional RR-TAG Items for </a:t>
            </a:r>
            <a:r>
              <a:rPr lang="en-US" sz="2800" dirty="0" smtClean="0"/>
              <a:t>November</a:t>
            </a:r>
            <a:r>
              <a:rPr lang="en-US" sz="2800" dirty="0" smtClean="0"/>
              <a:t>:</a:t>
            </a:r>
            <a:endParaRPr lang="en-GB" sz="2800" dirty="0"/>
          </a:p>
        </p:txBody>
      </p:sp>
      <p:sp>
        <p:nvSpPr>
          <p:cNvPr id="21507" name="Rectangle 3"/>
          <p:cNvSpPr>
            <a:spLocks noGrp="1" noChangeArrowheads="1"/>
          </p:cNvSpPr>
          <p:nvPr>
            <p:ph type="body" idx="1"/>
          </p:nvPr>
        </p:nvSpPr>
        <p:spPr>
          <a:xfrm>
            <a:off x="685800" y="1371600"/>
            <a:ext cx="7772400" cy="5029200"/>
          </a:xfrm>
        </p:spPr>
        <p:txBody>
          <a:bodyPr/>
          <a:lstStyle/>
          <a:p>
            <a:pPr>
              <a:spcBef>
                <a:spcPts val="0"/>
              </a:spcBef>
              <a:spcAft>
                <a:spcPts val="600"/>
              </a:spcAft>
            </a:pPr>
            <a:r>
              <a:rPr lang="en-US" sz="2000" b="0" dirty="0" smtClean="0"/>
              <a:t>Further </a:t>
            </a:r>
            <a:r>
              <a:rPr lang="en-US" sz="2000" b="0" dirty="0" smtClean="0"/>
              <a:t>contributions to ITU-R, FCC, and to other regulatory bodies are added as needed. Many of these items appear with short notice to the TAG and with very short response times.</a:t>
            </a:r>
          </a:p>
          <a:p>
            <a:pPr>
              <a:spcBef>
                <a:spcPts val="0"/>
              </a:spcBef>
              <a:spcAft>
                <a:spcPts val="600"/>
              </a:spcAft>
            </a:pPr>
            <a:r>
              <a:rPr lang="en-US" sz="2000" b="0" dirty="0" smtClean="0"/>
              <a:t>The RR-TAG agenda, Doc. </a:t>
            </a:r>
            <a:r>
              <a:rPr lang="en-US" sz="2000" b="0" dirty="0" smtClean="0"/>
              <a:t>18-15-0056-r1, </a:t>
            </a:r>
            <a:r>
              <a:rPr lang="en-US" sz="2000" b="0" dirty="0" smtClean="0"/>
              <a:t>can be found on the RR-TAG’s Mentor web site; expect that as normal there will be further </a:t>
            </a:r>
            <a:r>
              <a:rPr lang="en-US" sz="2000" b="0" dirty="0" smtClean="0"/>
              <a:t>revisions of </a:t>
            </a:r>
            <a:r>
              <a:rPr lang="en-US" sz="2000" b="0" dirty="0" smtClean="0"/>
              <a:t>the </a:t>
            </a:r>
            <a:r>
              <a:rPr lang="en-US" sz="2000" b="0" dirty="0" smtClean="0"/>
              <a:t>agenda. Please </a:t>
            </a:r>
            <a:r>
              <a:rPr lang="en-US" sz="2000" b="0" dirty="0" smtClean="0"/>
              <a:t>check for </a:t>
            </a:r>
            <a:r>
              <a:rPr lang="en-US" sz="2000" b="0" dirty="0" smtClean="0"/>
              <a:t>items of interest that may not be listed in the Opening Report.</a:t>
            </a:r>
          </a:p>
          <a:p>
            <a:pPr>
              <a:spcBef>
                <a:spcPts val="0"/>
              </a:spcBef>
              <a:spcAft>
                <a:spcPts val="600"/>
              </a:spcAft>
            </a:pPr>
            <a:r>
              <a:rPr lang="en-US" sz="2000" b="0" dirty="0" smtClean="0"/>
              <a:t>Don’t forget that for the most part you can maintain your voting rights in your home group when you participate in the RR-TAG (and, of course, log your attendance correctly</a:t>
            </a:r>
            <a:r>
              <a:rPr lang="en-US" sz="2000" b="0" dirty="0" smtClean="0"/>
              <a:t>!). You cannot gain voting rights in your home group by attending the RR-RAG.</a:t>
            </a:r>
            <a:endParaRPr lang="en-US" sz="2000" b="0" dirty="0" smtClean="0"/>
          </a:p>
        </p:txBody>
      </p:sp>
    </p:spTree>
    <p:extLst>
      <p:ext uri="{BB962C8B-B14F-4D97-AF65-F5344CB8AC3E}">
        <p14:creationId xmlns:p14="http://schemas.microsoft.com/office/powerpoint/2010/main" val="314064644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8-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802-18-Submission.pot</Template>
  <TotalTime>1799</TotalTime>
  <Words>535</Words>
  <Application>Microsoft Office PowerPoint</Application>
  <PresentationFormat>On-screen Show (4:3)</PresentationFormat>
  <Paragraphs>31</Paragraphs>
  <Slides>4</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4</vt:i4>
      </vt:variant>
    </vt:vector>
  </HeadingPairs>
  <TitlesOfParts>
    <vt:vector size="9" baseType="lpstr">
      <vt:lpstr>ＭＳ Ｐゴシック</vt:lpstr>
      <vt:lpstr>Arial</vt:lpstr>
      <vt:lpstr>Times New Roman</vt:lpstr>
      <vt:lpstr>802-18-Submission</vt:lpstr>
      <vt:lpstr>Document</vt:lpstr>
      <vt:lpstr>RR-TAG Opening Report</vt:lpstr>
      <vt:lpstr>Overview</vt:lpstr>
      <vt:lpstr>Some of the items to be considered at this meeting</vt:lpstr>
      <vt:lpstr>Additional RR-TAG Items for November:</vt:lpstr>
    </vt:vector>
  </TitlesOfParts>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RR-TAG Opening Report Jan 2012 Jacksonville</dc:title>
  <dc:creator>John H Notor</dc:creator>
  <cp:lastModifiedBy>MJ Lynch &amp; Associates LLC</cp:lastModifiedBy>
  <cp:revision>307</cp:revision>
  <cp:lastPrinted>2015-11-08T19:22:52Z</cp:lastPrinted>
  <dcterms:created xsi:type="dcterms:W3CDTF">2012-01-16T17:46:49Z</dcterms:created>
  <dcterms:modified xsi:type="dcterms:W3CDTF">2015-11-08T19:26:42Z</dcterms:modified>
</cp:coreProperties>
</file>