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90" r:id="rId2"/>
    <p:sldId id="285" r:id="rId3"/>
    <p:sldId id="286" r:id="rId4"/>
    <p:sldId id="287" r:id="rId5"/>
    <p:sldId id="28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7" autoAdjust="0"/>
    <p:restoredTop sz="94602" autoAdjust="0"/>
  </p:normalViewPr>
  <p:slideViewPr>
    <p:cSldViewPr>
      <p:cViewPr varScale="1">
        <p:scale>
          <a:sx n="112" d="100"/>
          <a:sy n="112" d="100"/>
        </p:scale>
        <p:origin x="8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06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Jay Holcomb, Itron, Inc. </a:t>
            </a:r>
            <a:endParaRPr lang="en-US" dirty="0"/>
          </a:p>
        </p:txBody>
      </p:sp>
      <p:sp>
        <p:nvSpPr>
          <p:cNvPr id="2" name="TextBox 1"/>
          <p:cNvSpPr txBox="1"/>
          <p:nvPr userDrawn="1"/>
        </p:nvSpPr>
        <p:spPr>
          <a:xfrm rot="18995172">
            <a:off x="1333500" y="2126012"/>
            <a:ext cx="6553200" cy="2215991"/>
          </a:xfrm>
          <a:prstGeom prst="rect">
            <a:avLst/>
          </a:prstGeom>
          <a:noFill/>
        </p:spPr>
        <p:txBody>
          <a:bodyPr wrap="square" rtlCol="0">
            <a:spAutoFit/>
          </a:bodyPr>
          <a:lstStyle/>
          <a:p>
            <a:r>
              <a:rPr lang="en-US" sz="13800" dirty="0" smtClean="0">
                <a:ln>
                  <a:solidFill>
                    <a:schemeClr val="bg2">
                      <a:alpha val="51000"/>
                    </a:schemeClr>
                  </a:solidFill>
                </a:ln>
                <a:solidFill>
                  <a:schemeClr val="bg1">
                    <a:lumMod val="95000"/>
                  </a:schemeClr>
                </a:solidFill>
              </a:rPr>
              <a:t>DRAFT</a:t>
            </a:r>
            <a:endParaRPr lang="en-US" sz="13800" dirty="0">
              <a:ln>
                <a:solidFill>
                  <a:schemeClr val="bg2">
                    <a:alpha val="51000"/>
                  </a:schemeClr>
                </a:solidFill>
              </a:ln>
              <a:solidFill>
                <a:schemeClr val="bg1">
                  <a:lumMod val="95000"/>
                </a:schemeClr>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5867400" y="332601"/>
            <a:ext cx="25146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18-15/0022r00</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479298"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 name="TextBox 2"/>
          <p:cNvSpPr txBox="1"/>
          <p:nvPr userDrawn="1"/>
        </p:nvSpPr>
        <p:spPr>
          <a:xfrm>
            <a:off x="685800" y="242206"/>
            <a:ext cx="2133600" cy="369332"/>
          </a:xfrm>
          <a:prstGeom prst="rect">
            <a:avLst/>
          </a:prstGeom>
          <a:noFill/>
        </p:spPr>
        <p:txBody>
          <a:bodyPr wrap="square" rtlCol="0">
            <a:spAutoFit/>
          </a:bodyPr>
          <a:lstStyle/>
          <a:p>
            <a:r>
              <a:rPr lang="en-US" sz="1800" b="1" dirty="0" smtClean="0"/>
              <a:t>08</a:t>
            </a:r>
            <a:r>
              <a:rPr lang="en-US" sz="1800" b="1" baseline="0" dirty="0" smtClean="0"/>
              <a:t> April</a:t>
            </a:r>
            <a:r>
              <a:rPr lang="en-US" sz="1800" b="1" dirty="0" smtClean="0"/>
              <a:t>,</a:t>
            </a:r>
            <a:r>
              <a:rPr lang="en-US" sz="1800" b="1" baseline="0" dirty="0" smtClean="0"/>
              <a:t> </a:t>
            </a:r>
            <a:r>
              <a:rPr lang="en-US" sz="1800" b="1" dirty="0" smtClean="0"/>
              <a:t>2015</a:t>
            </a:r>
            <a:endParaRPr lang="en-US" sz="1800" b="1" dirty="0"/>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mailto:jay.holcomb@itron.com" TargetMode="External"/><Relationship Id="rId2" Type="http://schemas.openxmlformats.org/officeDocument/2006/relationships/hyperlink" Target="mailto:MJLynch@mjlallc.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hyperlink" Target="http://standards.ieee.org/about/sasb/patcom/materials.html" TargetMode="External"/><Relationship Id="rId1" Type="http://schemas.openxmlformats.org/officeDocument/2006/relationships/slideLayout" Target="../slideLayouts/slideLayout1.xm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tel:+1%20(866)%20467-0390" TargetMode="External"/><Relationship Id="rId2" Type="http://schemas.openxmlformats.org/officeDocument/2006/relationships/hyperlink" Target="https://meet.lync.com/itron/jholcomb/4CW2HJZD" TargetMode="External"/><Relationship Id="rId1" Type="http://schemas.openxmlformats.org/officeDocument/2006/relationships/slideLayout" Target="../slideLayouts/slideLayout1.xml"/><Relationship Id="rId6" Type="http://schemas.openxmlformats.org/officeDocument/2006/relationships/hyperlink" Target="http://go.microsoft.com/fwlink/?LinkId=389737" TargetMode="External"/><Relationship Id="rId5" Type="http://schemas.openxmlformats.org/officeDocument/2006/relationships/hyperlink" Target="http://www.intercall.com/l/dial-in-number-lookup.php" TargetMode="External"/><Relationship Id="rId4" Type="http://schemas.openxmlformats.org/officeDocument/2006/relationships/hyperlink" Target="tel:+1%20(224)%20554-03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1</a:t>
            </a:fld>
            <a:endParaRPr lang="en-US"/>
          </a:p>
        </p:txBody>
      </p:sp>
      <p:sp>
        <p:nvSpPr>
          <p:cNvPr id="7" name="Rectangle 2"/>
          <p:cNvSpPr>
            <a:spLocks noGrp="1" noChangeArrowheads="1"/>
          </p:cNvSpPr>
          <p:nvPr>
            <p:ph type="title"/>
          </p:nvPr>
        </p:nvSpPr>
        <p:spPr>
          <a:xfrm>
            <a:off x="685800" y="838200"/>
            <a:ext cx="7772400" cy="914400"/>
          </a:xfrm>
          <a:noFill/>
          <a:ln/>
        </p:spPr>
        <p:txBody>
          <a:bodyPr/>
          <a:lstStyle/>
          <a:p>
            <a:r>
              <a:rPr lang="en-US" sz="2800" dirty="0" smtClean="0">
                <a:solidFill>
                  <a:srgbClr val="000000"/>
                </a:solidFill>
                <a:latin typeface="+mn-lt"/>
                <a:ea typeface="Lucida Grande"/>
                <a:cs typeface="Arial"/>
              </a:rPr>
              <a:t>Agenda for 802.18 Teleconference Meeting</a:t>
            </a:r>
            <a:br>
              <a:rPr lang="en-US" sz="2800" dirty="0" smtClean="0">
                <a:solidFill>
                  <a:srgbClr val="000000"/>
                </a:solidFill>
                <a:latin typeface="+mn-lt"/>
                <a:ea typeface="Lucida Grande"/>
                <a:cs typeface="Arial"/>
              </a:rPr>
            </a:br>
            <a:r>
              <a:rPr lang="en-US" sz="2800" dirty="0" smtClean="0">
                <a:solidFill>
                  <a:srgbClr val="000000"/>
                </a:solidFill>
                <a:latin typeface="+mn-lt"/>
                <a:ea typeface="Lucida Grande"/>
                <a:cs typeface="Arial"/>
              </a:rPr>
              <a:t>08 April, 2015</a:t>
            </a:r>
            <a:endParaRPr lang="en-US" sz="2800" dirty="0">
              <a:latin typeface="+mn-lt"/>
              <a:cs typeface="Arial"/>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122548355"/>
              </p:ext>
            </p:extLst>
          </p:nvPr>
        </p:nvGraphicFramePr>
        <p:xfrm>
          <a:off x="422419" y="2739860"/>
          <a:ext cx="8375362" cy="2799259"/>
        </p:xfrm>
        <a:graphic>
          <a:graphicData uri="http://schemas.openxmlformats.org/presentationml/2006/ole">
            <mc:AlternateContent xmlns:mc="http://schemas.openxmlformats.org/markup-compatibility/2006">
              <mc:Choice xmlns:v="urn:schemas-microsoft-com:vml" Requires="v">
                <p:oleObj spid="_x0000_s32782" name="Document" r:id="rId4" imgW="8253180" imgH="2751467" progId="Word.Document.8">
                  <p:embed/>
                </p:oleObj>
              </mc:Choice>
              <mc:Fallback>
                <p:oleObj name="Document" r:id="rId4" imgW="8253180" imgH="2751467" progId="Word.Document.8">
                  <p:embed/>
                  <p:pic>
                    <p:nvPicPr>
                      <p:cNvPr id="0" name=""/>
                      <p:cNvPicPr>
                        <a:picLocks noChangeAspect="1" noChangeArrowheads="1"/>
                      </p:cNvPicPr>
                      <p:nvPr/>
                    </p:nvPicPr>
                    <p:blipFill>
                      <a:blip r:embed="rId5"/>
                      <a:srcRect/>
                      <a:stretch>
                        <a:fillRect/>
                      </a:stretch>
                    </p:blipFill>
                    <p:spPr bwMode="auto">
                      <a:xfrm>
                        <a:off x="422419" y="2739860"/>
                        <a:ext cx="8375362" cy="2799259"/>
                      </a:xfrm>
                      <a:prstGeom prst="rect">
                        <a:avLst/>
                      </a:prstGeom>
                      <a:noFill/>
                      <a:extLst/>
                    </p:spPr>
                  </p:pic>
                </p:oleObj>
              </mc:Fallback>
            </mc:AlternateContent>
          </a:graphicData>
        </a:graphic>
      </p:graphicFrame>
    </p:spTree>
    <p:extLst>
      <p:ext uri="{BB962C8B-B14F-4D97-AF65-F5344CB8AC3E}">
        <p14:creationId xmlns:p14="http://schemas.microsoft.com/office/powerpoint/2010/main" val="82178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2</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Meeting Agenda</a:t>
            </a:r>
            <a:endParaRPr lang="en-US" sz="2800" dirty="0"/>
          </a:p>
        </p:txBody>
      </p:sp>
      <p:sp>
        <p:nvSpPr>
          <p:cNvPr id="8" name="Content Placeholder 2"/>
          <p:cNvSpPr>
            <a:spLocks noGrp="1"/>
          </p:cNvSpPr>
          <p:nvPr>
            <p:ph idx="1"/>
          </p:nvPr>
        </p:nvSpPr>
        <p:spPr>
          <a:xfrm>
            <a:off x="709922" y="1600200"/>
            <a:ext cx="8053077" cy="4572000"/>
          </a:xfrm>
        </p:spPr>
        <p:txBody>
          <a:bodyPr/>
          <a:lstStyle/>
          <a:p>
            <a:r>
              <a:rPr lang="en-US" sz="1800" dirty="0" smtClean="0"/>
              <a:t>Time: Wednesday, 08 April, 2014,  11AM ET / 10AM CT / 08AM PT</a:t>
            </a:r>
          </a:p>
          <a:p>
            <a:r>
              <a:rPr lang="en-US" sz="1800" dirty="0" smtClean="0"/>
              <a:t>Duration: 1 - 2 hours</a:t>
            </a:r>
          </a:p>
          <a:p>
            <a:r>
              <a:rPr lang="en-US" sz="1800" dirty="0" smtClean="0"/>
              <a:t>Attendance: Please send an email indicating your attendance and affiliation to:         </a:t>
            </a:r>
            <a:r>
              <a:rPr lang="en-US" sz="1400" b="0" dirty="0" smtClean="0"/>
              <a:t>Michael Lynch, </a:t>
            </a:r>
            <a:r>
              <a:rPr lang="en-US" sz="1400" b="0" dirty="0" smtClean="0">
                <a:hlinkClick r:id="rId2"/>
              </a:rPr>
              <a:t>MJLynch@mjlallc.com</a:t>
            </a:r>
            <a:r>
              <a:rPr lang="en-US" sz="1400" b="0" dirty="0" smtClean="0"/>
              <a:t>. and Jay Holcomb, </a:t>
            </a:r>
            <a:r>
              <a:rPr lang="en-US" sz="1400" b="0" dirty="0" smtClean="0">
                <a:hlinkClick r:id="rId3"/>
              </a:rPr>
              <a:t>jay.holcomb@itron.com</a:t>
            </a:r>
            <a:r>
              <a:rPr lang="en-US" sz="1400" b="0" dirty="0" smtClean="0"/>
              <a:t> </a:t>
            </a:r>
          </a:p>
          <a:p>
            <a:endParaRPr lang="en-US" sz="1800" dirty="0" smtClean="0"/>
          </a:p>
          <a:p>
            <a:r>
              <a:rPr lang="en-US" sz="1800" dirty="0" smtClean="0"/>
              <a:t>Agenda: </a:t>
            </a:r>
          </a:p>
          <a:p>
            <a:pPr lvl="1"/>
            <a:r>
              <a:rPr lang="en-US" sz="1600" dirty="0" smtClean="0"/>
              <a:t>IEEE Notices (next slides) and approval of the agenda.</a:t>
            </a:r>
          </a:p>
          <a:p>
            <a:pPr lvl="1"/>
            <a:r>
              <a:rPr lang="en-US" sz="1600" dirty="0" smtClean="0"/>
              <a:t>review and vote on DSRC report to FCC, 18-15/0016</a:t>
            </a:r>
          </a:p>
          <a:p>
            <a:pPr lvl="1"/>
            <a:endParaRPr lang="en-US" sz="1600" dirty="0" smtClean="0"/>
          </a:p>
          <a:p>
            <a:pPr lvl="1"/>
            <a:r>
              <a:rPr lang="en-US" sz="1600" dirty="0" smtClean="0"/>
              <a:t>Any other FCC, ITU or regulatory organization activity needing to be discussed?</a:t>
            </a:r>
          </a:p>
          <a:p>
            <a:pPr lvl="1"/>
            <a:r>
              <a:rPr lang="en-US" sz="1600" dirty="0" smtClean="0"/>
              <a:t>Next calls and meetings</a:t>
            </a:r>
          </a:p>
          <a:p>
            <a:endParaRPr lang="en-US" sz="1800" dirty="0" smtClean="0"/>
          </a:p>
          <a:p>
            <a:r>
              <a:rPr lang="en-US" sz="1800" dirty="0" smtClean="0"/>
              <a:t>To join the teleconference by computer or phone, see slide 5</a:t>
            </a:r>
          </a:p>
        </p:txBody>
      </p:sp>
    </p:spTree>
    <p:extLst>
      <p:ext uri="{BB962C8B-B14F-4D97-AF65-F5344CB8AC3E}">
        <p14:creationId xmlns:p14="http://schemas.microsoft.com/office/powerpoint/2010/main" val="170034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3</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a:t>Required notices</a:t>
            </a:r>
          </a:p>
          <a:p>
            <a:endParaRPr lang="en-US"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3132862091"/>
              </p:ext>
            </p:extLst>
          </p:nvPr>
        </p:nvGraphicFramePr>
        <p:xfrm>
          <a:off x="609600" y="2317850"/>
          <a:ext cx="8077200" cy="3974919"/>
        </p:xfrm>
        <a:graphic>
          <a:graphicData uri="http://schemas.openxmlformats.org/drawingml/2006/table">
            <a:tbl>
              <a:tblPr>
                <a:tableStyleId>{5C22544A-7EE6-4342-B048-85BDC9FD1C3A}</a:tableStyleId>
              </a:tblPr>
              <a:tblGrid>
                <a:gridCol w="8077200"/>
              </a:tblGrid>
              <a:tr h="404242">
                <a:tc>
                  <a:txBody>
                    <a:bodyPr/>
                    <a:lstStyle/>
                    <a:p>
                      <a:pPr algn="ctr" fontAlgn="b"/>
                      <a:r>
                        <a:rPr lang="en-US" sz="2700" u="none" strike="noStrike" dirty="0">
                          <a:effectLst/>
                        </a:rPr>
                        <a:t>ANTI-TRUST STATEMENT</a:t>
                      </a:r>
                      <a:endParaRPr lang="en-US" sz="2700" b="1" i="0" u="none" strike="noStrike" dirty="0">
                        <a:solidFill>
                          <a:srgbClr val="FFFFFF"/>
                        </a:solidFill>
                        <a:effectLst/>
                        <a:latin typeface="Times New Roman" panose="02020603050405020304" pitchFamily="18" charset="0"/>
                      </a:endParaRPr>
                    </a:p>
                  </a:txBody>
                  <a:tcPr marL="7124" marR="7124" marT="7124" marB="0" anchor="b">
                    <a:noFill/>
                  </a:tcPr>
                </a:tc>
              </a:tr>
              <a:tr h="3305351">
                <a:tc>
                  <a:txBody>
                    <a:bodyPr/>
                    <a:lstStyle/>
                    <a:p>
                      <a:pPr algn="just" fontAlgn="b"/>
                      <a:r>
                        <a:rPr lang="en-US" sz="1600" u="none" strike="noStrike" dirty="0">
                          <a:effectLst/>
                        </a:rPr>
                        <a:t>Each Member acknowledges that the Members are committed to fostering competition in the development of new products and services.  The Members further acknowledge that they may compete with one another in various lines of business and that it is therefore imperative that they and their representatives act in a manner which does not violate any applicable antitrust laws and regulations.  Without limiting the generality of the foregoing, the Members acknowledge that the Members will not discuss issues relating to  product pricing, methods or channels of product distribution, any division of markets, or allocation of customers or any other topic which should not be discussed among competitors.  Accordingly, each Member hereby assumes responsibility to provide appropriate legal counsel to its representatives acting under the IEEE regarding the importance of limiting their discussions to subjects that relate to the purposes of the Member Agreement, whether or not such discussions take place during formal meetings, informal gatherings, or otherwise. </a:t>
                      </a:r>
                      <a:endParaRPr lang="en-US" sz="1600" b="1" i="0" u="none" strike="noStrike" dirty="0">
                        <a:solidFill>
                          <a:srgbClr val="000000"/>
                        </a:solidFill>
                        <a:effectLst/>
                        <a:latin typeface="Times New Roman" panose="02020603050405020304" pitchFamily="18" charset="0"/>
                      </a:endParaRPr>
                    </a:p>
                  </a:txBody>
                  <a:tcPr marL="7124" marR="7124" marT="7124" marB="0" anchor="b">
                    <a:noFill/>
                  </a:tcPr>
                </a:tc>
              </a:tr>
              <a:tr h="220976">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600" dirty="0" smtClean="0">
                          <a:hlinkClick r:id="rId2"/>
                        </a:rPr>
                        <a:t>http://standards.ieee.org/develop/policies/antitrust.pdf</a:t>
                      </a:r>
                      <a:r>
                        <a:rPr lang="en-US" sz="1600" dirty="0" smtClean="0"/>
                        <a:t>  </a:t>
                      </a:r>
                      <a:r>
                        <a:rPr lang="en-US" sz="800" b="0" i="0" dirty="0" smtClean="0">
                          <a:solidFill>
                            <a:schemeClr val="tx1"/>
                          </a:solidFill>
                          <a:latin typeface="Times New Roman" panose="02020603050405020304" pitchFamily="18" charset="0"/>
                        </a:rPr>
                        <a:t>(24aug2010)</a:t>
                      </a:r>
                      <a:r>
                        <a:rPr lang="en-US" sz="800" b="0" i="0" u="sng" strike="noStrike" baseline="0" dirty="0">
                          <a:solidFill>
                            <a:schemeClr val="tx1"/>
                          </a:solidFill>
                          <a:effectLst/>
                          <a:latin typeface="Times New Roman" panose="02020603050405020304" pitchFamily="18" charset="0"/>
                        </a:rPr>
                        <a:t> </a:t>
                      </a:r>
                      <a:r>
                        <a:rPr lang="en-US" sz="800" b="0" i="0" u="sng" strike="noStrike" baseline="0" dirty="0" smtClean="0">
                          <a:solidFill>
                            <a:schemeClr val="tx1"/>
                          </a:solidFill>
                          <a:effectLst/>
                          <a:latin typeface="Times New Roman" panose="02020603050405020304" pitchFamily="18" charset="0"/>
                        </a:rPr>
                        <a:t>(new link March 2015)</a:t>
                      </a:r>
                      <a:endParaRPr lang="en-US" sz="800" b="0" i="0" dirty="0" smtClean="0">
                        <a:solidFill>
                          <a:schemeClr val="tx1"/>
                        </a:solidFill>
                        <a:latin typeface="Times New Roman" panose="02020603050405020304" pitchFamily="18" charset="0"/>
                      </a:endParaRPr>
                    </a:p>
                  </a:txBody>
                  <a:tcPr marL="7124" marR="7124" marT="7124" marB="0" anchor="b">
                    <a:noFill/>
                  </a:tcPr>
                </a:tc>
              </a:tr>
            </a:tbl>
          </a:graphicData>
        </a:graphic>
      </p:graphicFrame>
    </p:spTree>
    <p:extLst>
      <p:ext uri="{BB962C8B-B14F-4D97-AF65-F5344CB8AC3E}">
        <p14:creationId xmlns:p14="http://schemas.microsoft.com/office/powerpoint/2010/main" val="230258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4</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smtClean="0"/>
              <a:t>Other Required notices</a:t>
            </a:r>
            <a:endParaRPr lang="en-US" sz="1800" dirty="0" smtClean="0"/>
          </a:p>
          <a:p>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904425692"/>
              </p:ext>
            </p:extLst>
          </p:nvPr>
        </p:nvGraphicFramePr>
        <p:xfrm>
          <a:off x="639319" y="2133600"/>
          <a:ext cx="7922904" cy="3540614"/>
        </p:xfrm>
        <a:graphic>
          <a:graphicData uri="http://schemas.openxmlformats.org/drawingml/2006/table">
            <a:tbl>
              <a:tblPr>
                <a:tableStyleId>{5C22544A-7EE6-4342-B048-85BDC9FD1C3A}</a:tableStyleId>
              </a:tblPr>
              <a:tblGrid>
                <a:gridCol w="3961452"/>
                <a:gridCol w="3961452"/>
              </a:tblGrid>
              <a:tr h="462013">
                <a:tc gridSpan="2">
                  <a:txBody>
                    <a:bodyPr/>
                    <a:lstStyle/>
                    <a:p>
                      <a:pPr algn="l" fontAlgn="ctr"/>
                      <a:r>
                        <a:rPr lang="en-US" sz="1800" u="none" strike="noStrike" dirty="0">
                          <a:effectLst/>
                          <a:latin typeface="+mn-lt"/>
                        </a:rPr>
                        <a:t>IEEE-SA PATENT POLICY AND INAPPROPRIATE TOPICS FOR DISCUSSION</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97459">
                <a:tc gridSpan="2">
                  <a:txBody>
                    <a:bodyPr/>
                    <a:lstStyle/>
                    <a:p>
                      <a:pPr algn="l" fontAlgn="ctr"/>
                      <a:r>
                        <a:rPr lang="en-US" sz="1800" u="none" strike="noStrike" dirty="0" smtClean="0">
                          <a:effectLst/>
                          <a:latin typeface="+mn-lt"/>
                        </a:rPr>
                        <a:t>IEEE-SA </a:t>
                      </a:r>
                      <a:r>
                        <a:rPr lang="en-US" sz="1800" u="none" strike="noStrike" dirty="0">
                          <a:effectLst/>
                          <a:latin typeface="+mn-lt"/>
                        </a:rPr>
                        <a:t>LETTERS OF ASSURANCE (LOA)</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42377">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800" u="sng" strike="noStrike" dirty="0" smtClean="0">
                          <a:effectLst/>
                          <a:latin typeface="+mn-lt"/>
                          <a:hlinkClick r:id="rId2"/>
                        </a:rPr>
                        <a:t>http://standards.ieee.org/about/sasb/patcom/materials.html</a:t>
                      </a:r>
                      <a:r>
                        <a:rPr lang="en-US" sz="1200" b="0" i="0" u="none" strike="noStrike" dirty="0" smtClean="0">
                          <a:solidFill>
                            <a:srgbClr val="000000"/>
                          </a:solidFill>
                          <a:effectLst/>
                          <a:latin typeface="+mn-lt"/>
                        </a:rPr>
                        <a:t>      (note: updated</a:t>
                      </a:r>
                      <a:r>
                        <a:rPr lang="en-US" sz="1200" b="0" i="0" u="none" strike="noStrike" baseline="0" dirty="0" smtClean="0">
                          <a:solidFill>
                            <a:srgbClr val="000000"/>
                          </a:solidFill>
                          <a:effectLst/>
                          <a:latin typeface="+mn-lt"/>
                        </a:rPr>
                        <a:t> March 2015)</a:t>
                      </a:r>
                      <a:r>
                        <a:rPr lang="en-US" sz="1800" b="0" i="0" u="none" strike="noStrike" baseline="0" dirty="0" smtClean="0">
                          <a:solidFill>
                            <a:srgbClr val="000000"/>
                          </a:solidFill>
                          <a:effectLst/>
                          <a:latin typeface="+mn-lt"/>
                        </a:rPr>
                        <a:t> </a:t>
                      </a:r>
                      <a:endParaRPr lang="en-US" sz="1800" b="0" i="0" u="sng" strike="noStrike" dirty="0" smtClean="0">
                        <a:solidFill>
                          <a:srgbClr val="0000FF"/>
                        </a:solidFill>
                        <a:effectLst/>
                        <a:latin typeface="+mn-lt"/>
                      </a:endParaRPr>
                    </a:p>
                    <a:p>
                      <a:pPr algn="l" fontAlgn="b"/>
                      <a:endParaRPr lang="en-US" sz="1800" b="0" i="0" u="sng" strike="noStrike" dirty="0">
                        <a:solidFill>
                          <a:srgbClr val="0000FF"/>
                        </a:solidFill>
                        <a:effectLst/>
                        <a:latin typeface="+mn-lt"/>
                      </a:endParaRPr>
                    </a:p>
                  </a:txBody>
                  <a:tcPr marL="2600" marR="2600" marT="2600" marB="0" anchor="ctr">
                    <a:noFill/>
                  </a:tcPr>
                </a:tc>
                <a:tc hMerge="1">
                  <a:txBody>
                    <a:bodyPr/>
                    <a:lstStyle/>
                    <a:p>
                      <a:pPr algn="l" fontAlgn="b"/>
                      <a:endParaRPr lang="en-US" sz="1800" b="0" i="0" u="sng" strike="noStrike" dirty="0">
                        <a:solidFill>
                          <a:srgbClr val="0000FF"/>
                        </a:solidFill>
                        <a:effectLst/>
                        <a:latin typeface="+mn-lt"/>
                      </a:endParaRPr>
                    </a:p>
                  </a:txBody>
                  <a:tcPr marL="2600" marR="2600" marT="2600" marB="0" anchor="b"/>
                </a:tc>
              </a:tr>
              <a:tr h="100869">
                <a:tc gridSpan="2">
                  <a:txBody>
                    <a:bodyPr/>
                    <a:lstStyle/>
                    <a:p>
                      <a:pPr algn="l" fontAlgn="ctr"/>
                      <a:endParaRPr lang="en-US" sz="1800" u="none" strike="noStrike" dirty="0" smtClean="0">
                        <a:effectLst/>
                        <a:latin typeface="+mn-lt"/>
                      </a:endParaRPr>
                    </a:p>
                    <a:p>
                      <a:pPr algn="l" fontAlgn="ctr"/>
                      <a:r>
                        <a:rPr lang="en-US" sz="1800" u="none" strike="noStrike" dirty="0" smtClean="0">
                          <a:effectLst/>
                          <a:latin typeface="+mn-lt"/>
                        </a:rPr>
                        <a:t>Affiliation </a:t>
                      </a:r>
                      <a:r>
                        <a:rPr lang="en-US" sz="1800" u="none" strike="noStrike" dirty="0">
                          <a:effectLst/>
                          <a:latin typeface="+mn-lt"/>
                        </a:rPr>
                        <a:t>FAQ</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299164">
                <a:tc gridSpan="2">
                  <a:txBody>
                    <a:bodyPr/>
                    <a:lstStyle/>
                    <a:p>
                      <a:pPr algn="l" fontAlgn="b"/>
                      <a:r>
                        <a:rPr lang="en-US" sz="1800" u="sng" strike="noStrike" dirty="0" smtClean="0">
                          <a:effectLst/>
                          <a:latin typeface="+mn-lt"/>
                          <a:hlinkClick r:id="rId3"/>
                        </a:rPr>
                        <a:t>http</a:t>
                      </a:r>
                      <a:r>
                        <a:rPr lang="en-US" sz="1800" u="sng" strike="noStrike" dirty="0">
                          <a:effectLst/>
                          <a:latin typeface="+mn-lt"/>
                          <a:hlinkClick r:id="rId3"/>
                        </a:rPr>
                        <a:t>://standards.ieee.org/faqs/affiliationFAQ.html</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53361">
                <a:tc gridSpan="2">
                  <a:txBody>
                    <a:bodyPr/>
                    <a:lstStyle/>
                    <a:p>
                      <a:pPr algn="l" fontAlgn="ctr"/>
                      <a:r>
                        <a:rPr lang="en-US" sz="1800" u="none" strike="noStrike" dirty="0">
                          <a:effectLst/>
                          <a:latin typeface="+mn-lt"/>
                        </a:rPr>
                        <a:t>Ethics</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348738">
                <a:tc gridSpan="2">
                  <a:txBody>
                    <a:bodyPr/>
                    <a:lstStyle/>
                    <a:p>
                      <a:pPr algn="l" fontAlgn="b"/>
                      <a:r>
                        <a:rPr lang="en-US" sz="1800" u="sng" strike="noStrike" dirty="0" smtClean="0">
                          <a:effectLst/>
                          <a:latin typeface="+mn-lt"/>
                          <a:hlinkClick r:id="rId4"/>
                        </a:rPr>
                        <a:t>http</a:t>
                      </a:r>
                      <a:r>
                        <a:rPr lang="en-US" sz="1800" u="sng" strike="noStrike" dirty="0">
                          <a:effectLst/>
                          <a:latin typeface="+mn-lt"/>
                          <a:hlinkClick r:id="rId4"/>
                        </a:rPr>
                        <a:t>://www.ieee.org/portal/cms_docs/about/CoE_poster.pdf</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bl>
          </a:graphicData>
        </a:graphic>
      </p:graphicFrame>
    </p:spTree>
    <p:extLst>
      <p:ext uri="{BB962C8B-B14F-4D97-AF65-F5344CB8AC3E}">
        <p14:creationId xmlns:p14="http://schemas.microsoft.com/office/powerpoint/2010/main" val="3711900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5</a:t>
            </a:fld>
            <a:endParaRPr lang="en-US"/>
          </a:p>
        </p:txBody>
      </p:sp>
      <p:sp>
        <p:nvSpPr>
          <p:cNvPr id="7" name="Title 1"/>
          <p:cNvSpPr>
            <a:spLocks noGrp="1"/>
          </p:cNvSpPr>
          <p:nvPr>
            <p:ph type="title"/>
          </p:nvPr>
        </p:nvSpPr>
        <p:spPr>
          <a:xfrm>
            <a:off x="685800" y="762000"/>
            <a:ext cx="7772400" cy="914400"/>
          </a:xfrm>
        </p:spPr>
        <p:txBody>
          <a:bodyPr/>
          <a:lstStyle/>
          <a:p>
            <a:r>
              <a:rPr lang="en-US" sz="2800" dirty="0"/>
              <a:t>Teleconference Information</a:t>
            </a:r>
            <a:br>
              <a:rPr lang="en-US" sz="2800" dirty="0"/>
            </a:br>
            <a:r>
              <a:rPr lang="en-US" sz="1800" dirty="0"/>
              <a:t>Wednesday, 08 April, 2014, </a:t>
            </a:r>
            <a:r>
              <a:rPr lang="en-US" sz="1800" dirty="0" smtClean="0"/>
              <a:t>08AM </a:t>
            </a:r>
            <a:r>
              <a:rPr lang="en-US" sz="1800" dirty="0"/>
              <a:t>PT</a:t>
            </a:r>
            <a:br>
              <a:rPr lang="en-US" sz="1800" dirty="0"/>
            </a:br>
            <a:endParaRPr lang="en-US" sz="2800" dirty="0"/>
          </a:p>
        </p:txBody>
      </p:sp>
      <p:sp>
        <p:nvSpPr>
          <p:cNvPr id="8" name="Content Placeholder 2"/>
          <p:cNvSpPr>
            <a:spLocks noGrp="1"/>
          </p:cNvSpPr>
          <p:nvPr>
            <p:ph idx="1"/>
          </p:nvPr>
        </p:nvSpPr>
        <p:spPr>
          <a:xfrm>
            <a:off x="696913" y="1676400"/>
            <a:ext cx="7772400" cy="4114800"/>
          </a:xfrm>
        </p:spPr>
        <p:txBody>
          <a:bodyPr/>
          <a:lstStyle/>
          <a:p>
            <a:r>
              <a:rPr lang="en-US" sz="1800" dirty="0" smtClean="0"/>
              <a:t> </a:t>
            </a:r>
            <a:r>
              <a:rPr lang="en-US" sz="1800" u="sng" dirty="0">
                <a:sym typeface="Wingdings" panose="05000000000000000000" pitchFamily="2" charset="2"/>
              </a:rPr>
              <a:t></a:t>
            </a:r>
            <a:r>
              <a:rPr lang="en-US" sz="1800" dirty="0"/>
              <a:t> </a:t>
            </a:r>
            <a:r>
              <a:rPr lang="en-US" sz="1800" u="sng" dirty="0">
                <a:hlinkClick r:id="rId2"/>
              </a:rPr>
              <a:t>Join Lync Meeting</a:t>
            </a:r>
            <a:r>
              <a:rPr lang="en-US" sz="1800" dirty="0"/>
              <a:t>  </a:t>
            </a:r>
            <a:r>
              <a:rPr lang="en-US" sz="1800" u="sng" dirty="0"/>
              <a:t> </a:t>
            </a:r>
            <a:r>
              <a:rPr lang="en-US" sz="1800" dirty="0"/>
              <a:t>  </a:t>
            </a:r>
            <a:r>
              <a:rPr lang="en-US" sz="1800" u="sng" dirty="0"/>
              <a:t> </a:t>
            </a:r>
            <a:r>
              <a:rPr lang="en-US" sz="1800" dirty="0"/>
              <a:t> </a:t>
            </a:r>
          </a:p>
          <a:p>
            <a:pPr lvl="2"/>
            <a:r>
              <a:rPr lang="en-US" dirty="0" smtClean="0"/>
              <a:t>From PC, click on link. </a:t>
            </a:r>
            <a:r>
              <a:rPr lang="en-US" dirty="0"/>
              <a:t> </a:t>
            </a:r>
          </a:p>
          <a:p>
            <a:endParaRPr lang="en-US" sz="1800" dirty="0" smtClean="0"/>
          </a:p>
          <a:p>
            <a:endParaRPr lang="en-US" sz="1800" dirty="0"/>
          </a:p>
          <a:p>
            <a:r>
              <a:rPr lang="en-US" sz="1800" dirty="0" smtClean="0"/>
              <a:t>Join </a:t>
            </a:r>
            <a:r>
              <a:rPr lang="en-US" sz="1800" dirty="0"/>
              <a:t>by Phone</a:t>
            </a:r>
          </a:p>
          <a:p>
            <a:r>
              <a:rPr lang="en-US" sz="1800" dirty="0"/>
              <a:t> </a:t>
            </a:r>
            <a:r>
              <a:rPr lang="en-US" sz="1800" u="sng" dirty="0">
                <a:hlinkClick r:id="rId3"/>
              </a:rPr>
              <a:t>+1 (866) 467-0390</a:t>
            </a:r>
            <a:r>
              <a:rPr lang="en-US" sz="1800" dirty="0"/>
              <a:t> </a:t>
            </a:r>
          </a:p>
          <a:p>
            <a:r>
              <a:rPr lang="en-US" sz="1800" dirty="0"/>
              <a:t> </a:t>
            </a:r>
            <a:r>
              <a:rPr lang="en-US" sz="1800" u="sng" dirty="0">
                <a:hlinkClick r:id="rId4"/>
              </a:rPr>
              <a:t>+1 (224) 554-0340</a:t>
            </a:r>
            <a:r>
              <a:rPr lang="en-US" sz="1800" dirty="0"/>
              <a:t> </a:t>
            </a:r>
          </a:p>
          <a:p>
            <a:r>
              <a:rPr lang="en-US" sz="1800" u="sng" dirty="0">
                <a:hlinkClick r:id="rId5"/>
              </a:rPr>
              <a:t>Find a local number</a:t>
            </a:r>
            <a:r>
              <a:rPr lang="en-US" sz="1800" dirty="0"/>
              <a:t> </a:t>
            </a:r>
          </a:p>
          <a:p>
            <a:r>
              <a:rPr lang="en-US" sz="1800" dirty="0"/>
              <a:t> </a:t>
            </a:r>
          </a:p>
          <a:p>
            <a:r>
              <a:rPr lang="en-US" sz="1800" dirty="0"/>
              <a:t>Participant code: </a:t>
            </a:r>
            <a:r>
              <a:rPr lang="en-US" sz="1800" dirty="0" smtClean="0"/>
              <a:t>5098913281 </a:t>
            </a:r>
            <a:endParaRPr lang="en-US" sz="1800" dirty="0"/>
          </a:p>
          <a:p>
            <a:r>
              <a:rPr lang="en-US" sz="1800" u="sng" dirty="0" smtClean="0">
                <a:hlinkClick r:id="rId6"/>
              </a:rPr>
              <a:t>Help</a:t>
            </a:r>
            <a:r>
              <a:rPr lang="en-US" sz="1800" dirty="0" smtClean="0"/>
              <a:t>   </a:t>
            </a:r>
            <a:endParaRPr lang="en-US" sz="1800" dirty="0"/>
          </a:p>
          <a:p>
            <a:pPr marL="0" indent="0">
              <a:buNone/>
            </a:pPr>
            <a:endParaRPr lang="en-US" sz="1800" dirty="0" smtClean="0"/>
          </a:p>
        </p:txBody>
      </p:sp>
    </p:spTree>
    <p:extLst>
      <p:ext uri="{BB962C8B-B14F-4D97-AF65-F5344CB8AC3E}">
        <p14:creationId xmlns:p14="http://schemas.microsoft.com/office/powerpoint/2010/main" val="3760659045"/>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1106</TotalTime>
  <Words>391</Words>
  <Application>Microsoft Office PowerPoint</Application>
  <PresentationFormat>On-screen Show (4:3)</PresentationFormat>
  <Paragraphs>51</Paragraphs>
  <Slides>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ＭＳ Ｐゴシック</vt:lpstr>
      <vt:lpstr>Arial</vt:lpstr>
      <vt:lpstr>Lucida Grande</vt:lpstr>
      <vt:lpstr>Times New Roman</vt:lpstr>
      <vt:lpstr>Wingdings</vt:lpstr>
      <vt:lpstr>802-18-Submission</vt:lpstr>
      <vt:lpstr>Document</vt:lpstr>
      <vt:lpstr>Agenda for 802.18 Teleconference Meeting 08 April, 2015</vt:lpstr>
      <vt:lpstr>Meeting Agenda</vt:lpstr>
      <vt:lpstr>IEEE Notices</vt:lpstr>
      <vt:lpstr>IEEE Notices</vt:lpstr>
      <vt:lpstr>Teleconference Information Wednesday, 08 April, 2014, 08AM PT </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rr-tag-agenda-teleconference</dc:title>
  <dc:creator>Jay.Holcomb@itron.com</dc:creator>
  <cp:keywords>01 Oct 2014</cp:keywords>
  <cp:lastModifiedBy>Holcomb, Jay</cp:lastModifiedBy>
  <cp:revision>349</cp:revision>
  <cp:lastPrinted>1998-02-10T13:28:06Z</cp:lastPrinted>
  <dcterms:created xsi:type="dcterms:W3CDTF">2012-05-17T22:09:29Z</dcterms:created>
  <dcterms:modified xsi:type="dcterms:W3CDTF">2015-03-30T20:58:58Z</dcterms:modified>
</cp:coreProperties>
</file>