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7"/>
  </p:notesMasterIdLst>
  <p:handoutMasterIdLst>
    <p:handoutMasterId r:id="rId8"/>
  </p:handoutMasterIdLst>
  <p:sldIdLst>
    <p:sldId id="269" r:id="rId3"/>
    <p:sldId id="266" r:id="rId4"/>
    <p:sldId id="284" r:id="rId5"/>
    <p:sldId id="283" r:id="rId6"/>
  </p:sldIdLst>
  <p:sldSz cx="9144000" cy="6858000" type="screen4x3"/>
  <p:notesSz cx="7102475" cy="938847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5620"/>
    <p:restoredTop sz="94660"/>
  </p:normalViewPr>
  <p:slideViewPr>
    <p:cSldViewPr>
      <p:cViewPr>
        <p:scale>
          <a:sx n="96" d="100"/>
          <a:sy n="96" d="100"/>
        </p:scale>
        <p:origin x="-1494"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80093" y="178600"/>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smtClean="0"/>
              <a:t>doc.: IEEE 802.18-13/0041r0</a:t>
            </a:r>
            <a:endParaRPr lang="en-US"/>
          </a:p>
        </p:txBody>
      </p:sp>
      <p:sp>
        <p:nvSpPr>
          <p:cNvPr id="3075" name="Rectangle 3"/>
          <p:cNvSpPr>
            <a:spLocks noGrp="1" noChangeArrowheads="1"/>
          </p:cNvSpPr>
          <p:nvPr>
            <p:ph type="dt" sz="quarter" idx="1"/>
          </p:nvPr>
        </p:nvSpPr>
        <p:spPr bwMode="auto">
          <a:xfrm>
            <a:off x="712198" y="178600"/>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a:t>Month Year</a:t>
            </a:r>
          </a:p>
        </p:txBody>
      </p:sp>
      <p:sp>
        <p:nvSpPr>
          <p:cNvPr id="3076" name="Rectangle 4"/>
          <p:cNvSpPr>
            <a:spLocks noGrp="1" noChangeArrowheads="1"/>
          </p:cNvSpPr>
          <p:nvPr>
            <p:ph type="ftr" sz="quarter" idx="2"/>
          </p:nvPr>
        </p:nvSpPr>
        <p:spPr bwMode="auto">
          <a:xfrm>
            <a:off x="4809714" y="9086554"/>
            <a:ext cx="1661865"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a:t>John Doe, Some Company</a:t>
            </a:r>
          </a:p>
        </p:txBody>
      </p:sp>
      <p:sp>
        <p:nvSpPr>
          <p:cNvPr id="3077" name="Rectangle 5"/>
          <p:cNvSpPr>
            <a:spLocks noGrp="1" noChangeArrowheads="1"/>
          </p:cNvSpPr>
          <p:nvPr>
            <p:ph type="sldNum" sz="quarter" idx="3"/>
          </p:nvPr>
        </p:nvSpPr>
        <p:spPr bwMode="auto">
          <a:xfrm>
            <a:off x="3209773" y="9086554"/>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9284">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710574" y="391855"/>
            <a:ext cx="568132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a:p>
        </p:txBody>
      </p:sp>
      <p:sp>
        <p:nvSpPr>
          <p:cNvPr id="3079" name="Rectangle 7"/>
          <p:cNvSpPr>
            <a:spLocks noChangeArrowheads="1"/>
          </p:cNvSpPr>
          <p:nvPr/>
        </p:nvSpPr>
        <p:spPr bwMode="auto">
          <a:xfrm>
            <a:off x="710574" y="9086554"/>
            <a:ext cx="728459" cy="184686"/>
          </a:xfrm>
          <a:prstGeom prst="rect">
            <a:avLst/>
          </a:prstGeom>
          <a:noFill/>
          <a:ln w="9525">
            <a:noFill/>
            <a:miter lim="800000"/>
            <a:headEnd/>
            <a:tailEnd/>
          </a:ln>
          <a:effectLst/>
        </p:spPr>
        <p:txBody>
          <a:bodyPr wrap="none" lIns="0" tIns="0" rIns="0" bIns="0">
            <a:prstTxWarp prst="textNoShape">
              <a:avLst/>
            </a:prstTxWarp>
            <a:spAutoFit/>
          </a:bodyPr>
          <a:lstStyle/>
          <a:p>
            <a:pPr defTabSz="949284"/>
            <a:r>
              <a:rPr lang="en-US"/>
              <a:t>Submission</a:t>
            </a:r>
          </a:p>
        </p:txBody>
      </p:sp>
      <p:sp>
        <p:nvSpPr>
          <p:cNvPr id="3080" name="Line 8"/>
          <p:cNvSpPr>
            <a:spLocks noChangeShapeType="1"/>
          </p:cNvSpPr>
          <p:nvPr/>
        </p:nvSpPr>
        <p:spPr bwMode="auto">
          <a:xfrm>
            <a:off x="710573" y="9075312"/>
            <a:ext cx="5839054"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23995" y="98301"/>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smtClean="0"/>
              <a:t>doc.: IEEE 802.18-13/0041r0</a:t>
            </a:r>
            <a:endParaRPr lang="en-US"/>
          </a:p>
        </p:txBody>
      </p:sp>
      <p:sp>
        <p:nvSpPr>
          <p:cNvPr id="2051" name="Rectangle 3"/>
          <p:cNvSpPr>
            <a:spLocks noGrp="1" noChangeArrowheads="1"/>
          </p:cNvSpPr>
          <p:nvPr>
            <p:ph type="dt" idx="1"/>
          </p:nvPr>
        </p:nvSpPr>
        <p:spPr bwMode="auto">
          <a:xfrm>
            <a:off x="669922" y="98301"/>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211263" y="709613"/>
            <a:ext cx="4679950" cy="3509962"/>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6346" y="4459767"/>
            <a:ext cx="5209783" cy="4225295"/>
          </a:xfrm>
          <a:prstGeom prst="rect">
            <a:avLst/>
          </a:prstGeom>
          <a:noFill/>
          <a:ln w="9525">
            <a:noFill/>
            <a:miter lim="800000"/>
            <a:headEnd/>
            <a:tailEnd/>
          </a:ln>
          <a:effectLst/>
        </p:spPr>
        <p:txBody>
          <a:bodyPr vert="horz" wrap="square" lIns="95251" tIns="46819" rIns="95251" bIns="4681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302477" y="9089766"/>
            <a:ext cx="2131704"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4955" lvl="4" algn="r" defTabSz="949284">
              <a:defRPr/>
            </a:lvl5pPr>
          </a:lstStyle>
          <a:p>
            <a:pPr lvl="4"/>
            <a:r>
              <a:rPr lang="en-US"/>
              <a:t>John Doe, Some Company</a:t>
            </a:r>
          </a:p>
        </p:txBody>
      </p:sp>
      <p:sp>
        <p:nvSpPr>
          <p:cNvPr id="2055" name="Rectangle 7"/>
          <p:cNvSpPr>
            <a:spLocks noGrp="1" noChangeArrowheads="1"/>
          </p:cNvSpPr>
          <p:nvPr>
            <p:ph type="sldNum" sz="quarter" idx="5"/>
          </p:nvPr>
        </p:nvSpPr>
        <p:spPr bwMode="auto">
          <a:xfrm>
            <a:off x="3300831" y="9089766"/>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41467" y="9089766"/>
            <a:ext cx="728459" cy="184686"/>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41467" y="9088160"/>
            <a:ext cx="5619541"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a:p>
        </p:txBody>
      </p:sp>
      <p:sp>
        <p:nvSpPr>
          <p:cNvPr id="2058" name="Line 10"/>
          <p:cNvSpPr>
            <a:spLocks noChangeShapeType="1"/>
          </p:cNvSpPr>
          <p:nvPr/>
        </p:nvSpPr>
        <p:spPr bwMode="auto">
          <a:xfrm>
            <a:off x="663418" y="300316"/>
            <a:ext cx="577563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802.18-13/0041r0</a:t>
            </a:r>
            <a:endParaRPr lang="en-US"/>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xfrm>
            <a:off x="3408151" y="9089766"/>
            <a:ext cx="417886" cy="185544"/>
          </a:xfrm>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211263" y="709613"/>
            <a:ext cx="4679950" cy="3509962"/>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9950" cy="35099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solidFill>
                  <a:prstClr val="black"/>
                </a:solidFill>
              </a:rPr>
              <a:t>doc.: IEEE 802.11-yy/xxxxr0</a:t>
            </a:r>
            <a:endParaRPr lang="en-US">
              <a:solidFill>
                <a:prstClr val="black"/>
              </a:solidFill>
            </a:endParaRPr>
          </a:p>
        </p:txBody>
      </p:sp>
      <p:sp>
        <p:nvSpPr>
          <p:cNvPr id="5" name="Date Placeholder 4"/>
          <p:cNvSpPr>
            <a:spLocks noGrp="1"/>
          </p:cNvSpPr>
          <p:nvPr>
            <p:ph type="dt" idx="11"/>
          </p:nvPr>
        </p:nvSpPr>
        <p:spPr/>
        <p:txBody>
          <a:bodyPr/>
          <a:lstStyle/>
          <a:p>
            <a:r>
              <a:rPr lang="en-US" smtClean="0">
                <a:solidFill>
                  <a:prstClr val="black"/>
                </a:solidFill>
              </a:rPr>
              <a:t>Month Year</a:t>
            </a:r>
            <a:endParaRPr lang="en-US">
              <a:solidFill>
                <a:prstClr val="black"/>
              </a:solidFill>
            </a:endParaRPr>
          </a:p>
        </p:txBody>
      </p:sp>
      <p:sp>
        <p:nvSpPr>
          <p:cNvPr id="6" name="Footer Placeholder 5"/>
          <p:cNvSpPr>
            <a:spLocks noGrp="1"/>
          </p:cNvSpPr>
          <p:nvPr>
            <p:ph type="ftr" idx="12"/>
          </p:nvPr>
        </p:nvSpPr>
        <p:spPr>
          <a:xfrm>
            <a:off x="4302477" y="9089766"/>
            <a:ext cx="1651093" cy="184666"/>
          </a:xfrm>
        </p:spPr>
        <p:txBody>
          <a:bodyPr/>
          <a:lstStyle/>
          <a:p>
            <a:r>
              <a:rPr lang="en-US" smtClean="0">
                <a:solidFill>
                  <a:prstClr val="black"/>
                </a:solidFill>
              </a:rPr>
              <a:t>John Doe, Some Company</a:t>
            </a:r>
            <a:endParaRPr lang="en-US">
              <a:solidFill>
                <a:prstClr val="black"/>
              </a:solidFill>
            </a:endParaRPr>
          </a:p>
        </p:txBody>
      </p:sp>
      <p:sp>
        <p:nvSpPr>
          <p:cNvPr id="7" name="Slide Number Placeholder 6"/>
          <p:cNvSpPr>
            <a:spLocks noGrp="1"/>
          </p:cNvSpPr>
          <p:nvPr>
            <p:ph type="sldNum" idx="13"/>
          </p:nvPr>
        </p:nvSpPr>
        <p:spPr>
          <a:xfrm>
            <a:off x="3333916" y="9089766"/>
            <a:ext cx="492121" cy="184666"/>
          </a:xfrm>
        </p:spPr>
        <p:txBody>
          <a:bodyPr/>
          <a:lstStyle/>
          <a:p>
            <a:r>
              <a:rPr lang="en-US" smtClean="0">
                <a:solidFill>
                  <a:prstClr val="black"/>
                </a:solidFill>
              </a:rPr>
              <a:t>Page </a:t>
            </a:r>
            <a:fld id="{47A7FEEB-9CD2-43FE-843C-C5350BEACB45}"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321776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Rich Kennedy, MediaTek</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1BCF7610-772C-3D4D-8C99-A8D46C2823A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104659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Rich Kennedy, MediaTek</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906AD267-EA73-F249-B603-690111D8779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5409595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Rich Kennedy, MediaTek</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D1115C9B-C0F0-614F-AA02-82F08F91153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689401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Rich Kennedy, MediaTek</a:t>
            </a: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5BB7C2E2-897E-5445-8DCB-75F11124978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741039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Rich Kennedy, MediaTek</a:t>
            </a: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3CE4D19F-7CAB-E645-B9E8-3822BF3FDF7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72088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Rich Kennedy, MediaTek</a:t>
            </a: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736D456B-2F2B-0C4A-B09F-12247FFF338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904114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Rich Kennedy, MediaTek</a:t>
            </a: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FA47DDBE-C19C-7A43-858D-83D32A33930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283253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Rich Kennedy, MediaTek</a:t>
            </a: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93AD178E-4EE9-6543-B852-DD3C3DBF08F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68140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96913" y="332601"/>
            <a:ext cx="1239763" cy="276999"/>
          </a:xfrm>
        </p:spPr>
        <p:txBody>
          <a:bodyPr/>
          <a:lstStyle>
            <a:lvl1pPr>
              <a:defRPr/>
            </a:lvl1pPr>
          </a:lstStyle>
          <a:p>
            <a:r>
              <a:rPr lang="en-US" dirty="0" smtClean="0"/>
              <a:t>March, 2015</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Rich Kennedy, MediaTek</a:t>
            </a: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828E5B46-9377-5449-8807-3BF3D850671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924202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Rich Kennedy, MediaTek</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5A67D51F-CF2D-6C42-9748-EB2DBB36DAE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971026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2015</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Rich Kennedy, MediaTek</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2D4F1C17-570C-CA43-989B-0F03229E91B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3407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8" name="Footer Placeholder 7"/>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4" name="Footer Placeholder 3"/>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3" name="Footer Placeholder 2"/>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a:t>
            </a:r>
            <a:r>
              <a:rPr lang="en-US" dirty="0" err="1" smtClean="0"/>
              <a:t>tyles</a:t>
            </a:r>
            <a:endParaRPr lang="en-US" dirty="0" smtClean="0"/>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1581843" cy="276999"/>
          </a:xfrm>
        </p:spPr>
        <p:txBody>
          <a:bodyPr/>
          <a:lstStyle>
            <a:lvl1pPr>
              <a:defRPr/>
            </a:lvl1pPr>
          </a:lstStyle>
          <a:p>
            <a:r>
              <a:rPr lang="en-US" dirty="0" smtClean="0"/>
              <a:t>November, 2014</a:t>
            </a:r>
            <a:endParaRPr lang="en-US" dirty="0"/>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RR-TAG Closing Report</a:t>
            </a:r>
            <a:endParaRPr lang="en-US"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March,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Michael Lynch, MJ Lynch &amp; Associates LLC</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18-15/0017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3375"/>
            <a:ext cx="12239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mn-ea"/>
                <a:cs typeface="+mn-cs"/>
              </a:defRPr>
            </a:lvl1pPr>
          </a:lstStyle>
          <a:p>
            <a:pPr>
              <a:defRPr/>
            </a:pPr>
            <a:r>
              <a:rPr lang="en-US">
                <a:solidFill>
                  <a:srgbClr val="000000"/>
                </a:solidFill>
              </a:rPr>
              <a:t>March 2015</a:t>
            </a:r>
            <a:endParaRPr lang="en-US" dirty="0">
              <a:solidFill>
                <a:srgbClr val="000000"/>
              </a:solidFill>
            </a:endParaRPr>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mtClean="0">
                <a:latin typeface="Times New Roman" pitchFamily="18" charset="0"/>
                <a:ea typeface="+mn-ea"/>
                <a:cs typeface="+mn-cs"/>
              </a:defRPr>
            </a:lvl1pPr>
          </a:lstStyle>
          <a:p>
            <a:pPr>
              <a:defRPr/>
            </a:pPr>
            <a:r>
              <a:rPr lang="en-US">
                <a:solidFill>
                  <a:srgbClr val="000000"/>
                </a:solidFill>
              </a:rPr>
              <a:t>Rich Kennedy, MediaTek</a:t>
            </a:r>
            <a:endParaRPr lang="en-US">
              <a:solidFill>
                <a:srgbClr val="000000"/>
              </a:solidFill>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mtClean="0">
                <a:cs typeface="Arial" charset="0"/>
              </a:defRPr>
            </a:lvl1pPr>
          </a:lstStyle>
          <a:p>
            <a:pPr>
              <a:defRPr/>
            </a:pPr>
            <a:r>
              <a:rPr lang="en-US">
                <a:solidFill>
                  <a:srgbClr val="000000"/>
                </a:solidFill>
                <a:ea typeface="ＭＳ Ｐゴシック" charset="0"/>
              </a:rPr>
              <a:t>Slide </a:t>
            </a:r>
            <a:fld id="{6B638B3E-34DC-E443-9396-932ECA56B569}" type="slidenum">
              <a:rPr lang="en-US">
                <a:solidFill>
                  <a:srgbClr val="000000"/>
                </a:solidFill>
                <a:ea typeface="ＭＳ Ｐゴシック" charset="0"/>
              </a:rPr>
              <a:pPr>
                <a:defRPr/>
              </a:pPr>
              <a:t>‹#›</a:t>
            </a:fld>
            <a:endParaRPr lang="en-US">
              <a:solidFill>
                <a:srgbClr val="000000"/>
              </a:solidFill>
              <a:ea typeface="ＭＳ Ｐゴシック" charset="0"/>
            </a:endParaRPr>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solidFill>
                  <a:srgbClr val="000000"/>
                </a:solidFill>
                <a:ea typeface="ＭＳ Ｐゴシック" charset="0"/>
              </a:rPr>
              <a:t>doc.: IEEE 802.18-15/0015r2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en-US">
              <a:solidFill>
                <a:srgbClr val="000000"/>
              </a:solidFill>
              <a:ea typeface="ＭＳ Ｐゴシック" charset="0"/>
            </a:endParaRPr>
          </a:p>
        </p:txBody>
      </p:sp>
      <p:sp>
        <p:nvSpPr>
          <p:cNvPr id="1033" name="Rectangle 9"/>
          <p:cNvSpPr>
            <a:spLocks noChangeArrowheads="1"/>
          </p:cNvSpPr>
          <p:nvPr/>
        </p:nvSpPr>
        <p:spPr bwMode="auto">
          <a:xfrm>
            <a:off x="685800"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solidFill>
                  <a:srgbClr val="000000"/>
                </a:solidFill>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en-US">
              <a:solidFill>
                <a:srgbClr val="000000"/>
              </a:solidFill>
              <a:ea typeface="ＭＳ Ｐゴシック" charset="0"/>
            </a:endParaRPr>
          </a:p>
        </p:txBody>
      </p:sp>
    </p:spTree>
    <p:extLst>
      <p:ext uri="{BB962C8B-B14F-4D97-AF65-F5344CB8AC3E}">
        <p14:creationId xmlns:p14="http://schemas.microsoft.com/office/powerpoint/2010/main" val="9573543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239763" cy="276999"/>
          </a:xfrm>
        </p:spPr>
        <p:txBody>
          <a:bodyPr/>
          <a:lstStyle/>
          <a:p>
            <a:r>
              <a:rPr lang="en-US" dirty="0" smtClean="0"/>
              <a:t>March, 2015</a:t>
            </a:r>
            <a:endParaRPr lang="en-US" dirty="0"/>
          </a:p>
        </p:txBody>
      </p:sp>
      <p:sp>
        <p:nvSpPr>
          <p:cNvPr id="8"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RR-TAG Closing Report</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March 13</a:t>
            </a:r>
            <a:r>
              <a:rPr lang="en-US" sz="2000" b="0" baseline="30000" dirty="0" smtClean="0"/>
              <a:t>th</a:t>
            </a:r>
            <a:r>
              <a:rPr lang="en-US" sz="2000" b="0" dirty="0" smtClean="0"/>
              <a:t>, 2015</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1222589372"/>
              </p:ext>
            </p:extLst>
          </p:nvPr>
        </p:nvGraphicFramePr>
        <p:xfrm>
          <a:off x="517525" y="2290763"/>
          <a:ext cx="7918450" cy="3536950"/>
        </p:xfrm>
        <a:graphic>
          <a:graphicData uri="http://schemas.openxmlformats.org/presentationml/2006/ole">
            <mc:AlternateContent xmlns:mc="http://schemas.openxmlformats.org/markup-compatibility/2006">
              <mc:Choice xmlns:v="urn:schemas-microsoft-com:vml" Requires="v">
                <p:oleObj spid="_x0000_s30958" name="Document" r:id="rId4" imgW="8248712" imgH="3698922" progId="Word.Document.8">
                  <p:embed/>
                </p:oleObj>
              </mc:Choice>
              <mc:Fallback>
                <p:oleObj name="Document" r:id="rId4" imgW="8248712" imgH="3698922" progId="Word.Document.8">
                  <p:embed/>
                  <p:pic>
                    <p:nvPicPr>
                      <p:cNvPr id="0" name="Picture 11"/>
                      <p:cNvPicPr>
                        <a:picLocks noChangeAspect="1" noChangeArrowheads="1"/>
                      </p:cNvPicPr>
                      <p:nvPr/>
                    </p:nvPicPr>
                    <p:blipFill>
                      <a:blip r:embed="rId5"/>
                      <a:srcRect/>
                      <a:stretch>
                        <a:fillRect/>
                      </a:stretch>
                    </p:blipFill>
                    <p:spPr bwMode="auto">
                      <a:xfrm>
                        <a:off x="517525" y="2290763"/>
                        <a:ext cx="7918450" cy="3536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239763" cy="276999"/>
          </a:xfrm>
        </p:spPr>
        <p:txBody>
          <a:bodyPr/>
          <a:lstStyle/>
          <a:p>
            <a:r>
              <a:rPr lang="en-US" dirty="0" smtClean="0"/>
              <a:t>March, 2015</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1506" name="Rectangle 2"/>
          <p:cNvSpPr>
            <a:spLocks noGrp="1" noChangeArrowheads="1"/>
          </p:cNvSpPr>
          <p:nvPr>
            <p:ph type="title"/>
          </p:nvPr>
        </p:nvSpPr>
        <p:spPr>
          <a:xfrm>
            <a:off x="685800" y="304800"/>
            <a:ext cx="7772400" cy="990600"/>
          </a:xfrm>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a:xfrm>
            <a:off x="762000" y="990600"/>
            <a:ext cx="7772400" cy="5257800"/>
          </a:xfrm>
        </p:spPr>
        <p:txBody>
          <a:bodyPr/>
          <a:lstStyle/>
          <a:p>
            <a:r>
              <a:rPr lang="en-US" sz="2000" b="0" dirty="0" smtClean="0"/>
              <a:t>This document reports on the regulatory matters considered and approved by 802.18 at this meeting.</a:t>
            </a:r>
          </a:p>
          <a:p>
            <a:r>
              <a:rPr lang="en-US" sz="2000" b="0" dirty="0" smtClean="0"/>
              <a:t>The RR-TAG is input driven. The attendance varies depending on the topics &amp; documents being considered. At this particular meeting we approved one document describing the work done in the IEEE802.11 DSRC Tiger Team.</a:t>
            </a:r>
          </a:p>
          <a:p>
            <a:r>
              <a:rPr lang="en-US" sz="2000" b="0" dirty="0"/>
              <a:t>F</a:t>
            </a:r>
            <a:r>
              <a:rPr lang="en-US" sz="2000" b="0" dirty="0" smtClean="0"/>
              <a:t>inal approval of documents is normally held on Thursdays during AM1 and AM2.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802.18 Motion</a:t>
            </a:r>
            <a:endParaRPr lang="en-US" dirty="0"/>
          </a:p>
        </p:txBody>
      </p:sp>
      <p:sp>
        <p:nvSpPr>
          <p:cNvPr id="10" name="Content Placeholder 9"/>
          <p:cNvSpPr>
            <a:spLocks noGrp="1"/>
          </p:cNvSpPr>
          <p:nvPr>
            <p:ph idx="1"/>
          </p:nvPr>
        </p:nvSpPr>
        <p:spPr/>
        <p:txBody>
          <a:bodyPr/>
          <a:lstStyle/>
          <a:p>
            <a:r>
              <a:rPr lang="en-US" dirty="0"/>
              <a:t>Believing that the report in document </a:t>
            </a:r>
            <a:r>
              <a:rPr lang="en-US" dirty="0" smtClean="0"/>
              <a:t>11-15/0347r0 </a:t>
            </a:r>
            <a:r>
              <a:rPr lang="en-US" dirty="0"/>
              <a:t>represents the work of the DSRC Coexistence Tiger </a:t>
            </a:r>
            <a:r>
              <a:rPr lang="en-US" dirty="0" smtClean="0"/>
              <a:t>Team with the removal of Section 11and add to the front matter that there was no consensus, </a:t>
            </a:r>
            <a:r>
              <a:rPr lang="en-US" dirty="0"/>
              <a:t>forward it to the EC for its approval and submittal to the FCC</a:t>
            </a:r>
            <a:r>
              <a:rPr lang="en-US" dirty="0" smtClean="0"/>
              <a:t>.</a:t>
            </a:r>
            <a:endParaRPr lang="en-US" dirty="0"/>
          </a:p>
          <a:p>
            <a:endParaRPr lang="en-US" dirty="0"/>
          </a:p>
          <a:p>
            <a:r>
              <a:rPr lang="en-US" dirty="0"/>
              <a:t>Moved by: Rich Kennedy</a:t>
            </a:r>
          </a:p>
          <a:p>
            <a:r>
              <a:rPr lang="en-US" dirty="0"/>
              <a:t>Seconded by: </a:t>
            </a:r>
            <a:r>
              <a:rPr lang="en-US" dirty="0" smtClean="0"/>
              <a:t>Petere</a:t>
            </a:r>
            <a:endParaRPr lang="en-US" dirty="0"/>
          </a:p>
          <a:p>
            <a:r>
              <a:rPr lang="en-US" dirty="0"/>
              <a:t>Discussion</a:t>
            </a:r>
            <a:r>
              <a:rPr lang="en-US" dirty="0" smtClean="0"/>
              <a:t>?</a:t>
            </a:r>
          </a:p>
          <a:p>
            <a:r>
              <a:rPr lang="en-US" dirty="0" smtClean="0"/>
              <a:t>Vote: </a:t>
            </a:r>
            <a:r>
              <a:rPr lang="en-US" dirty="0" smtClean="0"/>
              <a:t>8/1/2</a:t>
            </a:r>
            <a:endParaRPr lang="en-US" dirty="0"/>
          </a:p>
        </p:txBody>
      </p:sp>
      <p:sp>
        <p:nvSpPr>
          <p:cNvPr id="8" name="Slide Number Placeholder 7"/>
          <p:cNvSpPr>
            <a:spLocks noGrp="1"/>
          </p:cNvSpPr>
          <p:nvPr>
            <p:ph type="sldNum" idx="12"/>
          </p:nvPr>
        </p:nvSpPr>
        <p:spPr>
          <a:xfrm>
            <a:off x="4342399" y="6475413"/>
            <a:ext cx="535403" cy="184666"/>
          </a:xfrm>
        </p:spPr>
        <p:txBody>
          <a:bodyPr/>
          <a:lstStyle/>
          <a:p>
            <a:pPr>
              <a:defRPr/>
            </a:pPr>
            <a:r>
              <a:rPr lang="en-US" smtClean="0">
                <a:solidFill>
                  <a:srgbClr val="000000"/>
                </a:solidFill>
              </a:rPr>
              <a:t>Slide </a:t>
            </a:r>
            <a:fld id="{777C55B7-F4F2-7148-AD7F-AF000F06121A}" type="slidenum">
              <a:rPr lang="en-US" smtClean="0">
                <a:solidFill>
                  <a:srgbClr val="000000"/>
                </a:solidFill>
              </a:rPr>
              <a:pPr>
                <a:defRPr/>
              </a:pPr>
              <a:t>3</a:t>
            </a:fld>
            <a:endParaRPr lang="en-US">
              <a:solidFill>
                <a:srgbClr val="000000"/>
              </a:solidFill>
            </a:endParaRPr>
          </a:p>
        </p:txBody>
      </p:sp>
      <p:sp>
        <p:nvSpPr>
          <p:cNvPr id="7" name="Footer Placeholder 6"/>
          <p:cNvSpPr>
            <a:spLocks noGrp="1"/>
          </p:cNvSpPr>
          <p:nvPr>
            <p:ph type="ftr" idx="4294967295"/>
          </p:nvPr>
        </p:nvSpPr>
        <p:spPr>
          <a:xfrm>
            <a:off x="5357818" y="6475415"/>
            <a:ext cx="3184520" cy="230187"/>
          </a:xfrm>
          <a:prstGeom prst="rect">
            <a:avLst/>
          </a:prstGeom>
        </p:spPr>
        <p:txBody>
          <a:bodyPr/>
          <a:lstStyle/>
          <a:p>
            <a:pPr>
              <a:defRPr/>
            </a:pPr>
            <a:r>
              <a:rPr lang="en-US">
                <a:solidFill>
                  <a:srgbClr val="000000"/>
                </a:solidFill>
              </a:rPr>
              <a:t>Rich Kennedy, MediaTek</a:t>
            </a:r>
            <a:endParaRPr lang="en-US">
              <a:solidFill>
                <a:srgbClr val="000000"/>
              </a:solidFill>
            </a:endParaRPr>
          </a:p>
        </p:txBody>
      </p:sp>
      <p:sp>
        <p:nvSpPr>
          <p:cNvPr id="2" name="Date Placeholder 1"/>
          <p:cNvSpPr>
            <a:spLocks noGrp="1"/>
          </p:cNvSpPr>
          <p:nvPr>
            <p:ph type="dt" sz="half" idx="10"/>
          </p:nvPr>
        </p:nvSpPr>
        <p:spPr/>
        <p:txBody>
          <a:bodyPr/>
          <a:lstStyle/>
          <a:p>
            <a:pPr>
              <a:defRPr/>
            </a:pPr>
            <a:r>
              <a:rPr lang="en-US" smtClean="0">
                <a:solidFill>
                  <a:srgbClr val="000000"/>
                </a:solidFill>
              </a:rPr>
              <a:t>March 2015</a:t>
            </a:r>
            <a:endParaRPr lang="en-US" dirty="0">
              <a:solidFill>
                <a:srgbClr val="000000"/>
              </a:solidFill>
            </a:endParaRPr>
          </a:p>
        </p:txBody>
      </p:sp>
    </p:spTree>
    <p:extLst>
      <p:ext uri="{BB962C8B-B14F-4D97-AF65-F5344CB8AC3E}">
        <p14:creationId xmlns:p14="http://schemas.microsoft.com/office/powerpoint/2010/main" val="15809651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239763" cy="276999"/>
          </a:xfrm>
        </p:spPr>
        <p:txBody>
          <a:bodyPr/>
          <a:lstStyle/>
          <a:p>
            <a:r>
              <a:rPr lang="en-US" dirty="0" smtClean="0"/>
              <a:t>March</a:t>
            </a:r>
            <a:r>
              <a:rPr lang="en-US" dirty="0" smtClean="0"/>
              <a:t>, 2015</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EC Motion</a:t>
            </a:r>
            <a:endParaRPr lang="en-GB" sz="2800" dirty="0"/>
          </a:p>
        </p:txBody>
      </p:sp>
      <p:sp>
        <p:nvSpPr>
          <p:cNvPr id="21507" name="Rectangle 3"/>
          <p:cNvSpPr>
            <a:spLocks noGrp="1" noChangeArrowheads="1"/>
          </p:cNvSpPr>
          <p:nvPr>
            <p:ph type="body" idx="1"/>
          </p:nvPr>
        </p:nvSpPr>
        <p:spPr>
          <a:xfrm>
            <a:off x="609600" y="1828800"/>
            <a:ext cx="7772400" cy="4191000"/>
          </a:xfrm>
        </p:spPr>
        <p:txBody>
          <a:bodyPr/>
          <a:lstStyle/>
          <a:p>
            <a:pPr>
              <a:spcBef>
                <a:spcPts val="0"/>
              </a:spcBef>
              <a:spcAft>
                <a:spcPts val="600"/>
              </a:spcAft>
            </a:pPr>
            <a:r>
              <a:rPr lang="en-US" sz="2000" b="0" dirty="0" smtClean="0"/>
              <a:t>The RR-TAG approved and is submitting to the EC for their approval one document </a:t>
            </a:r>
            <a:r>
              <a:rPr lang="en-US" sz="2000" b="0" dirty="0"/>
              <a:t>describing the work done in the IEEE802.11 DSRC Tiger </a:t>
            </a:r>
            <a:r>
              <a:rPr lang="en-US" sz="2000" b="0" dirty="0" smtClean="0"/>
              <a:t>Team.</a:t>
            </a:r>
          </a:p>
          <a:p>
            <a:pPr lvl="1">
              <a:spcBef>
                <a:spcPts val="0"/>
              </a:spcBef>
              <a:spcAft>
                <a:spcPts val="600"/>
              </a:spcAft>
            </a:pPr>
            <a:r>
              <a:rPr lang="en-US" dirty="0" smtClean="0"/>
              <a:t>Move t</a:t>
            </a:r>
            <a:r>
              <a:rPr lang="en-US" dirty="0" smtClean="0"/>
              <a:t>o </a:t>
            </a:r>
            <a:r>
              <a:rPr lang="en-US" dirty="0"/>
              <a:t>approve document </a:t>
            </a:r>
            <a:r>
              <a:rPr lang="en-US" dirty="0" smtClean="0"/>
              <a:t>18-15/0016r1 </a:t>
            </a:r>
            <a:r>
              <a:rPr lang="en-US" dirty="0" smtClean="0"/>
              <a:t>providing a view of the work done in the IEEE802.11 DSRC Tiger </a:t>
            </a:r>
            <a:r>
              <a:rPr lang="en-US" dirty="0" smtClean="0"/>
              <a:t>Team with the cover letter as contained in Document 18-15/0018r0 and submit it to the FCC. </a:t>
            </a:r>
            <a:r>
              <a:rPr lang="en-US" dirty="0" smtClean="0"/>
              <a:t>The </a:t>
            </a:r>
            <a:r>
              <a:rPr lang="en-US" dirty="0"/>
              <a:t>Chair of </a:t>
            </a:r>
            <a:r>
              <a:rPr lang="en-US" dirty="0" smtClean="0"/>
              <a:t>802 </a:t>
            </a:r>
            <a:r>
              <a:rPr lang="en-US" dirty="0"/>
              <a:t>is authorized to make editorial changes as </a:t>
            </a:r>
            <a:r>
              <a:rPr lang="en-US" dirty="0" smtClean="0"/>
              <a:t>necessary</a:t>
            </a:r>
          </a:p>
          <a:p>
            <a:pPr lvl="1">
              <a:spcBef>
                <a:spcPts val="0"/>
              </a:spcBef>
              <a:spcAft>
                <a:spcPts val="600"/>
              </a:spcAft>
            </a:pPr>
            <a:r>
              <a:rPr lang="en-US" dirty="0" smtClean="0"/>
              <a:t>EC </a:t>
            </a:r>
            <a:r>
              <a:rPr lang="en-US" dirty="0" smtClean="0"/>
              <a:t>proposed:  Lynch  Second: </a:t>
            </a:r>
            <a:r>
              <a:rPr lang="en-US" dirty="0" smtClean="0"/>
              <a:t>Mody</a:t>
            </a:r>
            <a:endParaRPr lang="en-US" dirty="0" smtClean="0"/>
          </a:p>
          <a:p>
            <a:pPr lvl="1">
              <a:spcBef>
                <a:spcPts val="0"/>
              </a:spcBef>
              <a:spcAft>
                <a:spcPts val="600"/>
              </a:spcAft>
            </a:pPr>
            <a:r>
              <a:rPr lang="en-US" dirty="0" smtClean="0"/>
              <a:t>Vote:     XX Yes     XX No      XX Abstain</a:t>
            </a:r>
          </a:p>
        </p:txBody>
      </p:sp>
    </p:spTree>
    <p:extLst>
      <p:ext uri="{BB962C8B-B14F-4D97-AF65-F5344CB8AC3E}">
        <p14:creationId xmlns:p14="http://schemas.microsoft.com/office/powerpoint/2010/main" val="317326802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6844</TotalTime>
  <Words>369</Words>
  <Application>Microsoft Office PowerPoint</Application>
  <PresentationFormat>On-screen Show (4:3)</PresentationFormat>
  <Paragraphs>40</Paragraphs>
  <Slides>4</Slides>
  <Notes>2</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4</vt:i4>
      </vt:variant>
    </vt:vector>
  </HeadingPairs>
  <TitlesOfParts>
    <vt:vector size="7" baseType="lpstr">
      <vt:lpstr>802-18-Submission</vt:lpstr>
      <vt:lpstr>802-11-Submission</vt:lpstr>
      <vt:lpstr>Document</vt:lpstr>
      <vt:lpstr>RR-TAG Closing Report</vt:lpstr>
      <vt:lpstr>Overview</vt:lpstr>
      <vt:lpstr>802.18 Motion</vt:lpstr>
      <vt:lpstr>EC Motion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creator>John H Notor</dc:creator>
  <cp:lastModifiedBy>MJ Lynch</cp:lastModifiedBy>
  <cp:revision>266</cp:revision>
  <cp:lastPrinted>2014-12-04T18:16:00Z</cp:lastPrinted>
  <dcterms:created xsi:type="dcterms:W3CDTF">2012-01-16T17:46:49Z</dcterms:created>
  <dcterms:modified xsi:type="dcterms:W3CDTF">2015-03-13T13:45:16Z</dcterms:modified>
</cp:coreProperties>
</file>