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01" y="6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4DFBE800-BC82-494E-9BCB-4CFBB94BF5C1}"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40149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C9511DD4-8461-104F-9922-A2A8F7A4D3B4}" type="slidenum">
              <a:rPr lang="en-US"/>
              <a:pPr>
                <a:defRPr/>
              </a:pPr>
              <a:t>‹#›</a:t>
            </a:fld>
            <a:endParaRPr lang="en-US"/>
          </a:p>
        </p:txBody>
      </p:sp>
      <p:sp>
        <p:nvSpPr>
          <p:cNvPr id="10248"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00366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AC30D68-B388-CC41-9257-1344FD82217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9844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15358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177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BCF7610-772C-3D4D-8C99-A8D46C2823A6}" type="slidenum">
              <a:rPr lang="en-US"/>
              <a:pPr>
                <a:defRPr/>
              </a:pPr>
              <a:t>‹#›</a:t>
            </a:fld>
            <a:endParaRPr lang="en-US"/>
          </a:p>
        </p:txBody>
      </p:sp>
    </p:spTree>
    <p:extLst>
      <p:ext uri="{BB962C8B-B14F-4D97-AF65-F5344CB8AC3E}">
        <p14:creationId xmlns:p14="http://schemas.microsoft.com/office/powerpoint/2010/main" val="54088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A67D51F-CF2D-6C42-9748-EB2DBB36DAE4}" type="slidenum">
              <a:rPr lang="en-US"/>
              <a:pPr>
                <a:defRPr/>
              </a:pPr>
              <a:t>‹#›</a:t>
            </a:fld>
            <a:endParaRPr lang="en-US"/>
          </a:p>
        </p:txBody>
      </p:sp>
    </p:spTree>
    <p:extLst>
      <p:ext uri="{BB962C8B-B14F-4D97-AF65-F5344CB8AC3E}">
        <p14:creationId xmlns:p14="http://schemas.microsoft.com/office/powerpoint/2010/main" val="2631386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D4F1C17-570C-CA43-989B-0F03229E91BB}" type="slidenum">
              <a:rPr lang="en-US"/>
              <a:pPr>
                <a:defRPr/>
              </a:pPr>
              <a:t>‹#›</a:t>
            </a:fld>
            <a:endParaRPr lang="en-US"/>
          </a:p>
        </p:txBody>
      </p:sp>
    </p:spTree>
    <p:extLst>
      <p:ext uri="{BB962C8B-B14F-4D97-AF65-F5344CB8AC3E}">
        <p14:creationId xmlns:p14="http://schemas.microsoft.com/office/powerpoint/2010/main" val="2549059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56373C4-1A8C-0242-AA75-D2AEBF300A99}" type="slidenum">
              <a:rPr lang="en-US"/>
              <a:pPr>
                <a:defRPr/>
              </a:pPr>
              <a:t>‹#›</a:t>
            </a:fld>
            <a:endParaRPr lang="en-US"/>
          </a:p>
        </p:txBody>
      </p:sp>
    </p:spTree>
    <p:extLst>
      <p:ext uri="{BB962C8B-B14F-4D97-AF65-F5344CB8AC3E}">
        <p14:creationId xmlns:p14="http://schemas.microsoft.com/office/powerpoint/2010/main" val="1774437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0C572FC-C5E0-DD4B-8FED-6FB8385D43E5}" type="slidenum">
              <a:rPr lang="en-US"/>
              <a:pPr>
                <a:defRPr/>
              </a:pPr>
              <a:t>‹#›</a:t>
            </a:fld>
            <a:endParaRPr lang="en-US"/>
          </a:p>
        </p:txBody>
      </p:sp>
    </p:spTree>
    <p:extLst>
      <p:ext uri="{BB962C8B-B14F-4D97-AF65-F5344CB8AC3E}">
        <p14:creationId xmlns:p14="http://schemas.microsoft.com/office/powerpoint/2010/main" val="2684689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3786188-C7A1-F34D-8203-BE94876DD2D1}" type="slidenum">
              <a:rPr lang="en-US"/>
              <a:pPr>
                <a:defRPr/>
              </a:pPr>
              <a:t>‹#›</a:t>
            </a:fld>
            <a:endParaRPr lang="en-US"/>
          </a:p>
        </p:txBody>
      </p:sp>
    </p:spTree>
    <p:extLst>
      <p:ext uri="{BB962C8B-B14F-4D97-AF65-F5344CB8AC3E}">
        <p14:creationId xmlns:p14="http://schemas.microsoft.com/office/powerpoint/2010/main" val="3644459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BDBBF1A-8CCB-4C41-B4F0-1D93E31C67AB}" type="slidenum">
              <a:rPr lang="en-US"/>
              <a:pPr>
                <a:defRPr/>
              </a:pPr>
              <a:t>‹#›</a:t>
            </a:fld>
            <a:endParaRPr lang="en-US"/>
          </a:p>
        </p:txBody>
      </p:sp>
    </p:spTree>
    <p:extLst>
      <p:ext uri="{BB962C8B-B14F-4D97-AF65-F5344CB8AC3E}">
        <p14:creationId xmlns:p14="http://schemas.microsoft.com/office/powerpoint/2010/main" val="133956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652C924C-1C45-1843-A253-7179FE3465BC}" type="slidenum">
              <a:rPr lang="en-US"/>
              <a:pPr>
                <a:defRPr/>
              </a:pPr>
              <a:t>‹#›</a:t>
            </a:fld>
            <a:endParaRPr lang="en-US"/>
          </a:p>
        </p:txBody>
      </p:sp>
    </p:spTree>
    <p:extLst>
      <p:ext uri="{BB962C8B-B14F-4D97-AF65-F5344CB8AC3E}">
        <p14:creationId xmlns:p14="http://schemas.microsoft.com/office/powerpoint/2010/main" val="219087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D8D06645-1081-0449-9962-F4EFC41E20DD}" type="slidenum">
              <a:rPr lang="en-US"/>
              <a:pPr>
                <a:defRPr/>
              </a:pPr>
              <a:t>‹#›</a:t>
            </a:fld>
            <a:endParaRPr lang="en-US"/>
          </a:p>
        </p:txBody>
      </p:sp>
    </p:spTree>
    <p:extLst>
      <p:ext uri="{BB962C8B-B14F-4D97-AF65-F5344CB8AC3E}">
        <p14:creationId xmlns:p14="http://schemas.microsoft.com/office/powerpoint/2010/main" val="173213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43F9F891-E6CA-6C45-AE29-A660631426C6}" type="slidenum">
              <a:rPr lang="en-US"/>
              <a:pPr>
                <a:defRPr/>
              </a:pPr>
              <a:t>‹#›</a:t>
            </a:fld>
            <a:endParaRPr lang="en-US"/>
          </a:p>
        </p:txBody>
      </p:sp>
    </p:spTree>
    <p:extLst>
      <p:ext uri="{BB962C8B-B14F-4D97-AF65-F5344CB8AC3E}">
        <p14:creationId xmlns:p14="http://schemas.microsoft.com/office/powerpoint/2010/main" val="2486573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236B5B0C-886F-0241-B388-71EDD4D042E5}" type="slidenum">
              <a:rPr lang="en-US"/>
              <a:pPr>
                <a:defRPr/>
              </a:pPr>
              <a:t>‹#›</a:t>
            </a:fld>
            <a:endParaRPr lang="en-US"/>
          </a:p>
        </p:txBody>
      </p:sp>
    </p:spTree>
    <p:extLst>
      <p:ext uri="{BB962C8B-B14F-4D97-AF65-F5344CB8AC3E}">
        <p14:creationId xmlns:p14="http://schemas.microsoft.com/office/powerpoint/2010/main" val="103464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6AD267-EA73-F249-B603-690111D87795}" type="slidenum">
              <a:rPr lang="en-US"/>
              <a:pPr>
                <a:defRPr/>
              </a:pPr>
              <a:t>‹#›</a:t>
            </a:fld>
            <a:endParaRPr lang="en-US"/>
          </a:p>
        </p:txBody>
      </p:sp>
    </p:spTree>
    <p:extLst>
      <p:ext uri="{BB962C8B-B14F-4D97-AF65-F5344CB8AC3E}">
        <p14:creationId xmlns:p14="http://schemas.microsoft.com/office/powerpoint/2010/main" val="32670176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E9308596-22FB-5C4E-A17D-15AF451335AF}" type="slidenum">
              <a:rPr lang="en-US"/>
              <a:pPr>
                <a:defRPr/>
              </a:pPr>
              <a:t>‹#›</a:t>
            </a:fld>
            <a:endParaRPr lang="en-US"/>
          </a:p>
        </p:txBody>
      </p:sp>
    </p:spTree>
    <p:extLst>
      <p:ext uri="{BB962C8B-B14F-4D97-AF65-F5344CB8AC3E}">
        <p14:creationId xmlns:p14="http://schemas.microsoft.com/office/powerpoint/2010/main" val="1087252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BA56DA4-AEC1-C94D-A9E0-AD9FDFCFCB73}" type="slidenum">
              <a:rPr lang="en-US"/>
              <a:pPr>
                <a:defRPr/>
              </a:pPr>
              <a:t>‹#›</a:t>
            </a:fld>
            <a:endParaRPr lang="en-US"/>
          </a:p>
        </p:txBody>
      </p:sp>
    </p:spTree>
    <p:extLst>
      <p:ext uri="{BB962C8B-B14F-4D97-AF65-F5344CB8AC3E}">
        <p14:creationId xmlns:p14="http://schemas.microsoft.com/office/powerpoint/2010/main" val="255863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4FAF931-B5E6-5F45-ABAF-5E07141F94EB}" type="slidenum">
              <a:rPr lang="en-US"/>
              <a:pPr>
                <a:defRPr/>
              </a:pPr>
              <a:t>‹#›</a:t>
            </a:fld>
            <a:endParaRPr lang="en-US"/>
          </a:p>
        </p:txBody>
      </p:sp>
    </p:spTree>
    <p:extLst>
      <p:ext uri="{BB962C8B-B14F-4D97-AF65-F5344CB8AC3E}">
        <p14:creationId xmlns:p14="http://schemas.microsoft.com/office/powerpoint/2010/main" val="189362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1115C9B-C0F0-614F-AA02-82F08F911534}" type="slidenum">
              <a:rPr lang="en-US"/>
              <a:pPr>
                <a:defRPr/>
              </a:pPr>
              <a:t>‹#›</a:t>
            </a:fld>
            <a:endParaRPr lang="en-US"/>
          </a:p>
        </p:txBody>
      </p:sp>
    </p:spTree>
    <p:extLst>
      <p:ext uri="{BB962C8B-B14F-4D97-AF65-F5344CB8AC3E}">
        <p14:creationId xmlns:p14="http://schemas.microsoft.com/office/powerpoint/2010/main" val="43478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B7C2E2-897E-5445-8DCB-75F111249781}" type="slidenum">
              <a:rPr lang="en-US"/>
              <a:pPr>
                <a:defRPr/>
              </a:pPr>
              <a:t>‹#›</a:t>
            </a:fld>
            <a:endParaRPr lang="en-US"/>
          </a:p>
        </p:txBody>
      </p:sp>
    </p:spTree>
    <p:extLst>
      <p:ext uri="{BB962C8B-B14F-4D97-AF65-F5344CB8AC3E}">
        <p14:creationId xmlns:p14="http://schemas.microsoft.com/office/powerpoint/2010/main" val="277473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CE4D19F-7CAB-E645-B9E8-3822BF3FDF76}" type="slidenum">
              <a:rPr lang="en-US"/>
              <a:pPr>
                <a:defRPr/>
              </a:pPr>
              <a:t>‹#›</a:t>
            </a:fld>
            <a:endParaRPr lang="en-US"/>
          </a:p>
        </p:txBody>
      </p:sp>
    </p:spTree>
    <p:extLst>
      <p:ext uri="{BB962C8B-B14F-4D97-AF65-F5344CB8AC3E}">
        <p14:creationId xmlns:p14="http://schemas.microsoft.com/office/powerpoint/2010/main" val="33404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36D456B-2F2B-0C4A-B09F-12247FFF338A}" type="slidenum">
              <a:rPr lang="en-US"/>
              <a:pPr>
                <a:defRPr/>
              </a:pPr>
              <a:t>‹#›</a:t>
            </a:fld>
            <a:endParaRPr lang="en-US"/>
          </a:p>
        </p:txBody>
      </p:sp>
    </p:spTree>
    <p:extLst>
      <p:ext uri="{BB962C8B-B14F-4D97-AF65-F5344CB8AC3E}">
        <p14:creationId xmlns:p14="http://schemas.microsoft.com/office/powerpoint/2010/main" val="237973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A47DDBE-C19C-7A43-858D-83D32A339301}" type="slidenum">
              <a:rPr lang="en-US"/>
              <a:pPr>
                <a:defRPr/>
              </a:pPr>
              <a:t>‹#›</a:t>
            </a:fld>
            <a:endParaRPr lang="en-US"/>
          </a:p>
        </p:txBody>
      </p:sp>
    </p:spTree>
    <p:extLst>
      <p:ext uri="{BB962C8B-B14F-4D97-AF65-F5344CB8AC3E}">
        <p14:creationId xmlns:p14="http://schemas.microsoft.com/office/powerpoint/2010/main" val="54212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3AD178E-4EE9-6543-B852-DD3C3DBF08FD}" type="slidenum">
              <a:rPr lang="en-US"/>
              <a:pPr>
                <a:defRPr/>
              </a:pPr>
              <a:t>‹#›</a:t>
            </a:fld>
            <a:endParaRPr lang="en-US"/>
          </a:p>
        </p:txBody>
      </p:sp>
    </p:spTree>
    <p:extLst>
      <p:ext uri="{BB962C8B-B14F-4D97-AF65-F5344CB8AC3E}">
        <p14:creationId xmlns:p14="http://schemas.microsoft.com/office/powerpoint/2010/main" val="218232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28E5B46-9377-5449-8807-3BF3D850671D}" type="slidenum">
              <a:rPr lang="en-US"/>
              <a:pPr>
                <a:defRPr/>
              </a:pPr>
              <a:t>‹#›</a:t>
            </a:fld>
            <a:endParaRPr lang="en-US"/>
          </a:p>
        </p:txBody>
      </p:sp>
    </p:spTree>
    <p:extLst>
      <p:ext uri="{BB962C8B-B14F-4D97-AF65-F5344CB8AC3E}">
        <p14:creationId xmlns:p14="http://schemas.microsoft.com/office/powerpoint/2010/main" val="394137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6B638B3E-34DC-E443-9396-932ECA56B56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802.18-15/0015r0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8898260E-706B-8242-AFF7-37E56AD256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352-00-0reg-dsrc-tiger-team-straw-poll-comments-sorted.xlsx" TargetMode="External"/><Relationship Id="rId2" Type="http://schemas.openxmlformats.org/officeDocument/2006/relationships/hyperlink" Target="https://mentor.ieee.org/802.11/dcn/15/11-15-0288-00-0reg-overview-of-dsrc-coex-tt-straw-poll-results.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D6CCAE5-06F5-C34A-A6FD-BC33E1D7FAF7}"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a:latin typeface="Times New Roman" charset="0"/>
              </a:rPr>
              <a:t>DSRC Coexistence Tiger Team Report</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2015-03-13</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25292023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91" name="Document" r:id="rId4" imgW="8356320" imgH="2504880" progId="Word.Document.8">
                  <p:embed/>
                </p:oleObj>
              </mc:Choice>
              <mc:Fallback>
                <p:oleObj name="Document" r:id="rId4" imgW="8356320" imgH="2504880" progId="Word.Document.8">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3" y="3136900"/>
                        <a:ext cx="7926387" cy="237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Report Summary</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The final report is available as:</a:t>
            </a:r>
          </a:p>
          <a:p>
            <a:pPr lvl="1"/>
            <a:r>
              <a:rPr lang="en-US" dirty="0" smtClean="0"/>
              <a:t>Redline: 14/1596r4; Clean: 15/0347r0</a:t>
            </a:r>
          </a:p>
          <a:p>
            <a:pPr lvl="1"/>
            <a:r>
              <a:rPr lang="en-US" dirty="0" smtClean="0"/>
              <a:t>Comments received from strawpolls: 11-15/0575r5</a:t>
            </a:r>
          </a:p>
          <a:p>
            <a:pPr lvl="1"/>
            <a:r>
              <a:rPr lang="en-US" dirty="0" smtClean="0"/>
              <a:t>Attendees and contributors: 11-15/0183r2</a:t>
            </a:r>
          </a:p>
          <a:p>
            <a:r>
              <a:rPr lang="en-US" dirty="0" smtClean="0"/>
              <a:t>Report contains:</a:t>
            </a:r>
          </a:p>
          <a:p>
            <a:pPr lvl="1"/>
            <a:r>
              <a:rPr lang="en-US" dirty="0" smtClean="0"/>
              <a:t>Summary of DSRC</a:t>
            </a:r>
          </a:p>
          <a:p>
            <a:pPr lvl="1"/>
            <a:r>
              <a:rPr lang="en-US" dirty="0" smtClean="0"/>
              <a:t>Summary of FCC NPRM related to band sharing</a:t>
            </a:r>
          </a:p>
          <a:p>
            <a:pPr lvl="1"/>
            <a:r>
              <a:rPr lang="en-US" dirty="0" smtClean="0"/>
              <a:t>Summary of the two proposals 13/0994r0 and 13/1449r2</a:t>
            </a:r>
          </a:p>
          <a:p>
            <a:pPr lvl="1"/>
            <a:r>
              <a:rPr lang="en-US" dirty="0" smtClean="0"/>
              <a:t>Notes lack of consensus or compromise</a:t>
            </a:r>
          </a:p>
          <a:p>
            <a:pPr lvl="2"/>
            <a:r>
              <a:rPr lang="en-US" dirty="0" smtClean="0"/>
              <a:t>Several rebuttal presentations by each side as well as </a:t>
            </a:r>
            <a:r>
              <a:rPr lang="en-US" dirty="0" err="1" smtClean="0"/>
              <a:t>USDoT</a:t>
            </a:r>
            <a:endParaRPr lang="en-US" dirty="0" smtClean="0"/>
          </a:p>
          <a:p>
            <a:pPr lvl="1"/>
            <a:r>
              <a:rPr lang="en-US" dirty="0" smtClean="0"/>
              <a:t>Straw poll results</a:t>
            </a:r>
          </a:p>
          <a:p>
            <a:pPr lvl="2"/>
            <a:r>
              <a:rPr lang="en-US" dirty="0" smtClean="0"/>
              <a:t>No clear consensus – further work needs to be done</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10</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63763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WG Motion</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a:t>
            </a:r>
            <a:r>
              <a:rPr lang="en-US" dirty="0" smtClean="0"/>
              <a:t>Dick Roy</a:t>
            </a:r>
            <a:endParaRPr lang="en-US" dirty="0"/>
          </a:p>
          <a:p>
            <a:r>
              <a:rPr lang="en-US" dirty="0"/>
              <a:t>Discussion?</a:t>
            </a:r>
          </a:p>
          <a:p>
            <a:r>
              <a:rPr lang="en-US" dirty="0"/>
              <a:t>Vote</a:t>
            </a:r>
            <a:r>
              <a:rPr lang="en-US" dirty="0" smtClean="0"/>
              <a:t>: </a:t>
            </a:r>
            <a:r>
              <a:rPr lang="en-US" dirty="0" smtClean="0"/>
              <a:t>53 Y / 48 N </a:t>
            </a:r>
            <a:endParaRPr lang="en-US" dirty="0"/>
          </a:p>
          <a:p>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11</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576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a:t>Believing that the report in document 11-15/0347r0 represents the work of the DSRC Coexistence Tiger Team, forward it </a:t>
            </a:r>
            <a:r>
              <a:rPr lang="en-US" dirty="0" smtClean="0"/>
              <a:t>to </a:t>
            </a:r>
            <a:r>
              <a:rPr lang="en-US" dirty="0"/>
              <a:t>the EC for its approval and submittal to the FCC.</a:t>
            </a:r>
          </a:p>
          <a:p>
            <a:endParaRPr lang="en-US" dirty="0"/>
          </a:p>
          <a:p>
            <a:r>
              <a:rPr lang="en-US" dirty="0"/>
              <a:t>Moved by: Rich Kennedy</a:t>
            </a:r>
          </a:p>
          <a:p>
            <a:r>
              <a:rPr lang="en-US" dirty="0"/>
              <a:t>Seconded by: </a:t>
            </a:r>
          </a:p>
          <a:p>
            <a:r>
              <a:rPr lang="en-US" dirty="0"/>
              <a:t>Discussion</a:t>
            </a:r>
            <a:r>
              <a:rPr lang="en-US" dirty="0" smtClean="0"/>
              <a:t>?</a:t>
            </a:r>
          </a:p>
          <a:p>
            <a:r>
              <a:rPr lang="en-US" dirty="0" smtClean="0"/>
              <a:t>Vote: </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12</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5758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13</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123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dirty="0">
                <a:latin typeface="Times New Roman" charset="0"/>
              </a:rPr>
              <a:t>Abstract</a:t>
            </a:r>
            <a:endParaRPr lang="en-GB" sz="2800" dirty="0">
              <a:latin typeface="Times New Roman" charset="0"/>
            </a:endParaRP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t>
            </a:r>
            <a:r>
              <a:rPr lang="en-US" b="0" dirty="0" smtClean="0">
                <a:latin typeface="Times New Roman" charset="0"/>
              </a:rPr>
              <a:t>work </a:t>
            </a:r>
            <a:r>
              <a:rPr lang="en-US" b="0" dirty="0">
                <a:latin typeface="Times New Roman" charset="0"/>
              </a:rPr>
              <a:t>of the IEEE </a:t>
            </a:r>
            <a:r>
              <a:rPr lang="en-US" b="0" dirty="0" smtClean="0">
                <a:latin typeface="Times New Roman" charset="0"/>
              </a:rPr>
              <a:t>802.11 Regulatory SC DSRC Coexistence Tiger </a:t>
            </a:r>
            <a:r>
              <a:rPr lang="en-US" b="0" dirty="0" smtClean="0">
                <a:latin typeface="Times New Roman" charset="0"/>
              </a:rPr>
              <a:t>Team, which was approved by the 802.11 WG, </a:t>
            </a:r>
            <a:r>
              <a:rPr lang="en-US" b="0" dirty="0" smtClean="0">
                <a:latin typeface="Times New Roman" charset="0"/>
              </a:rPr>
              <a:t>and asks the </a:t>
            </a:r>
            <a:r>
              <a:rPr lang="en-US" b="0" dirty="0" smtClean="0">
                <a:latin typeface="Times New Roman" charset="0"/>
              </a:rPr>
              <a:t>802.18 </a:t>
            </a:r>
            <a:r>
              <a:rPr lang="en-US" b="0" dirty="0" smtClean="0">
                <a:latin typeface="Times New Roman" charset="0"/>
              </a:rPr>
              <a:t>WG to approve sending its report to the FCC.</a:t>
            </a:r>
            <a:endParaRPr lang="en-US" b="0" dirty="0">
              <a:latin typeface="Times New Roman" charset="0"/>
            </a:endParaRP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835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The Reasons for this Activity</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sz="2000" dirty="0">
                <a:latin typeface="Times New Roman" panose="02020603050405020304" pitchFamily="18" charset="0"/>
              </a:rPr>
              <a:t>NPRM FCC 13-22 began the process of enabling 5 GHz “expansion bands” for unlicensed sharing</a:t>
            </a:r>
          </a:p>
          <a:p>
            <a:pPr>
              <a:spcBef>
                <a:spcPct val="0"/>
              </a:spcBef>
              <a:spcAft>
                <a:spcPts val="600"/>
              </a:spcAft>
            </a:pPr>
            <a:r>
              <a:rPr lang="en-US" sz="2000" dirty="0">
                <a:latin typeface="Times New Roman" panose="02020603050405020304" pitchFamily="18" charset="0"/>
              </a:rPr>
              <a:t>IEEE 802.11ac needs more contiguous spectrum in this band in order to realize its full potential</a:t>
            </a:r>
          </a:p>
          <a:p>
            <a:pPr>
              <a:spcBef>
                <a:spcPct val="0"/>
              </a:spcBef>
              <a:spcAft>
                <a:spcPts val="600"/>
              </a:spcAft>
            </a:pPr>
            <a:r>
              <a:rPr lang="en-US" sz="2000" dirty="0">
                <a:latin typeface="Times New Roman" panose="02020603050405020304" pitchFamily="18" charset="0"/>
              </a:rPr>
              <a:t>The U-NII-4 band (5850-5925 MHz) must share with ITS/DSRC, which has an FCC allocation there</a:t>
            </a:r>
          </a:p>
          <a:p>
            <a:pPr>
              <a:spcBef>
                <a:spcPct val="0"/>
              </a:spcBef>
              <a:spcAft>
                <a:spcPts val="600"/>
              </a:spcAft>
            </a:pPr>
            <a:r>
              <a:rPr lang="en-US" sz="2000" dirty="0">
                <a:latin typeface="Times New Roman" panose="02020603050405020304" pitchFamily="18" charset="0"/>
              </a:rPr>
              <a:t>The Tiger Team was established to enable members of the DSRC community, who may not be IEEE 802 members to make their opinions known on sharing proposals, to help the 802.11 WG make an informed choice among those proposals</a:t>
            </a:r>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2731238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History</a:t>
            </a:r>
            <a:endParaRPr lang="en-US" dirty="0"/>
          </a:p>
        </p:txBody>
      </p:sp>
      <p:sp>
        <p:nvSpPr>
          <p:cNvPr id="3" name="Content Placeholder 2"/>
          <p:cNvSpPr>
            <a:spLocks noGrp="1"/>
          </p:cNvSpPr>
          <p:nvPr>
            <p:ph idx="1"/>
          </p:nvPr>
        </p:nvSpPr>
        <p:spPr/>
        <p:txBody>
          <a:bodyPr/>
          <a:lstStyle/>
          <a:p>
            <a:r>
              <a:rPr lang="en-US" sz="2000" dirty="0"/>
              <a:t>The Dedicated Short Range Communication (DSRC) technology for Intelligent Transportations Systems (ITS) was developed as 802.11p several years ago</a:t>
            </a:r>
          </a:p>
          <a:p>
            <a:r>
              <a:rPr lang="en-US" sz="2000" dirty="0"/>
              <a:t>The overall project began 15 years ago, and is now still in trials</a:t>
            </a:r>
          </a:p>
          <a:p>
            <a:r>
              <a:rPr lang="en-US" sz="2000" dirty="0"/>
              <a:t>The goal is Vehicle to Vehicle and Vehicle to Infrastructure communications for vehicular and pedestrian safety</a:t>
            </a:r>
          </a:p>
          <a:p>
            <a:pPr lvl="1"/>
            <a:r>
              <a:rPr lang="en-US" sz="1600" dirty="0"/>
              <a:t>Collision avoidance</a:t>
            </a:r>
          </a:p>
          <a:p>
            <a:pPr lvl="1"/>
            <a:r>
              <a:rPr lang="en-US" sz="1600" dirty="0"/>
              <a:t>Traffic </a:t>
            </a:r>
            <a:r>
              <a:rPr lang="en-US" sz="1600" dirty="0" smtClean="0"/>
              <a:t>control</a:t>
            </a:r>
          </a:p>
          <a:p>
            <a:r>
              <a:rPr lang="en-US" sz="2000" dirty="0" smtClean="0"/>
              <a:t>NHTSA will mandate this in all new cars ~2017</a:t>
            </a:r>
            <a:endParaRPr lang="en-US" sz="2000"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4</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34150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Tiger Team</a:t>
            </a:r>
            <a:endParaRPr lang="en-US" dirty="0"/>
          </a:p>
        </p:txBody>
      </p:sp>
      <p:sp>
        <p:nvSpPr>
          <p:cNvPr id="3" name="Content Placeholder 2"/>
          <p:cNvSpPr>
            <a:spLocks noGrp="1"/>
          </p:cNvSpPr>
          <p:nvPr>
            <p:ph idx="1"/>
          </p:nvPr>
        </p:nvSpPr>
        <p:spPr/>
        <p:txBody>
          <a:bodyPr/>
          <a:lstStyle/>
          <a:p>
            <a:r>
              <a:rPr lang="en-US" dirty="0" smtClean="0"/>
              <a:t>The 802.11/15 Regulatory SC set up the DSRC Coexistence Tiger Team with the intent of:</a:t>
            </a:r>
          </a:p>
          <a:p>
            <a:pPr lvl="1"/>
            <a:r>
              <a:rPr lang="en-US" dirty="0" smtClean="0"/>
              <a:t>Collecting the opinions of all parties in this issue, so the WG could see the full picture, not just the views of IEEE 802.11 voters</a:t>
            </a:r>
          </a:p>
          <a:p>
            <a:pPr lvl="1"/>
            <a:r>
              <a:rPr lang="en-US" dirty="0" smtClean="0"/>
              <a:t>Further explain the to each side what the objections to the two proposals were</a:t>
            </a:r>
          </a:p>
          <a:p>
            <a:pPr lvl="1"/>
            <a:r>
              <a:rPr lang="en-US" dirty="0" smtClean="0"/>
              <a:t>Holding discussions between the two sides to see if there was some way that a compromise solution could be achieved</a:t>
            </a:r>
          </a:p>
          <a:p>
            <a:pPr lvl="1"/>
            <a:r>
              <a:rPr lang="en-US" dirty="0" smtClean="0"/>
              <a:t>Creating a report to the FCC that shows every effort was made to find common ground</a:t>
            </a:r>
          </a:p>
          <a:p>
            <a:pPr lvl="1"/>
            <a:r>
              <a:rPr lang="en-US" dirty="0" smtClean="0"/>
              <a:t>Failing a compromise, demonstrating that IEEE 802.11 did make every effort to find a solution that worked for all</a:t>
            </a:r>
          </a:p>
          <a:p>
            <a:pPr lvl="1"/>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5</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84020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Proposals</a:t>
            </a:r>
            <a:endParaRPr lang="en-US" dirty="0"/>
          </a:p>
        </p:txBody>
      </p:sp>
      <p:sp>
        <p:nvSpPr>
          <p:cNvPr id="3" name="Content Placeholder 2"/>
          <p:cNvSpPr>
            <a:spLocks noGrp="1"/>
          </p:cNvSpPr>
          <p:nvPr>
            <p:ph idx="1"/>
          </p:nvPr>
        </p:nvSpPr>
        <p:spPr/>
        <p:txBody>
          <a:bodyPr/>
          <a:lstStyle/>
          <a:p>
            <a:r>
              <a:rPr lang="en-US" dirty="0" smtClean="0"/>
              <a:t>Over the full course of this TT activities, only two sharing methods have been proposed</a:t>
            </a:r>
          </a:p>
          <a:p>
            <a:pPr marL="857277" lvl="1" indent="-457214">
              <a:buFont typeface="+mj-lt"/>
              <a:buAutoNum type="arabicPeriod"/>
            </a:pPr>
            <a:r>
              <a:rPr lang="en-US" dirty="0" smtClean="0"/>
              <a:t>A DFS-like approach, whereby the 802.11 </a:t>
            </a:r>
            <a:r>
              <a:rPr lang="en-US" dirty="0" smtClean="0"/>
              <a:t>devices </a:t>
            </a:r>
            <a:r>
              <a:rPr lang="en-US" dirty="0" smtClean="0"/>
              <a:t>monitor the DSRC channels, and move to another channel (or leave the DSRC band completely) for a predetermined period of time, after which it checks to see if the channel is clear and can return</a:t>
            </a:r>
          </a:p>
          <a:p>
            <a:pPr marL="857277" lvl="1" indent="-457214">
              <a:buFont typeface="+mj-lt"/>
              <a:buAutoNum type="arabicPeriod"/>
            </a:pPr>
            <a:r>
              <a:rPr lang="en-US" dirty="0" smtClean="0"/>
              <a:t>A reconfiguration of the DSRC channels to avoid 802.11 transmissions in the safety-of-life channels, which have been moved to the high end of the DSRC band, thus allowing operation with no need to detect and avoid these transmissions, and share the lower DSRC channels using existing sharing mechanisms</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6</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55052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The Straw Polls Summary (1/3)</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124 people in the straw poll invitation</a:t>
            </a:r>
          </a:p>
          <a:p>
            <a:r>
              <a:rPr lang="en-US" dirty="0" smtClean="0"/>
              <a:t>94 responses</a:t>
            </a:r>
          </a:p>
          <a:p>
            <a:pPr lvl="1"/>
            <a:r>
              <a:rPr lang="en-US" dirty="0" err="1" smtClean="0"/>
              <a:t>Approx</a:t>
            </a:r>
            <a:r>
              <a:rPr lang="en-US" dirty="0" smtClean="0"/>
              <a:t> 54 (57%) were from automotive interests (car companies, contractors, standards groups and government agencies related to transportation)</a:t>
            </a:r>
          </a:p>
          <a:p>
            <a:pPr lvl="1"/>
            <a:r>
              <a:rPr lang="en-US" dirty="0" err="1" smtClean="0"/>
              <a:t>Approx</a:t>
            </a:r>
            <a:r>
              <a:rPr lang="en-US" dirty="0" smtClean="0"/>
              <a:t> 40 (43%) were from WLAN interests (chip companies, WLAN equipment companies, others related to WLAN)</a:t>
            </a:r>
          </a:p>
          <a:p>
            <a:r>
              <a:rPr lang="en-US" dirty="0" smtClean="0"/>
              <a:t>Summary of straw poll results:</a:t>
            </a:r>
          </a:p>
          <a:p>
            <a:pPr lvl="1"/>
            <a:r>
              <a:rPr lang="en-US" dirty="0">
                <a:hlinkClick r:id="rId2"/>
              </a:rPr>
              <a:t>https://</a:t>
            </a:r>
            <a:r>
              <a:rPr lang="en-US" dirty="0" smtClean="0">
                <a:hlinkClick r:id="rId2"/>
              </a:rPr>
              <a:t>mentor.ieee.org/802.11/dcn/15/11-15-0288-00-0reg-overview-of-dsrc-coex-tt-straw-poll-results.ppt</a:t>
            </a:r>
            <a:r>
              <a:rPr lang="en-US" dirty="0" smtClean="0"/>
              <a:t> </a:t>
            </a:r>
            <a:endParaRPr lang="en-US" dirty="0"/>
          </a:p>
          <a:p>
            <a:r>
              <a:rPr lang="en-US" dirty="0" smtClean="0"/>
              <a:t>Detailed straw poll comments:</a:t>
            </a:r>
          </a:p>
          <a:p>
            <a:pPr lvl="1"/>
            <a:r>
              <a:rPr lang="en-US" dirty="0">
                <a:hlinkClick r:id="rId3"/>
              </a:rPr>
              <a:t>https://</a:t>
            </a:r>
            <a:r>
              <a:rPr lang="en-US" dirty="0" smtClean="0">
                <a:hlinkClick r:id="rId3"/>
              </a:rPr>
              <a:t>mentor.ieee.org/802.11/dcn/15/11-15-0352-00-0reg-dsrc-tiger-team-straw-poll-comments-sorted.xlsx</a:t>
            </a:r>
            <a:r>
              <a:rPr lang="en-US" dirty="0" smtClean="0"/>
              <a:t> </a:t>
            </a: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7</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29437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a:t>The Straw Polls Summary </a:t>
            </a:r>
            <a:r>
              <a:rPr lang="en-US" dirty="0" smtClean="0"/>
              <a:t>(2/3)</a:t>
            </a:r>
            <a:endParaRPr lang="en-US" dirty="0"/>
          </a:p>
        </p:txBody>
      </p:sp>
      <p:sp>
        <p:nvSpPr>
          <p:cNvPr id="7" name="Text Placeholder 6"/>
          <p:cNvSpPr>
            <a:spLocks noGrp="1"/>
          </p:cNvSpPr>
          <p:nvPr>
            <p:ph type="body" idx="1"/>
          </p:nvPr>
        </p:nvSpPr>
        <p:spPr>
          <a:xfrm>
            <a:off x="496939" y="1295400"/>
            <a:ext cx="4040188" cy="1295400"/>
          </a:xfrm>
        </p:spPr>
        <p:txBody>
          <a:bodyPr/>
          <a:lstStyle/>
          <a:p>
            <a:r>
              <a:rPr lang="en-US" sz="1600" dirty="0">
                <a:latin typeface="Arial" panose="020B0604020202020204" pitchFamily="34" charset="0"/>
                <a:cs typeface="Arial" panose="020B0604020202020204" pitchFamily="34" charset="0"/>
              </a:rPr>
              <a:t>Q1: </a:t>
            </a:r>
            <a:r>
              <a:rPr lang="en-US" sz="1600" dirty="0">
                <a:latin typeface="Arial" panose="020B0604020202020204" pitchFamily="34" charset="0"/>
                <a:cs typeface="Arial" panose="020B0604020202020204" pitchFamily="34" charset="0"/>
              </a:rPr>
              <a:t>Do you believe it is technically feasible to protect DSRC systems from harmful interference if unlicensed (Part 15) devices share the 5.9 GHz band?</a:t>
            </a:r>
          </a:p>
        </p:txBody>
      </p:sp>
      <p:sp>
        <p:nvSpPr>
          <p:cNvPr id="9" name="Text Placeholder 8"/>
          <p:cNvSpPr>
            <a:spLocks noGrp="1"/>
          </p:cNvSpPr>
          <p:nvPr>
            <p:ph type="body" sz="quarter" idx="3"/>
          </p:nvPr>
        </p:nvSpPr>
        <p:spPr>
          <a:xfrm>
            <a:off x="4760965" y="1711326"/>
            <a:ext cx="4041775" cy="955675"/>
          </a:xfrm>
        </p:spPr>
        <p:txBody>
          <a:bodyPr/>
          <a:lstStyle/>
          <a:p>
            <a:r>
              <a:rPr lang="en-US" sz="1600" dirty="0">
                <a:latin typeface="Arial" panose="020B0604020202020204" pitchFamily="34" charset="0"/>
                <a:cs typeface="Arial" panose="020B0604020202020204" pitchFamily="34" charset="0"/>
              </a:rPr>
              <a:t>Q2: Do </a:t>
            </a:r>
            <a:r>
              <a:rPr lang="en-US" sz="1600" dirty="0">
                <a:latin typeface="Arial" panose="020B0604020202020204" pitchFamily="34" charset="0"/>
                <a:cs typeface="Arial" panose="020B0604020202020204" pitchFamily="34" charset="0"/>
              </a:rPr>
              <a:t>you believe this proposed band sharing technique </a:t>
            </a:r>
            <a:r>
              <a:rPr lang="en-US" sz="1600" dirty="0">
                <a:latin typeface="Arial" panose="020B0604020202020204" pitchFamily="34" charset="0"/>
                <a:cs typeface="Arial" panose="020B0604020202020204" pitchFamily="34" charset="0"/>
              </a:rPr>
              <a:t>(13/0994 by Ecclesine) has </a:t>
            </a:r>
            <a:r>
              <a:rPr lang="en-US" sz="1600" dirty="0">
                <a:latin typeface="Arial" panose="020B0604020202020204" pitchFamily="34" charset="0"/>
                <a:cs typeface="Arial" panose="020B0604020202020204" pitchFamily="34" charset="0"/>
              </a:rPr>
              <a:t>merit and, after developing a more complete definition and field testing, should be considered a basis for a band sharing solution?</a:t>
            </a:r>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8</a:t>
            </a:fld>
            <a:endParaRPr lang="en-US"/>
          </a:p>
        </p:txBody>
      </p:sp>
      <p:pic>
        <p:nvPicPr>
          <p:cNvPr id="11" name="Content Placeholder 10" descr="chart7586283080.png"/>
          <p:cNvPicPr>
            <a:picLocks noGrp="1" noChangeAspect="1"/>
          </p:cNvPicPr>
          <p:nvPr>
            <p:ph sz="half" idx="2"/>
          </p:nvPr>
        </p:nvPicPr>
        <p:blipFill>
          <a:blip r:embed="rId2"/>
          <a:stretch>
            <a:fillRect/>
          </a:stretch>
        </p:blipFill>
        <p:spPr>
          <a:xfrm>
            <a:off x="-36461" y="2816012"/>
            <a:ext cx="4497388" cy="2801403"/>
          </a:xfrm>
          <a:prstGeom prst="rect">
            <a:avLst/>
          </a:prstGeom>
        </p:spPr>
      </p:pic>
      <p:pic>
        <p:nvPicPr>
          <p:cNvPr id="28674" name="Picture 2"/>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08564" y="2816979"/>
            <a:ext cx="4535436" cy="282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424552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a:t>The Straw Polls Summary </a:t>
            </a:r>
            <a:r>
              <a:rPr lang="en-US" dirty="0" smtClean="0"/>
              <a:t>(3/3</a:t>
            </a:r>
            <a:r>
              <a:rPr lang="en-US" dirty="0"/>
              <a:t>)</a:t>
            </a:r>
          </a:p>
        </p:txBody>
      </p:sp>
      <p:sp>
        <p:nvSpPr>
          <p:cNvPr id="3" name="Text Placeholder 2"/>
          <p:cNvSpPr>
            <a:spLocks noGrp="1"/>
          </p:cNvSpPr>
          <p:nvPr>
            <p:ph type="body" idx="1"/>
          </p:nvPr>
        </p:nvSpPr>
        <p:spPr>
          <a:xfrm>
            <a:off x="457200" y="1514027"/>
            <a:ext cx="4040188" cy="1184275"/>
          </a:xfrm>
        </p:spPr>
        <p:txBody>
          <a:bodyPr/>
          <a:lstStyle/>
          <a:p>
            <a:r>
              <a:rPr lang="en-US" sz="1600" dirty="0">
                <a:latin typeface="Arial" panose="020B0604020202020204" pitchFamily="34" charset="0"/>
                <a:cs typeface="Arial" panose="020B0604020202020204" pitchFamily="34" charset="0"/>
              </a:rPr>
              <a:t>Q3: Do </a:t>
            </a:r>
            <a:r>
              <a:rPr lang="en-US" sz="1600" dirty="0">
                <a:latin typeface="Arial" panose="020B0604020202020204" pitchFamily="34" charset="0"/>
                <a:cs typeface="Arial" panose="020B0604020202020204" pitchFamily="34" charset="0"/>
              </a:rPr>
              <a:t>you believe this proposed band sharing </a:t>
            </a:r>
            <a:r>
              <a:rPr lang="en-US" sz="1600" dirty="0">
                <a:latin typeface="Arial" panose="020B0604020202020204" pitchFamily="34" charset="0"/>
                <a:cs typeface="Arial" panose="020B0604020202020204" pitchFamily="34" charset="0"/>
              </a:rPr>
              <a:t>technique (13/1449r2 by Yucek) </a:t>
            </a:r>
            <a:r>
              <a:rPr lang="en-US" sz="1600" dirty="0">
                <a:latin typeface="Arial" panose="020B0604020202020204" pitchFamily="34" charset="0"/>
                <a:cs typeface="Arial" panose="020B0604020202020204" pitchFamily="34" charset="0"/>
              </a:rPr>
              <a:t>has merit and, after developing a more complete definition and field testing, should be considered a basis for a band sharing solution?</a:t>
            </a:r>
          </a:p>
        </p:txBody>
      </p:sp>
      <p:sp>
        <p:nvSpPr>
          <p:cNvPr id="5" name="Text Placeholder 4"/>
          <p:cNvSpPr>
            <a:spLocks noGrp="1"/>
          </p:cNvSpPr>
          <p:nvPr>
            <p:ph type="body" sz="quarter" idx="3"/>
          </p:nvPr>
        </p:nvSpPr>
        <p:spPr>
          <a:xfrm>
            <a:off x="4873626" y="2057631"/>
            <a:ext cx="4041775" cy="639762"/>
          </a:xfrm>
        </p:spPr>
        <p:txBody>
          <a:bodyPr/>
          <a:lstStyle/>
          <a:p>
            <a:r>
              <a:rPr lang="en-US" sz="1600" dirty="0">
                <a:latin typeface="Arial" panose="020B0604020202020204" pitchFamily="34" charset="0"/>
                <a:cs typeface="Arial" panose="020B0604020202020204" pitchFamily="34" charset="0"/>
              </a:rPr>
              <a:t>Q4: Which </a:t>
            </a:r>
            <a:r>
              <a:rPr lang="en-US" sz="1600" dirty="0">
                <a:latin typeface="Arial" panose="020B0604020202020204" pitchFamily="34" charset="0"/>
                <a:cs typeface="Arial" panose="020B0604020202020204" pitchFamily="34" charset="0"/>
              </a:rPr>
              <a:t>proposal do you support for further specification development and field testing?</a:t>
            </a:r>
          </a:p>
        </p:txBody>
      </p:sp>
      <p:sp>
        <p:nvSpPr>
          <p:cNvPr id="8" name="Footer Placeholder 7"/>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9" name="Slide Number Placeholder 8"/>
          <p:cNvSpPr>
            <a:spLocks noGrp="1"/>
          </p:cNvSpPr>
          <p:nvPr>
            <p:ph type="sldNum" sz="quarter" idx="12"/>
          </p:nvPr>
        </p:nvSpPr>
        <p:spPr>
          <a:xfrm>
            <a:off x="4342399" y="6475413"/>
            <a:ext cx="535403" cy="184666"/>
          </a:xfrm>
        </p:spPr>
        <p:txBody>
          <a:bodyPr/>
          <a:lstStyle/>
          <a:p>
            <a:pPr>
              <a:defRPr/>
            </a:pPr>
            <a:r>
              <a:rPr lang="en-US" smtClean="0"/>
              <a:t>Slide </a:t>
            </a:r>
            <a:fld id="{777C55B7-F4F2-7148-AD7F-AF000F06121A}" type="slidenum">
              <a:rPr lang="en-US" smtClean="0"/>
              <a:pPr>
                <a:defRPr/>
              </a:pPr>
              <a:t>9</a:t>
            </a:fld>
            <a:endParaRPr lang="en-US"/>
          </a:p>
        </p:txBody>
      </p:sp>
      <p:pic>
        <p:nvPicPr>
          <p:cNvPr id="28674" name="Picture 2"/>
          <p:cNvPicPr>
            <a:picLocks noGrp="1" noChangeAspect="1" noChangeArrowheads="1"/>
          </p:cNvPicPr>
          <p:nvPr>
            <p:ph sz="half" idx="2"/>
          </p:nvPr>
        </p:nvPicPr>
        <p:blipFill>
          <a:blip r:embed="rId2" cstate="email">
            <a:extLst>
              <a:ext uri="{28A0092B-C50C-407E-A947-70E740481C1C}">
                <a14:useLocalDpi xmlns:a14="http://schemas.microsoft.com/office/drawing/2010/main" val="0"/>
              </a:ext>
            </a:extLst>
          </a:blip>
          <a:srcRect/>
          <a:stretch>
            <a:fillRect/>
          </a:stretch>
        </p:blipFill>
        <p:spPr bwMode="auto">
          <a:xfrm>
            <a:off x="28902" y="2802043"/>
            <a:ext cx="4559445" cy="283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45026" y="2773594"/>
            <a:ext cx="4483485" cy="309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925480" y="2845011"/>
            <a:ext cx="2989921" cy="2595582"/>
          </a:xfrm>
          <a:prstGeom prst="rect">
            <a:avLst/>
          </a:prstGeom>
          <a:noFill/>
        </p:spPr>
        <p:txBody>
          <a:bodyPr wrap="none" rtlCol="0">
            <a:spAutoFit/>
          </a:bodyPr>
          <a:lstStyle/>
          <a:p>
            <a:pPr>
              <a:spcBef>
                <a:spcPts val="1600"/>
              </a:spcBef>
            </a:pPr>
            <a:r>
              <a:rPr lang="en-US" sz="1600" dirty="0">
                <a:latin typeface="Arial" panose="020B0604020202020204" pitchFamily="34" charset="0"/>
                <a:cs typeface="Arial" panose="020B0604020202020204" pitchFamily="34" charset="0"/>
              </a:rPr>
              <a:t>13/0994r0 (Ecclesine)</a:t>
            </a:r>
          </a:p>
          <a:p>
            <a:pPr>
              <a:spcBef>
                <a:spcPts val="1600"/>
              </a:spcBef>
            </a:pPr>
            <a:r>
              <a:rPr lang="en-US" sz="1600" dirty="0">
                <a:latin typeface="Arial" panose="020B0604020202020204" pitchFamily="34" charset="0"/>
                <a:cs typeface="Arial" panose="020B0604020202020204" pitchFamily="34" charset="0"/>
              </a:rPr>
              <a:t>13/1449r2 (Yucek)</a:t>
            </a:r>
            <a:endParaRPr lang="en-US" sz="1600" dirty="0">
              <a:latin typeface="Arial" panose="020B0604020202020204" pitchFamily="34" charset="0"/>
              <a:cs typeface="Arial" panose="020B0604020202020204" pitchFamily="34" charset="0"/>
            </a:endParaRPr>
          </a:p>
          <a:p>
            <a:pPr>
              <a:spcBef>
                <a:spcPts val="1600"/>
              </a:spcBef>
            </a:pPr>
            <a:r>
              <a:rPr lang="en-US" sz="1600" dirty="0">
                <a:latin typeface="Arial" panose="020B0604020202020204" pitchFamily="34" charset="0"/>
                <a:cs typeface="Arial" panose="020B0604020202020204" pitchFamily="34" charset="0"/>
              </a:rPr>
              <a:t>Combination of both</a:t>
            </a:r>
          </a:p>
          <a:p>
            <a:pPr>
              <a:spcBef>
                <a:spcPts val="1600"/>
              </a:spcBef>
            </a:pPr>
            <a:r>
              <a:rPr lang="en-US" sz="1600" dirty="0">
                <a:latin typeface="Arial" panose="020B0604020202020204" pitchFamily="34" charset="0"/>
                <a:cs typeface="Arial" panose="020B0604020202020204" pitchFamily="34" charset="0"/>
              </a:rPr>
              <a:t>Not sure – needs more study</a:t>
            </a:r>
          </a:p>
          <a:p>
            <a:pPr>
              <a:spcBef>
                <a:spcPts val="1600"/>
              </a:spcBef>
            </a:pPr>
            <a:r>
              <a:rPr lang="en-US" sz="1600" dirty="0">
                <a:latin typeface="Arial" panose="020B0604020202020204" pitchFamily="34" charset="0"/>
                <a:cs typeface="Arial" panose="020B0604020202020204" pitchFamily="34" charset="0"/>
              </a:rPr>
              <a:t>Neither – don’t support sharing</a:t>
            </a:r>
          </a:p>
          <a:p>
            <a:pPr>
              <a:spcBef>
                <a:spcPts val="1600"/>
              </a:spcBef>
            </a:pPr>
            <a:r>
              <a:rPr lang="en-US" sz="1600" dirty="0">
                <a:latin typeface="Arial" panose="020B0604020202020204" pitchFamily="34" charset="0"/>
                <a:cs typeface="Arial" panose="020B0604020202020204" pitchFamily="34" charset="0"/>
              </a:rPr>
              <a:t>Want something new/different</a:t>
            </a:r>
          </a:p>
        </p:txBody>
      </p:sp>
      <p:sp>
        <p:nvSpPr>
          <p:cNvPr id="13" name="TextBox 12"/>
          <p:cNvSpPr txBox="1"/>
          <p:nvPr/>
        </p:nvSpPr>
        <p:spPr>
          <a:xfrm>
            <a:off x="304800" y="5816025"/>
            <a:ext cx="8686800"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Of the two proposals, the 13/0994 proposal by Ecclesine was favored, but a significant number of people said there is not enough information or it needs more study.</a:t>
            </a:r>
            <a:endParaRPr lang="en-US" sz="1600" b="1"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4720968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31541</TotalTime>
  <Words>1049</Words>
  <Application>Microsoft Office PowerPoint</Application>
  <PresentationFormat>On-screen Show (4:3)</PresentationFormat>
  <Paragraphs>129</Paragraphs>
  <Slides>13</Slides>
  <Notes>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0" baseType="lpstr">
      <vt:lpstr>MS PGothic</vt:lpstr>
      <vt:lpstr>Arial</vt:lpstr>
      <vt:lpstr>Calibri</vt:lpstr>
      <vt:lpstr>Times New Roman</vt:lpstr>
      <vt:lpstr>802-11-Submission</vt:lpstr>
      <vt:lpstr>Custom Design</vt:lpstr>
      <vt:lpstr>Document</vt:lpstr>
      <vt:lpstr>DSRC Coexistence Tiger Team Report</vt:lpstr>
      <vt:lpstr>Abstract</vt:lpstr>
      <vt:lpstr>The Reasons for this Activity</vt:lpstr>
      <vt:lpstr>DSRC History</vt:lpstr>
      <vt:lpstr>The Tiger Team</vt:lpstr>
      <vt:lpstr>The Proposals</vt:lpstr>
      <vt:lpstr>The Straw Polls Summary (1/3)</vt:lpstr>
      <vt:lpstr>The Straw Polls Summary (2/3)</vt:lpstr>
      <vt:lpstr>The Straw Polls Summary (3/3)</vt:lpstr>
      <vt:lpstr>The Report Summary</vt:lpstr>
      <vt:lpstr>802.11 WG Motion</vt:lpstr>
      <vt:lpstr>802.18 Motion</vt:lpstr>
      <vt:lpstr>Thank You</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1227</cp:revision>
  <cp:lastPrinted>1998-02-10T13:28:06Z</cp:lastPrinted>
  <dcterms:created xsi:type="dcterms:W3CDTF">2009-04-21T18:18:19Z</dcterms:created>
  <dcterms:modified xsi:type="dcterms:W3CDTF">2015-03-11T15:50:11Z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-697903916</vt:i4>
  </property>
  <property fmtid="{D5CDD505-2E9C-101B-9397-08002B2CF9AE}" pid="3" name="_NewReviewCycle">
    <vt:lpwstr/>
  </property>
  <property fmtid="{D5CDD505-2E9C-101B-9397-08002B2CF9AE}" pid="4" name="_EmailSubject">
    <vt:lpwstr>Docs</vt:lpwstr>
  </property>
  <property fmtid="{D5CDD505-2E9C-101B-9397-08002B2CF9AE}" pid="5" name="_AuthorEmail">
    <vt:lpwstr>rich.kennedy@mediatek.com</vt:lpwstr>
  </property>
  <property fmtid="{D5CDD505-2E9C-101B-9397-08002B2CF9AE}" pid="6" name="_AuthorEmailDisplayName">
    <vt:lpwstr>Rich Kennedy</vt:lpwstr>
  </property>
</Properties>
</file>