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3" r:id="rId4"/>
    <p:sldId id="287"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6" d="100"/>
          <a:sy n="96" d="100"/>
        </p:scale>
        <p:origin x="-1771"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a:t>
            </a:r>
            <a:r>
              <a:rPr lang="en-US" dirty="0" err="1" smtClean="0"/>
              <a:t>tyles</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18-14/0078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7th,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222589372"/>
              </p:ext>
            </p:extLst>
          </p:nvPr>
        </p:nvGraphicFramePr>
        <p:xfrm>
          <a:off x="517525" y="2290763"/>
          <a:ext cx="7918450" cy="3536950"/>
        </p:xfrm>
        <a:graphic>
          <a:graphicData uri="http://schemas.openxmlformats.org/presentationml/2006/ole">
            <mc:AlternateContent xmlns:mc="http://schemas.openxmlformats.org/markup-compatibility/2006">
              <mc:Choice xmlns:v="urn:schemas-microsoft-com:vml" Requires="v">
                <p:oleObj spid="_x0000_s30938" name="Document" r:id="rId5" imgW="8248712" imgH="3698922" progId="Word.Document.8">
                  <p:embed/>
                </p:oleObj>
              </mc:Choice>
              <mc:Fallback>
                <p:oleObj name="Document" r:id="rId5" imgW="8248712" imgH="3698922" progId="Word.Document.8">
                  <p:embed/>
                  <p:pic>
                    <p:nvPicPr>
                      <p:cNvPr id="0" name="Picture 11"/>
                      <p:cNvPicPr>
                        <a:picLocks noChangeAspect="1" noChangeArrowheads="1"/>
                      </p:cNvPicPr>
                      <p:nvPr/>
                    </p:nvPicPr>
                    <p:blipFill>
                      <a:blip r:embed="rId6"/>
                      <a:srcRect/>
                      <a:stretch>
                        <a:fillRect/>
                      </a:stretch>
                    </p:blipFill>
                    <p:spPr bwMode="auto">
                      <a:xfrm>
                        <a:off x="517525" y="2290763"/>
                        <a:ext cx="7918450"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9906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approved by 802.18 at this meeting.</a:t>
            </a:r>
          </a:p>
          <a:p>
            <a:r>
              <a:rPr lang="en-US" sz="2000" b="0" dirty="0" smtClean="0"/>
              <a:t>The RR-TAG is input driven. The attendance varies depending on the topics &amp; documents being considered. At this particular meeting we approved three documents, one of which is in response to a FCC NOI.</a:t>
            </a:r>
          </a:p>
          <a:p>
            <a:r>
              <a:rPr lang="en-US" sz="2000" b="0" dirty="0" smtClean="0"/>
              <a:t>As was begun several meetings earlier final approval of documents is normally held on Thursdays during AM1 and AM2. Some find that we still need the afternoon sessions to complete our work in a more thorough manner. To do so requires prior permission of the EC chair.</a:t>
            </a:r>
          </a:p>
          <a:p>
            <a:r>
              <a:rPr lang="en-US" sz="2000" b="0" dirty="0" smtClean="0"/>
              <a:t>As is normal the meeting approved the 802.18 chair convening conference calls to deal with regulatory matters that come up between Plenary sessions.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the FCC Item Approved by the TAG </a:t>
            </a:r>
            <a:r>
              <a:rPr lang="en-US" sz="2800" dirty="0"/>
              <a:t>in </a:t>
            </a:r>
            <a:r>
              <a:rPr lang="en-US" sz="2800" dirty="0" smtClean="0"/>
              <a:t>November</a:t>
            </a:r>
            <a:endParaRPr lang="en-GB" sz="2800" dirty="0"/>
          </a:p>
        </p:txBody>
      </p:sp>
      <p:sp>
        <p:nvSpPr>
          <p:cNvPr id="21507" name="Rectangle 3"/>
          <p:cNvSpPr>
            <a:spLocks noGrp="1" noChangeArrowheads="1"/>
          </p:cNvSpPr>
          <p:nvPr>
            <p:ph type="body" idx="1"/>
          </p:nvPr>
        </p:nvSpPr>
        <p:spPr>
          <a:xfrm>
            <a:off x="609600" y="1828800"/>
            <a:ext cx="7772400" cy="4191000"/>
          </a:xfrm>
        </p:spPr>
        <p:txBody>
          <a:bodyPr/>
          <a:lstStyle/>
          <a:p>
            <a:pPr>
              <a:spcBef>
                <a:spcPts val="0"/>
              </a:spcBef>
              <a:spcAft>
                <a:spcPts val="600"/>
              </a:spcAft>
            </a:pPr>
            <a:r>
              <a:rPr lang="en-US" sz="2000" b="0" dirty="0" smtClean="0"/>
              <a:t>The RR-TAG approved </a:t>
            </a:r>
            <a:r>
              <a:rPr lang="en-US" sz="2000" b="0" dirty="0"/>
              <a:t>i</a:t>
            </a:r>
            <a:r>
              <a:rPr lang="en-US" sz="2000" b="0" dirty="0" smtClean="0"/>
              <a:t>s and submitting to the EC for their approval one document in response to </a:t>
            </a:r>
            <a:r>
              <a:rPr lang="en-US" sz="2000" b="0" dirty="0"/>
              <a:t>a</a:t>
            </a:r>
            <a:r>
              <a:rPr lang="en-US" sz="2000" b="0" dirty="0" smtClean="0"/>
              <a:t> US FCC NOI.</a:t>
            </a:r>
          </a:p>
          <a:p>
            <a:pPr lvl="1">
              <a:spcBef>
                <a:spcPts val="0"/>
              </a:spcBef>
              <a:spcAft>
                <a:spcPts val="600"/>
              </a:spcAft>
            </a:pPr>
            <a:r>
              <a:rPr lang="en-US" dirty="0" smtClean="0"/>
              <a:t>To </a:t>
            </a:r>
            <a:r>
              <a:rPr lang="en-US" dirty="0"/>
              <a:t>approve document </a:t>
            </a:r>
            <a:r>
              <a:rPr lang="en-US" dirty="0" smtClean="0"/>
              <a:t>18-14/0073r03 providing  comments in response to the FCC NOI, FCC </a:t>
            </a:r>
            <a:r>
              <a:rPr lang="en-US" dirty="0"/>
              <a:t>14-154, GN Docket No. 14-177, Use of Spectrum Bands Above 24 GHz For Mobile Radio Services.  The Chair of 802.18 is authorized to make editorial changes as necessary</a:t>
            </a:r>
            <a:r>
              <a:rPr lang="en-US" dirty="0" smtClean="0"/>
              <a:t>.</a:t>
            </a:r>
          </a:p>
          <a:p>
            <a:pPr lvl="1">
              <a:spcBef>
                <a:spcPts val="0"/>
              </a:spcBef>
              <a:spcAft>
                <a:spcPts val="600"/>
              </a:spcAft>
            </a:pPr>
            <a:r>
              <a:rPr lang="en-US" dirty="0" smtClean="0"/>
              <a:t>TAG proposed:  </a:t>
            </a:r>
            <a:r>
              <a:rPr lang="en-US" dirty="0" err="1" smtClean="0"/>
              <a:t>Notor</a:t>
            </a:r>
            <a:r>
              <a:rPr lang="en-US" dirty="0" smtClean="0"/>
              <a:t>  Second: </a:t>
            </a:r>
            <a:r>
              <a:rPr lang="en-US" dirty="0" err="1" smtClean="0"/>
              <a:t>Auluck</a:t>
            </a:r>
            <a:endParaRPr lang="en-US" dirty="0" smtClean="0"/>
          </a:p>
          <a:p>
            <a:pPr lvl="1">
              <a:spcBef>
                <a:spcPts val="0"/>
              </a:spcBef>
              <a:spcAft>
                <a:spcPts val="600"/>
              </a:spcAft>
            </a:pPr>
            <a:r>
              <a:rPr lang="en-US" dirty="0" smtClean="0"/>
              <a:t>Vote:  4 Yes     0  No     0 Abstain </a:t>
            </a:r>
          </a:p>
          <a:p>
            <a:pPr lvl="1">
              <a:spcBef>
                <a:spcPts val="0"/>
              </a:spcBef>
              <a:spcAft>
                <a:spcPts val="600"/>
              </a:spcAft>
            </a:pPr>
            <a:r>
              <a:rPr lang="en-US" dirty="0" smtClean="0"/>
              <a:t>EC proposed:  Lynch  Second: </a:t>
            </a:r>
            <a:r>
              <a:rPr lang="en-US" dirty="0" err="1" smtClean="0"/>
              <a:t>Heile</a:t>
            </a:r>
            <a:endParaRPr lang="en-US" dirty="0" smtClean="0"/>
          </a:p>
          <a:p>
            <a:pPr lvl="1">
              <a:spcBef>
                <a:spcPts val="0"/>
              </a:spcBef>
              <a:spcAft>
                <a:spcPts val="600"/>
              </a:spcAft>
            </a:pPr>
            <a:r>
              <a:rPr lang="en-US" dirty="0" smtClean="0"/>
              <a:t>Vote</a:t>
            </a:r>
            <a:r>
              <a:rPr lang="en-US" smtClean="0"/>
              <a:t>:     13 Yes     0 No        0 </a:t>
            </a:r>
            <a:r>
              <a:rPr lang="en-US" dirty="0" smtClean="0"/>
              <a:t>Abstain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ITU-R Items From the THz IG Approved </a:t>
            </a:r>
            <a:r>
              <a:rPr lang="en-US" sz="2800" dirty="0"/>
              <a:t>in </a:t>
            </a:r>
            <a:r>
              <a:rPr lang="en-US" sz="2800" dirty="0" smtClean="0"/>
              <a:t>November</a:t>
            </a:r>
            <a:endParaRPr lang="en-GB" sz="2800" dirty="0"/>
          </a:p>
        </p:txBody>
      </p:sp>
      <p:sp>
        <p:nvSpPr>
          <p:cNvPr id="21507" name="Rectangle 3"/>
          <p:cNvSpPr>
            <a:spLocks noGrp="1" noChangeArrowheads="1"/>
          </p:cNvSpPr>
          <p:nvPr>
            <p:ph type="body" idx="1"/>
          </p:nvPr>
        </p:nvSpPr>
        <p:spPr>
          <a:xfrm>
            <a:off x="685800" y="1905000"/>
            <a:ext cx="7772400" cy="3733800"/>
          </a:xfrm>
        </p:spPr>
        <p:txBody>
          <a:bodyPr/>
          <a:lstStyle/>
          <a:p>
            <a:pPr>
              <a:spcBef>
                <a:spcPts val="0"/>
              </a:spcBef>
              <a:spcAft>
                <a:spcPts val="600"/>
              </a:spcAft>
            </a:pPr>
            <a:r>
              <a:rPr lang="en-US" sz="2000" b="0" dirty="0" smtClean="0"/>
              <a:t>The RR-TAG approved and submitted to the EC for their approval two documents from the THz IG for the ITU-R:</a:t>
            </a:r>
          </a:p>
          <a:p>
            <a:pPr lvl="1">
              <a:spcBef>
                <a:spcPts val="0"/>
              </a:spcBef>
              <a:spcAft>
                <a:spcPts val="600"/>
              </a:spcAft>
            </a:pPr>
            <a:r>
              <a:rPr lang="en-US" dirty="0"/>
              <a:t>To approve documents 18-14/0076r02 (the cover letter) and 18-14/0075r02, the response to ITU-R Working Party 1A Chairman’s report, Annex2, preliminary draft new Report ITU-R SM.[THZ.TREND] on Technology trends of active services in the band above 275 </a:t>
            </a:r>
            <a:r>
              <a:rPr lang="en-US" dirty="0" smtClean="0"/>
              <a:t>GHz</a:t>
            </a:r>
          </a:p>
          <a:p>
            <a:pPr lvl="1">
              <a:spcBef>
                <a:spcPts val="0"/>
              </a:spcBef>
              <a:spcAft>
                <a:spcPts val="600"/>
              </a:spcAft>
            </a:pPr>
            <a:r>
              <a:rPr lang="en-US" dirty="0" smtClean="0"/>
              <a:t>TAG proposed:  </a:t>
            </a:r>
            <a:r>
              <a:rPr lang="en-US" dirty="0" err="1" smtClean="0"/>
              <a:t>Notor</a:t>
            </a:r>
            <a:r>
              <a:rPr lang="en-US" dirty="0" smtClean="0"/>
              <a:t>  Second: </a:t>
            </a:r>
            <a:r>
              <a:rPr lang="en-US" dirty="0" err="1" smtClean="0"/>
              <a:t>Auluck</a:t>
            </a:r>
            <a:endParaRPr lang="en-US" dirty="0" smtClean="0"/>
          </a:p>
          <a:p>
            <a:pPr lvl="1">
              <a:spcBef>
                <a:spcPts val="0"/>
              </a:spcBef>
              <a:spcAft>
                <a:spcPts val="600"/>
              </a:spcAft>
            </a:pPr>
            <a:r>
              <a:rPr lang="en-US" dirty="0" smtClean="0"/>
              <a:t>Vote:  4 Yes     0  No     0 Abstain </a:t>
            </a:r>
          </a:p>
          <a:p>
            <a:pPr lvl="1">
              <a:spcBef>
                <a:spcPts val="0"/>
              </a:spcBef>
              <a:spcAft>
                <a:spcPts val="600"/>
              </a:spcAft>
            </a:pPr>
            <a:r>
              <a:rPr lang="en-US" dirty="0" smtClean="0"/>
              <a:t>EC Proposed:  Lynch    Second: </a:t>
            </a:r>
            <a:r>
              <a:rPr lang="en-US" dirty="0" err="1" smtClean="0"/>
              <a:t>Heile</a:t>
            </a:r>
            <a:endParaRPr lang="en-US" dirty="0" smtClean="0"/>
          </a:p>
          <a:p>
            <a:pPr lvl="1">
              <a:spcBef>
                <a:spcPts val="0"/>
              </a:spcBef>
              <a:spcAft>
                <a:spcPts val="600"/>
              </a:spcAft>
            </a:pPr>
            <a:r>
              <a:rPr lang="en-US" dirty="0" smtClean="0"/>
              <a:t>Vote:   13 Yes      0 No      0 Abstain</a:t>
            </a:r>
          </a:p>
        </p:txBody>
      </p:sp>
    </p:spTree>
    <p:extLst>
      <p:ext uri="{BB962C8B-B14F-4D97-AF65-F5344CB8AC3E}">
        <p14:creationId xmlns:p14="http://schemas.microsoft.com/office/powerpoint/2010/main" val="2708373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6713</TotalTime>
  <Words>488</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Closing Report</vt:lpstr>
      <vt:lpstr>Overview</vt:lpstr>
      <vt:lpstr>Motion for the FCC Item Approved by the TAG in November</vt:lpstr>
      <vt:lpstr>Motion for ITU-R Items From the THz IG Approved in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248</cp:revision>
  <cp:lastPrinted>2014-12-04T18:16:00Z</cp:lastPrinted>
  <dcterms:created xsi:type="dcterms:W3CDTF">2012-01-16T17:46:49Z</dcterms:created>
  <dcterms:modified xsi:type="dcterms:W3CDTF">2014-12-04T18:31:13Z</dcterms:modified>
</cp:coreProperties>
</file>