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290" r:id="rId2"/>
    <p:sldId id="285" r:id="rId3"/>
    <p:sldId id="286" r:id="rId4"/>
    <p:sldId id="287" r:id="rId5"/>
    <p:sldId id="288" r:id="rId6"/>
    <p:sldId id="289"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47" autoAdjust="0"/>
    <p:restoredTop sz="94602" autoAdjust="0"/>
  </p:normalViewPr>
  <p:slideViewPr>
    <p:cSldViewPr>
      <p:cViewPr varScale="1">
        <p:scale>
          <a:sx n="78" d="100"/>
          <a:sy n="78" d="100"/>
        </p:scale>
        <p:origin x="115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8" d="100"/>
          <a:sy n="78" d="100"/>
        </p:scale>
        <p:origin x="3060" y="7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802.18-yy/xxxxr0</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2E854733-FDE5-454C-9DF2-EB550ABD69D9}"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3755139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802.18-yy/xxxxr0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D9F681E-CD20-7149-ACD5-8CC9BAD6168F}"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1634084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96913" y="332601"/>
            <a:ext cx="1611660" cy="276999"/>
          </a:xfrm>
        </p:spPr>
        <p:txBody>
          <a:bodyPr/>
          <a:lstStyle>
            <a:lvl1pPr>
              <a:defRPr/>
            </a:lvl1pPr>
          </a:lstStyle>
          <a:p>
            <a:r>
              <a:rPr lang="en-US" dirty="0" smtClean="0"/>
              <a:t>01 October 2014</a:t>
            </a:r>
          </a:p>
        </p:txBody>
      </p:sp>
      <p:sp>
        <p:nvSpPr>
          <p:cNvPr id="5" name="Footer Placeholder 4"/>
          <p:cNvSpPr>
            <a:spLocks noGrp="1"/>
          </p:cNvSpPr>
          <p:nvPr>
            <p:ph type="ftr" sz="quarter" idx="11"/>
          </p:nvPr>
        </p:nvSpPr>
        <p:spPr/>
        <p:txBody>
          <a:bodyPr/>
          <a:lstStyle>
            <a:lvl1pPr>
              <a:defRPr/>
            </a:lvl1pPr>
          </a:lstStyle>
          <a:p>
            <a:r>
              <a:rPr lang="en-US" dirty="0" smtClean="0"/>
              <a:t>Jay Holcomb, Itron, Inc.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90AFB2CF-DAC2-E149-8D0E-EADEAB378C87}" type="slidenum">
              <a:rPr lang="en-US"/>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61166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01 October 2014</a:t>
            </a:r>
            <a:endParaRPr lang="en-US" dirty="0"/>
          </a:p>
        </p:txBody>
      </p:sp>
      <p:sp>
        <p:nvSpPr>
          <p:cNvPr id="1029" name="Rectangle 5"/>
          <p:cNvSpPr>
            <a:spLocks noGrp="1" noChangeArrowheads="1"/>
          </p:cNvSpPr>
          <p:nvPr>
            <p:ph type="ftr" sz="quarter" idx="3"/>
          </p:nvPr>
        </p:nvSpPr>
        <p:spPr bwMode="auto">
          <a:xfrm>
            <a:off x="6629400" y="6476999"/>
            <a:ext cx="19145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Jay Holcomb, Itron, Inc. </a:t>
            </a:r>
            <a:endParaRPr lang="en-US" dirty="0"/>
          </a:p>
        </p:txBody>
      </p:sp>
      <p:sp>
        <p:nvSpPr>
          <p:cNvPr id="2" name="TextBox 1"/>
          <p:cNvSpPr txBox="1"/>
          <p:nvPr userDrawn="1"/>
        </p:nvSpPr>
        <p:spPr>
          <a:xfrm rot="18995172">
            <a:off x="1333500" y="2126012"/>
            <a:ext cx="6553200" cy="2215991"/>
          </a:xfrm>
          <a:prstGeom prst="rect">
            <a:avLst/>
          </a:prstGeom>
          <a:noFill/>
        </p:spPr>
        <p:txBody>
          <a:bodyPr wrap="square" rtlCol="0">
            <a:spAutoFit/>
          </a:bodyPr>
          <a:lstStyle/>
          <a:p>
            <a:r>
              <a:rPr lang="en-US" sz="13800" dirty="0" smtClean="0">
                <a:ln>
                  <a:solidFill>
                    <a:schemeClr val="bg2">
                      <a:alpha val="51000"/>
                    </a:schemeClr>
                  </a:solidFill>
                </a:ln>
                <a:solidFill>
                  <a:schemeClr val="bg1">
                    <a:lumMod val="95000"/>
                  </a:schemeClr>
                </a:solidFill>
              </a:rPr>
              <a:t>DRAFT</a:t>
            </a:r>
            <a:endParaRPr lang="en-US" sz="13800" dirty="0">
              <a:ln>
                <a:solidFill>
                  <a:schemeClr val="bg2">
                    <a:alpha val="51000"/>
                  </a:schemeClr>
                </a:solidFill>
              </a:ln>
              <a:solidFill>
                <a:schemeClr val="bg1">
                  <a:lumMod val="95000"/>
                </a:schemeClr>
              </a:solidFill>
            </a:endParaRP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3159576E-4883-9D41-BEE8-C9164FC7873F}" type="slidenum">
              <a:rPr lang="en-US"/>
              <a:pPr/>
              <a:t>‹#›</a:t>
            </a:fld>
            <a:endParaRPr lang="en-US"/>
          </a:p>
        </p:txBody>
      </p:sp>
      <p:sp>
        <p:nvSpPr>
          <p:cNvPr id="1031" name="Rectangle 7"/>
          <p:cNvSpPr>
            <a:spLocks noChangeArrowheads="1"/>
          </p:cNvSpPr>
          <p:nvPr/>
        </p:nvSpPr>
        <p:spPr bwMode="auto">
          <a:xfrm>
            <a:off x="5867400" y="332601"/>
            <a:ext cx="2514601"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18-14/0065r00</a:t>
            </a:r>
            <a:r>
              <a:rPr lang="en-US" sz="1800" b="1" baseline="0" dirty="0" smtClean="0"/>
              <a:t> </a:t>
            </a:r>
            <a:endParaRPr 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479298" cy="184666"/>
          </a:xfrm>
          <a:prstGeom prst="rect">
            <a:avLst/>
          </a:prstGeom>
          <a:noFill/>
          <a:ln w="9525">
            <a:noFill/>
            <a:miter lim="800000"/>
            <a:headEnd/>
            <a:tailEnd/>
          </a:ln>
          <a:effectLst/>
        </p:spPr>
        <p:txBody>
          <a:bodyPr wrap="none" lIns="0" tIns="0" rIns="0" bIns="0">
            <a:prstTxWarp prst="textNoShape">
              <a:avLst/>
            </a:prstTxWarp>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3" Type="http://schemas.openxmlformats.org/officeDocument/2006/relationships/hyperlink" Target="mailto:jay.holcomb@itron.com" TargetMode="External"/><Relationship Id="rId2" Type="http://schemas.openxmlformats.org/officeDocument/2006/relationships/hyperlink" Target="mailto:MJLynch@mjlallc.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resources/antitrust-guidelines.pdf"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hyperlink" Target="http://standards.ieee.org/about/sasb/patcom/index.html" TargetMode="External"/><Relationship Id="rId1" Type="http://schemas.openxmlformats.org/officeDocument/2006/relationships/slideLayout" Target="../slideLayouts/slideLayout1.xml"/><Relationship Id="rId4" Type="http://schemas.openxmlformats.org/officeDocument/2006/relationships/hyperlink" Target="http://www.ieee.org/portal/cms_docs/about/CoE_poster.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cisco.webex.com/ciscosales/j.php?MTID=m49ad5fba4da17f42dc798822a9045f7b" TargetMode="External"/><Relationship Id="rId2" Type="http://schemas.openxmlformats.org/officeDocument/2006/relationships/hyperlink" Target="https://cisco.webex.com/ciscosales/j.php?MTID=m7369edf630b31cb0a9b97352647570bb" TargetMode="External"/><Relationship Id="rId1" Type="http://schemas.openxmlformats.org/officeDocument/2006/relationships/slideLayout" Target="../slideLayouts/slideLayout1.xml"/><Relationship Id="rId4" Type="http://schemas.openxmlformats.org/officeDocument/2006/relationships/hyperlink" Target="https://baesystems.uc.att.com/baesystems/meet"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cisco.webex.com/ciscosales/mc" TargetMode="External"/><Relationship Id="rId2" Type="http://schemas.openxmlformats.org/officeDocument/2006/relationships/hyperlink" Target="http://cisco.com/en/US/about/doing_business/conferencing/index.html" TargetMode="External"/><Relationship Id="rId1" Type="http://schemas.openxmlformats.org/officeDocument/2006/relationships/slideLayout" Target="../slideLayouts/slideLayout1.xml"/><Relationship Id="rId5" Type="http://schemas.openxmlformats.org/officeDocument/2006/relationships/hyperlink" Target="https://baesystems.uc.att.com/baesystems/meet" TargetMode="External"/><Relationship Id="rId4" Type="http://schemas.openxmlformats.org/officeDocument/2006/relationships/hyperlink" Target="mailto:pecclesi@cisco.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01 October 2014</a:t>
            </a:r>
            <a:endParaRPr lang="en-US" dirty="0" smtClean="0"/>
          </a:p>
        </p:txBody>
      </p:sp>
      <p:sp>
        <p:nvSpPr>
          <p:cNvPr id="5" name="Footer Placeholder 4"/>
          <p:cNvSpPr>
            <a:spLocks noGrp="1"/>
          </p:cNvSpPr>
          <p:nvPr>
            <p:ph type="ftr" sz="quarter" idx="11"/>
          </p:nvPr>
        </p:nvSpPr>
        <p:spPr/>
        <p:txBody>
          <a:bodyPr/>
          <a:lstStyle/>
          <a:p>
            <a:r>
              <a:rPr lang="en-US" smtClean="0"/>
              <a:t>Jay Holcomb, Itron, Inc.</a:t>
            </a:r>
            <a:endParaRPr lang="en-US" dirty="0"/>
          </a:p>
        </p:txBody>
      </p:sp>
      <p:sp>
        <p:nvSpPr>
          <p:cNvPr id="6" name="Slide Number Placeholder 5"/>
          <p:cNvSpPr>
            <a:spLocks noGrp="1"/>
          </p:cNvSpPr>
          <p:nvPr>
            <p:ph type="sldNum" sz="quarter" idx="12"/>
          </p:nvPr>
        </p:nvSpPr>
        <p:spPr/>
        <p:txBody>
          <a:bodyPr/>
          <a:lstStyle/>
          <a:p>
            <a:r>
              <a:rPr lang="en-US" smtClean="0"/>
              <a:t>Slide </a:t>
            </a:r>
            <a:fld id="{90AFB2CF-DAC2-E149-8D0E-EADEAB378C87}" type="slidenum">
              <a:rPr lang="en-US" smtClean="0"/>
              <a:pPr/>
              <a:t>1</a:t>
            </a:fld>
            <a:endParaRPr lang="en-US"/>
          </a:p>
        </p:txBody>
      </p:sp>
      <p:sp>
        <p:nvSpPr>
          <p:cNvPr id="7" name="Rectangle 2"/>
          <p:cNvSpPr>
            <a:spLocks noGrp="1" noChangeArrowheads="1"/>
          </p:cNvSpPr>
          <p:nvPr>
            <p:ph type="title"/>
          </p:nvPr>
        </p:nvSpPr>
        <p:spPr>
          <a:xfrm>
            <a:off x="685800" y="838200"/>
            <a:ext cx="7772400" cy="914400"/>
          </a:xfrm>
          <a:noFill/>
          <a:ln/>
        </p:spPr>
        <p:txBody>
          <a:bodyPr/>
          <a:lstStyle/>
          <a:p>
            <a:r>
              <a:rPr lang="en-US" sz="2800" dirty="0" smtClean="0">
                <a:solidFill>
                  <a:srgbClr val="000000"/>
                </a:solidFill>
                <a:latin typeface="+mn-lt"/>
                <a:ea typeface="Lucida Grande"/>
                <a:cs typeface="Arial"/>
              </a:rPr>
              <a:t>Agenda for 802.18 Teleconference Meeting</a:t>
            </a:r>
            <a:br>
              <a:rPr lang="en-US" sz="2800" dirty="0" smtClean="0">
                <a:solidFill>
                  <a:srgbClr val="000000"/>
                </a:solidFill>
                <a:latin typeface="+mn-lt"/>
                <a:ea typeface="Lucida Grande"/>
                <a:cs typeface="Arial"/>
              </a:rPr>
            </a:br>
            <a:r>
              <a:rPr lang="en-US" sz="2800" dirty="0" smtClean="0">
                <a:solidFill>
                  <a:srgbClr val="000000"/>
                </a:solidFill>
                <a:latin typeface="+mn-lt"/>
                <a:ea typeface="Lucida Grande"/>
                <a:cs typeface="Arial"/>
              </a:rPr>
              <a:t>01 October 2014</a:t>
            </a:r>
            <a:endParaRPr lang="en-US" sz="2800" dirty="0">
              <a:latin typeface="+mn-lt"/>
              <a:cs typeface="Arial"/>
            </a:endParaRPr>
          </a:p>
        </p:txBody>
      </p:sp>
      <p:graphicFrame>
        <p:nvGraphicFramePr>
          <p:cNvPr id="8" name="Object 11"/>
          <p:cNvGraphicFramePr>
            <a:graphicFrameLocks noChangeAspect="1"/>
          </p:cNvGraphicFramePr>
          <p:nvPr>
            <p:extLst>
              <p:ext uri="{D42A27DB-BD31-4B8C-83A1-F6EECF244321}">
                <p14:modId xmlns:p14="http://schemas.microsoft.com/office/powerpoint/2010/main" val="1122548355"/>
              </p:ext>
            </p:extLst>
          </p:nvPr>
        </p:nvGraphicFramePr>
        <p:xfrm>
          <a:off x="422419" y="2739860"/>
          <a:ext cx="8375362" cy="2799259"/>
        </p:xfrm>
        <a:graphic>
          <a:graphicData uri="http://schemas.openxmlformats.org/presentationml/2006/ole">
            <mc:AlternateContent xmlns:mc="http://schemas.openxmlformats.org/markup-compatibility/2006">
              <mc:Choice xmlns:v="urn:schemas-microsoft-com:vml" Requires="v">
                <p:oleObj spid="_x0000_s32773" name="Document" r:id="rId4" imgW="8253180" imgH="2751467" progId="Word.Document.8">
                  <p:embed/>
                </p:oleObj>
              </mc:Choice>
              <mc:Fallback>
                <p:oleObj name="Document" r:id="rId4" imgW="8253180" imgH="2751467" progId="Word.Document.8">
                  <p:embed/>
                  <p:pic>
                    <p:nvPicPr>
                      <p:cNvPr id="0" name=""/>
                      <p:cNvPicPr>
                        <a:picLocks noChangeAspect="1" noChangeArrowheads="1"/>
                      </p:cNvPicPr>
                      <p:nvPr/>
                    </p:nvPicPr>
                    <p:blipFill>
                      <a:blip r:embed="rId5"/>
                      <a:srcRect/>
                      <a:stretch>
                        <a:fillRect/>
                      </a:stretch>
                    </p:blipFill>
                    <p:spPr bwMode="auto">
                      <a:xfrm>
                        <a:off x="422419" y="2739860"/>
                        <a:ext cx="8375362" cy="2799259"/>
                      </a:xfrm>
                      <a:prstGeom prst="rect">
                        <a:avLst/>
                      </a:prstGeom>
                      <a:noFill/>
                      <a:extLst/>
                    </p:spPr>
                  </p:pic>
                </p:oleObj>
              </mc:Fallback>
            </mc:AlternateContent>
          </a:graphicData>
        </a:graphic>
      </p:graphicFrame>
    </p:spTree>
    <p:extLst>
      <p:ext uri="{BB962C8B-B14F-4D97-AF65-F5344CB8AC3E}">
        <p14:creationId xmlns:p14="http://schemas.microsoft.com/office/powerpoint/2010/main" val="821780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01 October 2014</a:t>
            </a:r>
            <a:endParaRPr lang="en-US" dirty="0" smtClean="0"/>
          </a:p>
        </p:txBody>
      </p:sp>
      <p:sp>
        <p:nvSpPr>
          <p:cNvPr id="5" name="Footer Placeholder 4"/>
          <p:cNvSpPr>
            <a:spLocks noGrp="1"/>
          </p:cNvSpPr>
          <p:nvPr>
            <p:ph type="ftr" sz="quarter" idx="11"/>
          </p:nvPr>
        </p:nvSpPr>
        <p:spPr/>
        <p:txBody>
          <a:bodyPr/>
          <a:lstStyle/>
          <a:p>
            <a:r>
              <a:rPr lang="en-US" smtClean="0"/>
              <a:t>Jay Holcomb, Itron, Inc.</a:t>
            </a:r>
            <a:endParaRPr lang="en-US" dirty="0"/>
          </a:p>
        </p:txBody>
      </p:sp>
      <p:sp>
        <p:nvSpPr>
          <p:cNvPr id="6" name="Slide Number Placeholder 5"/>
          <p:cNvSpPr>
            <a:spLocks noGrp="1"/>
          </p:cNvSpPr>
          <p:nvPr>
            <p:ph type="sldNum" sz="quarter" idx="12"/>
          </p:nvPr>
        </p:nvSpPr>
        <p:spPr/>
        <p:txBody>
          <a:bodyPr/>
          <a:lstStyle/>
          <a:p>
            <a:r>
              <a:rPr lang="en-US" smtClean="0"/>
              <a:t>Slide </a:t>
            </a:r>
            <a:fld id="{90AFB2CF-DAC2-E149-8D0E-EADEAB378C87}" type="slidenum">
              <a:rPr lang="en-US" smtClean="0"/>
              <a:pPr/>
              <a:t>2</a:t>
            </a:fld>
            <a:endParaRPr lang="en-US"/>
          </a:p>
        </p:txBody>
      </p:sp>
      <p:sp>
        <p:nvSpPr>
          <p:cNvPr id="7" name="Title 1"/>
          <p:cNvSpPr>
            <a:spLocks noGrp="1"/>
          </p:cNvSpPr>
          <p:nvPr>
            <p:ph type="title"/>
          </p:nvPr>
        </p:nvSpPr>
        <p:spPr>
          <a:xfrm>
            <a:off x="683902" y="698810"/>
            <a:ext cx="7772400" cy="914400"/>
          </a:xfrm>
        </p:spPr>
        <p:txBody>
          <a:bodyPr/>
          <a:lstStyle/>
          <a:p>
            <a:r>
              <a:rPr lang="en-US" sz="2800" dirty="0" smtClean="0"/>
              <a:t>Meeting Agenda</a:t>
            </a:r>
            <a:endParaRPr lang="en-US" sz="2800" dirty="0"/>
          </a:p>
        </p:txBody>
      </p:sp>
      <p:sp>
        <p:nvSpPr>
          <p:cNvPr id="8" name="Content Placeholder 2"/>
          <p:cNvSpPr>
            <a:spLocks noGrp="1"/>
          </p:cNvSpPr>
          <p:nvPr>
            <p:ph idx="1"/>
          </p:nvPr>
        </p:nvSpPr>
        <p:spPr>
          <a:xfrm>
            <a:off x="709922" y="1600200"/>
            <a:ext cx="8053077" cy="4572000"/>
          </a:xfrm>
        </p:spPr>
        <p:txBody>
          <a:bodyPr/>
          <a:lstStyle/>
          <a:p>
            <a:r>
              <a:rPr lang="en-US" sz="1800" dirty="0" smtClean="0"/>
              <a:t>Time: Wednesday, </a:t>
            </a:r>
            <a:r>
              <a:rPr lang="en-US" sz="1800" dirty="0" smtClean="0"/>
              <a:t>01 October, </a:t>
            </a:r>
            <a:r>
              <a:rPr lang="en-US" sz="1800" dirty="0" smtClean="0"/>
              <a:t>2014,  2PM ET / 12PM CT / 11AM PT</a:t>
            </a:r>
          </a:p>
          <a:p>
            <a:r>
              <a:rPr lang="en-US" sz="1800" dirty="0" smtClean="0"/>
              <a:t>Duration: 1 - 2 hours</a:t>
            </a:r>
          </a:p>
          <a:p>
            <a:r>
              <a:rPr lang="en-US" sz="1800" dirty="0" smtClean="0"/>
              <a:t>Attendance: Please send an email indicating your attendance and affiliation to:         </a:t>
            </a:r>
            <a:r>
              <a:rPr lang="en-US" sz="1400" b="0" dirty="0" smtClean="0"/>
              <a:t>Michael Lynch, </a:t>
            </a:r>
            <a:r>
              <a:rPr lang="en-US" sz="1400" b="0" dirty="0" smtClean="0">
                <a:hlinkClick r:id="rId2"/>
              </a:rPr>
              <a:t>MJLynch@mjlallc.com</a:t>
            </a:r>
            <a:r>
              <a:rPr lang="en-US" sz="1400" b="0" dirty="0" smtClean="0"/>
              <a:t>. and Jay Holcomb, </a:t>
            </a:r>
            <a:r>
              <a:rPr lang="en-US" sz="1400" b="0" dirty="0" smtClean="0">
                <a:hlinkClick r:id="rId3"/>
              </a:rPr>
              <a:t>jay.holcomb@itron.com</a:t>
            </a:r>
            <a:r>
              <a:rPr lang="en-US" sz="1400" b="0" dirty="0" smtClean="0"/>
              <a:t> </a:t>
            </a:r>
          </a:p>
          <a:p>
            <a:r>
              <a:rPr lang="en-US" sz="1800" dirty="0" smtClean="0"/>
              <a:t>Agenda: </a:t>
            </a:r>
          </a:p>
          <a:p>
            <a:pPr lvl="1"/>
            <a:r>
              <a:rPr lang="en-US" sz="1600" dirty="0" smtClean="0"/>
              <a:t>IEEE Notices (next slides) and approval of the agenda.</a:t>
            </a:r>
          </a:p>
          <a:p>
            <a:pPr lvl="1"/>
            <a:r>
              <a:rPr lang="en-US" sz="1600" dirty="0" smtClean="0"/>
              <a:t>Status on NHTSA ANPR\M and V2V </a:t>
            </a:r>
            <a:r>
              <a:rPr lang="en-US" sz="1600" dirty="0" err="1" smtClean="0"/>
              <a:t>comms</a:t>
            </a:r>
            <a:r>
              <a:rPr lang="en-US" sz="1600" dirty="0" smtClean="0"/>
              <a:t>. </a:t>
            </a:r>
          </a:p>
          <a:p>
            <a:pPr lvl="1"/>
            <a:r>
              <a:rPr lang="en-US" sz="1600" dirty="0" smtClean="0"/>
              <a:t>Licensed Exempt Spectrum in 600MHz and 01Oct updates from FCC Commissioner </a:t>
            </a:r>
          </a:p>
          <a:p>
            <a:pPr lvl="1"/>
            <a:r>
              <a:rPr lang="en-US" sz="1600" dirty="0"/>
              <a:t>Presentation of IEEE 802.18-14-0064 under OM 8.2.</a:t>
            </a:r>
            <a:endParaRPr lang="en-US" sz="1600" dirty="0" smtClean="0"/>
          </a:p>
          <a:p>
            <a:pPr lvl="1"/>
            <a:r>
              <a:rPr lang="en-US" sz="1600" dirty="0" smtClean="0"/>
              <a:t>CNN report on how people might react to privacy invasion threats / Drones</a:t>
            </a:r>
          </a:p>
          <a:p>
            <a:pPr lvl="1"/>
            <a:r>
              <a:rPr lang="en-US" sz="1600" dirty="0" smtClean="0"/>
              <a:t>Any other FCC, ITU or regulatory organization activity needing to be discussed?</a:t>
            </a:r>
          </a:p>
          <a:p>
            <a:pPr lvl="1"/>
            <a:r>
              <a:rPr lang="en-US" sz="1600" dirty="0" smtClean="0"/>
              <a:t>Next calls and meetings</a:t>
            </a:r>
          </a:p>
          <a:p>
            <a:r>
              <a:rPr lang="en-US" sz="1800" dirty="0" smtClean="0"/>
              <a:t>To join the teleconference by computer, see slide 5</a:t>
            </a:r>
          </a:p>
          <a:p>
            <a:r>
              <a:rPr lang="en-US" sz="1800" dirty="0" smtClean="0"/>
              <a:t>To join the teleconference by phone, see slide </a:t>
            </a:r>
            <a:r>
              <a:rPr lang="en-US" sz="1800" dirty="0"/>
              <a:t>6</a:t>
            </a:r>
          </a:p>
        </p:txBody>
      </p:sp>
    </p:spTree>
    <p:extLst>
      <p:ext uri="{BB962C8B-B14F-4D97-AF65-F5344CB8AC3E}">
        <p14:creationId xmlns:p14="http://schemas.microsoft.com/office/powerpoint/2010/main" val="1700341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01 October 2014</a:t>
            </a:r>
            <a:endParaRPr lang="en-US" dirty="0" smtClean="0"/>
          </a:p>
        </p:txBody>
      </p:sp>
      <p:sp>
        <p:nvSpPr>
          <p:cNvPr id="5" name="Footer Placeholder 4"/>
          <p:cNvSpPr>
            <a:spLocks noGrp="1"/>
          </p:cNvSpPr>
          <p:nvPr>
            <p:ph type="ftr" sz="quarter" idx="11"/>
          </p:nvPr>
        </p:nvSpPr>
        <p:spPr/>
        <p:txBody>
          <a:bodyPr/>
          <a:lstStyle/>
          <a:p>
            <a:r>
              <a:rPr lang="en-US" smtClean="0"/>
              <a:t>Jay Holcomb, Itron, Inc.</a:t>
            </a:r>
            <a:endParaRPr lang="en-US" dirty="0"/>
          </a:p>
        </p:txBody>
      </p:sp>
      <p:sp>
        <p:nvSpPr>
          <p:cNvPr id="6" name="Slide Number Placeholder 5"/>
          <p:cNvSpPr>
            <a:spLocks noGrp="1"/>
          </p:cNvSpPr>
          <p:nvPr>
            <p:ph type="sldNum" sz="quarter" idx="12"/>
          </p:nvPr>
        </p:nvSpPr>
        <p:spPr/>
        <p:txBody>
          <a:bodyPr/>
          <a:lstStyle/>
          <a:p>
            <a:r>
              <a:rPr lang="en-US" smtClean="0"/>
              <a:t>Slide </a:t>
            </a:r>
            <a:fld id="{90AFB2CF-DAC2-E149-8D0E-EADEAB378C87}" type="slidenum">
              <a:rPr lang="en-US" smtClean="0"/>
              <a:pPr/>
              <a:t>3</a:t>
            </a:fld>
            <a:endParaRPr lang="en-US"/>
          </a:p>
        </p:txBody>
      </p:sp>
      <p:sp>
        <p:nvSpPr>
          <p:cNvPr id="7" name="Title 1"/>
          <p:cNvSpPr>
            <a:spLocks noGrp="1"/>
          </p:cNvSpPr>
          <p:nvPr>
            <p:ph type="title"/>
          </p:nvPr>
        </p:nvSpPr>
        <p:spPr>
          <a:xfrm>
            <a:off x="683902" y="698810"/>
            <a:ext cx="7772400" cy="914400"/>
          </a:xfrm>
        </p:spPr>
        <p:txBody>
          <a:bodyPr/>
          <a:lstStyle/>
          <a:p>
            <a:r>
              <a:rPr lang="en-US" sz="2800" dirty="0" smtClean="0"/>
              <a:t>IEEE Notices</a:t>
            </a:r>
            <a:endParaRPr lang="en-US" sz="2800" dirty="0"/>
          </a:p>
        </p:txBody>
      </p:sp>
      <p:sp>
        <p:nvSpPr>
          <p:cNvPr id="8" name="Content Placeholder 2"/>
          <p:cNvSpPr>
            <a:spLocks noGrp="1"/>
          </p:cNvSpPr>
          <p:nvPr>
            <p:ph idx="1"/>
          </p:nvPr>
        </p:nvSpPr>
        <p:spPr>
          <a:xfrm>
            <a:off x="709922" y="1600200"/>
            <a:ext cx="8053077" cy="4572000"/>
          </a:xfrm>
        </p:spPr>
        <p:txBody>
          <a:bodyPr/>
          <a:lstStyle/>
          <a:p>
            <a:pPr eaLnBrk="1" hangingPunct="1">
              <a:defRPr/>
            </a:pPr>
            <a:r>
              <a:rPr lang="en-US" dirty="0"/>
              <a:t>Required notices</a:t>
            </a:r>
          </a:p>
          <a:p>
            <a:endParaRPr lang="en-US" sz="1800" dirty="0"/>
          </a:p>
        </p:txBody>
      </p:sp>
      <p:graphicFrame>
        <p:nvGraphicFramePr>
          <p:cNvPr id="9" name="Table 8"/>
          <p:cNvGraphicFramePr>
            <a:graphicFrameLocks noGrp="1"/>
          </p:cNvGraphicFramePr>
          <p:nvPr>
            <p:extLst>
              <p:ext uri="{D42A27DB-BD31-4B8C-83A1-F6EECF244321}">
                <p14:modId xmlns:p14="http://schemas.microsoft.com/office/powerpoint/2010/main" val="2074372137"/>
              </p:ext>
            </p:extLst>
          </p:nvPr>
        </p:nvGraphicFramePr>
        <p:xfrm>
          <a:off x="609600" y="2317850"/>
          <a:ext cx="8077200" cy="3974919"/>
        </p:xfrm>
        <a:graphic>
          <a:graphicData uri="http://schemas.openxmlformats.org/drawingml/2006/table">
            <a:tbl>
              <a:tblPr>
                <a:tableStyleId>{5C22544A-7EE6-4342-B048-85BDC9FD1C3A}</a:tableStyleId>
              </a:tblPr>
              <a:tblGrid>
                <a:gridCol w="8077200"/>
              </a:tblGrid>
              <a:tr h="404242">
                <a:tc>
                  <a:txBody>
                    <a:bodyPr/>
                    <a:lstStyle/>
                    <a:p>
                      <a:pPr algn="ctr" fontAlgn="b"/>
                      <a:r>
                        <a:rPr lang="en-US" sz="2700" u="none" strike="noStrike" dirty="0">
                          <a:effectLst/>
                        </a:rPr>
                        <a:t>ANTI-TRUST STATEMENT</a:t>
                      </a:r>
                      <a:endParaRPr lang="en-US" sz="2700" b="1" i="0" u="none" strike="noStrike" dirty="0">
                        <a:solidFill>
                          <a:srgbClr val="FFFFFF"/>
                        </a:solidFill>
                        <a:effectLst/>
                        <a:latin typeface="Times New Roman" panose="02020603050405020304" pitchFamily="18" charset="0"/>
                      </a:endParaRPr>
                    </a:p>
                  </a:txBody>
                  <a:tcPr marL="7124" marR="7124" marT="7124" marB="0" anchor="b">
                    <a:noFill/>
                  </a:tcPr>
                </a:tc>
              </a:tr>
              <a:tr h="3305351">
                <a:tc>
                  <a:txBody>
                    <a:bodyPr/>
                    <a:lstStyle/>
                    <a:p>
                      <a:pPr algn="just" fontAlgn="b"/>
                      <a:r>
                        <a:rPr lang="en-US" sz="1600" u="none" strike="noStrike" dirty="0">
                          <a:effectLst/>
                        </a:rPr>
                        <a:t>Each Member acknowledges that the Members are committed to fostering competition in the development of new products and services.  The Members further acknowledge that they may compete with one another in various lines of business and that it is therefore imperative that they and their representatives act in a manner which does not violate any applicable antitrust laws and regulations.  Without limiting the generality of the foregoing, the Members acknowledge that the Members will not discuss issues relating to  product pricing, methods or channels of product distribution, any division of markets, or allocation of customers or any other topic which should not be discussed among competitors.  Accordingly, each Member hereby assumes responsibility to provide appropriate legal counsel to its representatives acting under the IEEE regarding the importance of limiting their discussions to subjects that relate to the purposes of the Member Agreement, whether or not such discussions take place during formal meetings, informal gatherings, or otherwise. </a:t>
                      </a:r>
                      <a:endParaRPr lang="en-US" sz="1600" b="1" i="0" u="none" strike="noStrike" dirty="0">
                        <a:solidFill>
                          <a:srgbClr val="000000"/>
                        </a:solidFill>
                        <a:effectLst/>
                        <a:latin typeface="Times New Roman" panose="02020603050405020304" pitchFamily="18" charset="0"/>
                      </a:endParaRPr>
                    </a:p>
                  </a:txBody>
                  <a:tcPr marL="7124" marR="7124" marT="7124" marB="0" anchor="b">
                    <a:noFill/>
                  </a:tcPr>
                </a:tc>
              </a:tr>
              <a:tr h="220976">
                <a:tc>
                  <a:txBody>
                    <a:bodyPr/>
                    <a:lstStyle/>
                    <a:p>
                      <a:pPr algn="l" fontAlgn="b"/>
                      <a:r>
                        <a:rPr lang="en-US" sz="1600" u="sng" strike="noStrike" dirty="0">
                          <a:effectLst/>
                          <a:hlinkClick r:id="rId2"/>
                        </a:rPr>
                        <a:t>http://standards.ieee.org/resources/antitrust-guidelines.pdf</a:t>
                      </a:r>
                      <a:endParaRPr lang="en-US" sz="1600" b="0" i="0" u="sng" strike="noStrike" dirty="0">
                        <a:solidFill>
                          <a:srgbClr val="0000FF"/>
                        </a:solidFill>
                        <a:effectLst/>
                        <a:latin typeface="Arial" panose="020B0604020202020204" pitchFamily="34" charset="0"/>
                      </a:endParaRPr>
                    </a:p>
                  </a:txBody>
                  <a:tcPr marL="7124" marR="7124" marT="7124" marB="0" anchor="b">
                    <a:noFill/>
                  </a:tcPr>
                </a:tc>
              </a:tr>
            </a:tbl>
          </a:graphicData>
        </a:graphic>
      </p:graphicFrame>
    </p:spTree>
    <p:extLst>
      <p:ext uri="{BB962C8B-B14F-4D97-AF65-F5344CB8AC3E}">
        <p14:creationId xmlns:p14="http://schemas.microsoft.com/office/powerpoint/2010/main" val="23025845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01 October 2014</a:t>
            </a:r>
            <a:endParaRPr lang="en-US" dirty="0" smtClean="0"/>
          </a:p>
        </p:txBody>
      </p:sp>
      <p:sp>
        <p:nvSpPr>
          <p:cNvPr id="5" name="Footer Placeholder 4"/>
          <p:cNvSpPr>
            <a:spLocks noGrp="1"/>
          </p:cNvSpPr>
          <p:nvPr>
            <p:ph type="ftr" sz="quarter" idx="11"/>
          </p:nvPr>
        </p:nvSpPr>
        <p:spPr/>
        <p:txBody>
          <a:bodyPr/>
          <a:lstStyle/>
          <a:p>
            <a:r>
              <a:rPr lang="en-US" smtClean="0"/>
              <a:t>Jay Holcomb, Itron, Inc.</a:t>
            </a:r>
            <a:endParaRPr lang="en-US" dirty="0"/>
          </a:p>
        </p:txBody>
      </p:sp>
      <p:sp>
        <p:nvSpPr>
          <p:cNvPr id="6" name="Slide Number Placeholder 5"/>
          <p:cNvSpPr>
            <a:spLocks noGrp="1"/>
          </p:cNvSpPr>
          <p:nvPr>
            <p:ph type="sldNum" sz="quarter" idx="12"/>
          </p:nvPr>
        </p:nvSpPr>
        <p:spPr/>
        <p:txBody>
          <a:bodyPr/>
          <a:lstStyle/>
          <a:p>
            <a:r>
              <a:rPr lang="en-US" smtClean="0"/>
              <a:t>Slide </a:t>
            </a:r>
            <a:fld id="{90AFB2CF-DAC2-E149-8D0E-EADEAB378C87}" type="slidenum">
              <a:rPr lang="en-US" smtClean="0"/>
              <a:pPr/>
              <a:t>4</a:t>
            </a:fld>
            <a:endParaRPr lang="en-US"/>
          </a:p>
        </p:txBody>
      </p:sp>
      <p:sp>
        <p:nvSpPr>
          <p:cNvPr id="7" name="Title 1"/>
          <p:cNvSpPr>
            <a:spLocks noGrp="1"/>
          </p:cNvSpPr>
          <p:nvPr>
            <p:ph type="title"/>
          </p:nvPr>
        </p:nvSpPr>
        <p:spPr>
          <a:xfrm>
            <a:off x="683902" y="698810"/>
            <a:ext cx="7772400" cy="914400"/>
          </a:xfrm>
        </p:spPr>
        <p:txBody>
          <a:bodyPr/>
          <a:lstStyle/>
          <a:p>
            <a:r>
              <a:rPr lang="en-US" sz="2800" dirty="0" smtClean="0"/>
              <a:t>IEEE Notices</a:t>
            </a:r>
            <a:endParaRPr lang="en-US" sz="2800" dirty="0"/>
          </a:p>
        </p:txBody>
      </p:sp>
      <p:sp>
        <p:nvSpPr>
          <p:cNvPr id="8" name="Content Placeholder 2"/>
          <p:cNvSpPr>
            <a:spLocks noGrp="1"/>
          </p:cNvSpPr>
          <p:nvPr>
            <p:ph idx="1"/>
          </p:nvPr>
        </p:nvSpPr>
        <p:spPr>
          <a:xfrm>
            <a:off x="709922" y="1600200"/>
            <a:ext cx="8053077" cy="4572000"/>
          </a:xfrm>
        </p:spPr>
        <p:txBody>
          <a:bodyPr/>
          <a:lstStyle/>
          <a:p>
            <a:pPr eaLnBrk="1" hangingPunct="1">
              <a:defRPr/>
            </a:pPr>
            <a:r>
              <a:rPr lang="en-US" dirty="0" smtClean="0"/>
              <a:t>Other Required notices</a:t>
            </a:r>
            <a:endParaRPr lang="en-US" sz="1800" dirty="0" smtClean="0"/>
          </a:p>
          <a:p>
            <a:endParaRPr lang="en-US" sz="1800" dirty="0"/>
          </a:p>
        </p:txBody>
      </p:sp>
      <p:graphicFrame>
        <p:nvGraphicFramePr>
          <p:cNvPr id="9" name="Table 8"/>
          <p:cNvGraphicFramePr>
            <a:graphicFrameLocks noGrp="1"/>
          </p:cNvGraphicFramePr>
          <p:nvPr>
            <p:extLst>
              <p:ext uri="{D42A27DB-BD31-4B8C-83A1-F6EECF244321}">
                <p14:modId xmlns:p14="http://schemas.microsoft.com/office/powerpoint/2010/main" val="2490282587"/>
              </p:ext>
            </p:extLst>
          </p:nvPr>
        </p:nvGraphicFramePr>
        <p:xfrm>
          <a:off x="639319" y="2133600"/>
          <a:ext cx="7922904" cy="3711271"/>
        </p:xfrm>
        <a:graphic>
          <a:graphicData uri="http://schemas.openxmlformats.org/drawingml/2006/table">
            <a:tbl>
              <a:tblPr>
                <a:tableStyleId>{5C22544A-7EE6-4342-B048-85BDC9FD1C3A}</a:tableStyleId>
              </a:tblPr>
              <a:tblGrid>
                <a:gridCol w="3961452"/>
                <a:gridCol w="3961452"/>
              </a:tblGrid>
              <a:tr h="462013">
                <a:tc gridSpan="2">
                  <a:txBody>
                    <a:bodyPr/>
                    <a:lstStyle/>
                    <a:p>
                      <a:pPr algn="l" fontAlgn="ctr"/>
                      <a:r>
                        <a:rPr lang="en-US" sz="1800" u="none" strike="noStrike" dirty="0">
                          <a:effectLst/>
                          <a:latin typeface="+mn-lt"/>
                        </a:rPr>
                        <a:t>IEEE-SA PATENT POLICY AND INAPPROPRIATE TOPICS FOR DISCUSSION</a:t>
                      </a:r>
                      <a:endParaRPr lang="en-US" sz="1800" b="1" i="0" u="none" strike="noStrike" dirty="0">
                        <a:solidFill>
                          <a:srgbClr val="000000"/>
                        </a:solidFill>
                        <a:effectLst/>
                        <a:latin typeface="+mn-lt"/>
                      </a:endParaRPr>
                    </a:p>
                  </a:txBody>
                  <a:tcPr marL="2600" marR="2600" marT="2600" marB="0" anchor="ctr">
                    <a:noFill/>
                  </a:tcPr>
                </a:tc>
                <a:tc hMerge="1">
                  <a:txBody>
                    <a:bodyPr/>
                    <a:lstStyle/>
                    <a:p>
                      <a:pPr algn="l" fontAlgn="b"/>
                      <a:endParaRPr lang="en-US" sz="1800" b="0" i="0" u="none" strike="noStrike" dirty="0">
                        <a:solidFill>
                          <a:srgbClr val="000000"/>
                        </a:solidFill>
                        <a:effectLst/>
                        <a:latin typeface="+mn-lt"/>
                      </a:endParaRPr>
                    </a:p>
                  </a:txBody>
                  <a:tcPr marL="2600" marR="2600" marT="2600" marB="0" anchor="b"/>
                </a:tc>
              </a:tr>
              <a:tr h="497459">
                <a:tc gridSpan="2">
                  <a:txBody>
                    <a:bodyPr/>
                    <a:lstStyle/>
                    <a:p>
                      <a:pPr algn="l" fontAlgn="ctr"/>
                      <a:r>
                        <a:rPr lang="en-US" sz="1800" u="none" strike="noStrike" dirty="0">
                          <a:effectLst/>
                          <a:latin typeface="+mn-lt"/>
                        </a:rPr>
                        <a:t>IEEE-SA LETTERS OF ASSURANCE (LOA)</a:t>
                      </a:r>
                      <a:endParaRPr lang="en-US" sz="1800" b="1" i="0" u="none" strike="noStrike" dirty="0">
                        <a:solidFill>
                          <a:srgbClr val="000000"/>
                        </a:solidFill>
                        <a:effectLst/>
                        <a:latin typeface="+mn-lt"/>
                      </a:endParaRPr>
                    </a:p>
                  </a:txBody>
                  <a:tcPr marL="2600" marR="2600" marT="2600" marB="0" anchor="ctr">
                    <a:noFill/>
                  </a:tcPr>
                </a:tc>
                <a:tc hMerge="1">
                  <a:txBody>
                    <a:bodyPr/>
                    <a:lstStyle/>
                    <a:p>
                      <a:pPr algn="l" fontAlgn="b"/>
                      <a:endParaRPr lang="en-US" sz="1800" b="0" i="0" u="none" strike="noStrike" dirty="0">
                        <a:solidFill>
                          <a:srgbClr val="000000"/>
                        </a:solidFill>
                        <a:effectLst/>
                        <a:latin typeface="+mn-lt"/>
                      </a:endParaRPr>
                    </a:p>
                  </a:txBody>
                  <a:tcPr marL="2600" marR="2600" marT="2600" marB="0" anchor="b"/>
                </a:tc>
              </a:tr>
              <a:tr h="442377">
                <a:tc gridSpan="2">
                  <a:txBody>
                    <a:bodyPr/>
                    <a:lstStyle/>
                    <a:p>
                      <a:pPr algn="l" fontAlgn="b"/>
                      <a:r>
                        <a:rPr lang="en-US" sz="1800" u="sng" strike="noStrike" dirty="0">
                          <a:effectLst/>
                          <a:latin typeface="+mn-lt"/>
                          <a:hlinkClick r:id="rId2"/>
                        </a:rPr>
                        <a:t>http://standards.ieee.org/about/sasb/patcom/index.html </a:t>
                      </a:r>
                      <a:endParaRPr lang="en-US" sz="1800" b="0" i="0" u="sng" strike="noStrike" dirty="0">
                        <a:solidFill>
                          <a:srgbClr val="0000FF"/>
                        </a:solidFill>
                        <a:effectLst/>
                        <a:latin typeface="+mn-lt"/>
                      </a:endParaRPr>
                    </a:p>
                  </a:txBody>
                  <a:tcPr marL="2600" marR="2600" marT="2600" marB="0" anchor="ctr">
                    <a:noFill/>
                  </a:tcPr>
                </a:tc>
                <a:tc hMerge="1">
                  <a:txBody>
                    <a:bodyPr/>
                    <a:lstStyle/>
                    <a:p>
                      <a:pPr algn="l" fontAlgn="b"/>
                      <a:endParaRPr lang="en-US" sz="1800" b="0" i="0" u="sng" strike="noStrike" dirty="0">
                        <a:solidFill>
                          <a:srgbClr val="0000FF"/>
                        </a:solidFill>
                        <a:effectLst/>
                        <a:latin typeface="+mn-lt"/>
                      </a:endParaRPr>
                    </a:p>
                  </a:txBody>
                  <a:tcPr marL="2600" marR="2600" marT="2600" marB="0" anchor="b"/>
                </a:tc>
              </a:tr>
              <a:tr h="34427">
                <a:tc>
                  <a:txBody>
                    <a:bodyPr/>
                    <a:lstStyle/>
                    <a:p>
                      <a:pPr algn="l" fontAlgn="b"/>
                      <a:endParaRPr lang="en-US" sz="1800" b="0" i="0" u="none" strike="noStrike" dirty="0">
                        <a:solidFill>
                          <a:srgbClr val="000000"/>
                        </a:solidFill>
                        <a:effectLst/>
                        <a:latin typeface="+mn-lt"/>
                      </a:endParaRPr>
                    </a:p>
                  </a:txBody>
                  <a:tcPr marL="2600" marR="2600" marT="2600" marB="0" anchor="b">
                    <a:noFill/>
                  </a:tcPr>
                </a:tc>
                <a:tc>
                  <a:txBody>
                    <a:bodyPr/>
                    <a:lstStyle/>
                    <a:p>
                      <a:pPr algn="l" fontAlgn="b"/>
                      <a:endParaRPr lang="en-US" sz="1800" b="0" i="0" u="none" strike="noStrike" dirty="0">
                        <a:solidFill>
                          <a:srgbClr val="000000"/>
                        </a:solidFill>
                        <a:effectLst/>
                        <a:latin typeface="+mn-lt"/>
                      </a:endParaRPr>
                    </a:p>
                  </a:txBody>
                  <a:tcPr marL="2600" marR="2600" marT="2600" marB="0" anchor="b">
                    <a:noFill/>
                  </a:tcPr>
                </a:tc>
              </a:tr>
              <a:tr h="34427">
                <a:tc>
                  <a:txBody>
                    <a:bodyPr/>
                    <a:lstStyle/>
                    <a:p>
                      <a:pPr algn="l" fontAlgn="b"/>
                      <a:endParaRPr lang="en-US" sz="1800" b="0" i="0" u="none" strike="noStrike" dirty="0">
                        <a:solidFill>
                          <a:srgbClr val="000000"/>
                        </a:solidFill>
                        <a:effectLst/>
                        <a:latin typeface="+mn-lt"/>
                      </a:endParaRPr>
                    </a:p>
                  </a:txBody>
                  <a:tcPr marL="2600" marR="2600" marT="2600" marB="0" anchor="b">
                    <a:noFill/>
                  </a:tcPr>
                </a:tc>
                <a:tc>
                  <a:txBody>
                    <a:bodyPr/>
                    <a:lstStyle/>
                    <a:p>
                      <a:pPr algn="l" fontAlgn="b"/>
                      <a:endParaRPr lang="en-US" sz="1800" b="0" i="0" u="none" strike="noStrike" dirty="0">
                        <a:solidFill>
                          <a:srgbClr val="000000"/>
                        </a:solidFill>
                        <a:effectLst/>
                        <a:latin typeface="+mn-lt"/>
                      </a:endParaRPr>
                    </a:p>
                  </a:txBody>
                  <a:tcPr marL="2600" marR="2600" marT="2600" marB="0" anchor="b">
                    <a:noFill/>
                  </a:tcPr>
                </a:tc>
              </a:tr>
              <a:tr h="100869">
                <a:tc gridSpan="2">
                  <a:txBody>
                    <a:bodyPr/>
                    <a:lstStyle/>
                    <a:p>
                      <a:pPr algn="l" fontAlgn="ctr"/>
                      <a:r>
                        <a:rPr lang="en-US" sz="1800" u="none" strike="noStrike" dirty="0">
                          <a:effectLst/>
                          <a:latin typeface="+mn-lt"/>
                        </a:rPr>
                        <a:t>Affiliation FAQ</a:t>
                      </a:r>
                      <a:endParaRPr lang="en-US" sz="1800" b="1" i="0" u="none" strike="noStrike" dirty="0">
                        <a:solidFill>
                          <a:srgbClr val="000000"/>
                        </a:solidFill>
                        <a:effectLst/>
                        <a:latin typeface="+mn-lt"/>
                      </a:endParaRPr>
                    </a:p>
                  </a:txBody>
                  <a:tcPr marL="2600" marR="2600" marT="2600" marB="0" anchor="ctr">
                    <a:noFill/>
                  </a:tcPr>
                </a:tc>
                <a:tc hMerge="1">
                  <a:txBody>
                    <a:bodyPr/>
                    <a:lstStyle/>
                    <a:p>
                      <a:endParaRPr lang="en-US"/>
                    </a:p>
                  </a:txBody>
                  <a:tcPr/>
                </a:tc>
              </a:tr>
              <a:tr h="299164">
                <a:tc gridSpan="2">
                  <a:txBody>
                    <a:bodyPr/>
                    <a:lstStyle/>
                    <a:p>
                      <a:pPr algn="l" fontAlgn="b"/>
                      <a:r>
                        <a:rPr lang="en-US" sz="1800" u="sng" strike="noStrike" dirty="0" smtClean="0">
                          <a:effectLst/>
                          <a:latin typeface="+mn-lt"/>
                          <a:hlinkClick r:id="rId3"/>
                        </a:rPr>
                        <a:t>http</a:t>
                      </a:r>
                      <a:r>
                        <a:rPr lang="en-US" sz="1800" u="sng" strike="noStrike" dirty="0">
                          <a:effectLst/>
                          <a:latin typeface="+mn-lt"/>
                          <a:hlinkClick r:id="rId3"/>
                        </a:rPr>
                        <a:t>://standards.ieee.org/faqs/affiliationFAQ.html</a:t>
                      </a:r>
                      <a:endParaRPr lang="en-US" sz="1800" b="0" i="0" u="sng" strike="noStrike" dirty="0">
                        <a:solidFill>
                          <a:srgbClr val="0000FF"/>
                        </a:solidFill>
                        <a:effectLst/>
                        <a:latin typeface="+mn-lt"/>
                      </a:endParaRPr>
                    </a:p>
                  </a:txBody>
                  <a:tcPr marL="2600" marR="2600" marT="2600" marB="0" anchor="b">
                    <a:noFill/>
                  </a:tcPr>
                </a:tc>
                <a:tc hMerge="1">
                  <a:txBody>
                    <a:bodyPr/>
                    <a:lstStyle/>
                    <a:p>
                      <a:endParaRPr lang="en-US"/>
                    </a:p>
                  </a:txBody>
                  <a:tcPr/>
                </a:tc>
              </a:tr>
              <a:tr h="34427">
                <a:tc>
                  <a:txBody>
                    <a:bodyPr/>
                    <a:lstStyle/>
                    <a:p>
                      <a:pPr algn="l" fontAlgn="b"/>
                      <a:endParaRPr lang="en-US" sz="1800" b="0" i="0" u="none" strike="noStrike" dirty="0">
                        <a:solidFill>
                          <a:srgbClr val="000000"/>
                        </a:solidFill>
                        <a:effectLst/>
                        <a:latin typeface="+mn-lt"/>
                      </a:endParaRPr>
                    </a:p>
                  </a:txBody>
                  <a:tcPr marL="2600" marR="2600" marT="2600" marB="0" anchor="b">
                    <a:noFill/>
                  </a:tcPr>
                </a:tc>
                <a:tc>
                  <a:txBody>
                    <a:bodyPr/>
                    <a:lstStyle/>
                    <a:p>
                      <a:pPr algn="l" fontAlgn="b"/>
                      <a:endParaRPr lang="en-US" sz="1800" b="0" i="0" u="none" strike="noStrike" dirty="0">
                        <a:solidFill>
                          <a:srgbClr val="000000"/>
                        </a:solidFill>
                        <a:effectLst/>
                        <a:latin typeface="+mn-lt"/>
                      </a:endParaRPr>
                    </a:p>
                  </a:txBody>
                  <a:tcPr marL="2600" marR="2600" marT="2600" marB="0" anchor="b">
                    <a:noFill/>
                  </a:tcPr>
                </a:tc>
              </a:tr>
              <a:tr h="34427">
                <a:tc>
                  <a:txBody>
                    <a:bodyPr/>
                    <a:lstStyle/>
                    <a:p>
                      <a:pPr algn="l" fontAlgn="b"/>
                      <a:endParaRPr lang="en-US" sz="1800" b="0" i="0" u="none" strike="noStrike" dirty="0">
                        <a:solidFill>
                          <a:srgbClr val="000000"/>
                        </a:solidFill>
                        <a:effectLst/>
                        <a:latin typeface="+mn-lt"/>
                      </a:endParaRPr>
                    </a:p>
                  </a:txBody>
                  <a:tcPr marL="2600" marR="2600" marT="2600" marB="0" anchor="b">
                    <a:noFill/>
                  </a:tcPr>
                </a:tc>
                <a:tc>
                  <a:txBody>
                    <a:bodyPr/>
                    <a:lstStyle/>
                    <a:p>
                      <a:pPr algn="l" fontAlgn="b"/>
                      <a:endParaRPr lang="en-US" sz="1800" b="0" i="0" u="none" strike="noStrike" dirty="0">
                        <a:solidFill>
                          <a:srgbClr val="000000"/>
                        </a:solidFill>
                        <a:effectLst/>
                        <a:latin typeface="+mn-lt"/>
                      </a:endParaRPr>
                    </a:p>
                  </a:txBody>
                  <a:tcPr marL="2600" marR="2600" marT="2600" marB="0" anchor="b">
                    <a:noFill/>
                  </a:tcPr>
                </a:tc>
              </a:tr>
              <a:tr h="53361">
                <a:tc gridSpan="2">
                  <a:txBody>
                    <a:bodyPr/>
                    <a:lstStyle/>
                    <a:p>
                      <a:pPr algn="l" fontAlgn="ctr"/>
                      <a:r>
                        <a:rPr lang="en-US" sz="1800" u="none" strike="noStrike" dirty="0">
                          <a:effectLst/>
                          <a:latin typeface="+mn-lt"/>
                        </a:rPr>
                        <a:t>Ethics</a:t>
                      </a:r>
                      <a:endParaRPr lang="en-US" sz="1800" b="1" i="0" u="none" strike="noStrike" dirty="0">
                        <a:solidFill>
                          <a:srgbClr val="000000"/>
                        </a:solidFill>
                        <a:effectLst/>
                        <a:latin typeface="+mn-lt"/>
                      </a:endParaRPr>
                    </a:p>
                  </a:txBody>
                  <a:tcPr marL="2600" marR="2600" marT="2600" marB="0" anchor="ctr">
                    <a:noFill/>
                  </a:tcPr>
                </a:tc>
                <a:tc hMerge="1">
                  <a:txBody>
                    <a:bodyPr/>
                    <a:lstStyle/>
                    <a:p>
                      <a:endParaRPr lang="en-US"/>
                    </a:p>
                  </a:txBody>
                  <a:tcPr/>
                </a:tc>
              </a:tr>
              <a:tr h="348738">
                <a:tc gridSpan="2">
                  <a:txBody>
                    <a:bodyPr/>
                    <a:lstStyle/>
                    <a:p>
                      <a:pPr algn="l" fontAlgn="b"/>
                      <a:r>
                        <a:rPr lang="en-US" sz="1800" u="sng" strike="noStrike" dirty="0" smtClean="0">
                          <a:effectLst/>
                          <a:latin typeface="+mn-lt"/>
                          <a:hlinkClick r:id="rId4"/>
                        </a:rPr>
                        <a:t>http</a:t>
                      </a:r>
                      <a:r>
                        <a:rPr lang="en-US" sz="1800" u="sng" strike="noStrike" dirty="0">
                          <a:effectLst/>
                          <a:latin typeface="+mn-lt"/>
                          <a:hlinkClick r:id="rId4"/>
                        </a:rPr>
                        <a:t>://www.ieee.org/portal/cms_docs/about/CoE_poster.pdf</a:t>
                      </a:r>
                      <a:endParaRPr lang="en-US" sz="1800" b="0" i="0" u="sng" strike="noStrike" dirty="0">
                        <a:solidFill>
                          <a:srgbClr val="0000FF"/>
                        </a:solidFill>
                        <a:effectLst/>
                        <a:latin typeface="+mn-lt"/>
                      </a:endParaRPr>
                    </a:p>
                  </a:txBody>
                  <a:tcPr marL="2600" marR="2600" marT="2600" marB="0" anchor="b">
                    <a:noFill/>
                  </a:tcPr>
                </a:tc>
                <a:tc hMerge="1">
                  <a:txBody>
                    <a:bodyPr/>
                    <a:lstStyle/>
                    <a:p>
                      <a:endParaRPr lang="en-US"/>
                    </a:p>
                  </a:txBody>
                  <a:tcPr/>
                </a:tc>
              </a:tr>
            </a:tbl>
          </a:graphicData>
        </a:graphic>
      </p:graphicFrame>
    </p:spTree>
    <p:extLst>
      <p:ext uri="{BB962C8B-B14F-4D97-AF65-F5344CB8AC3E}">
        <p14:creationId xmlns:p14="http://schemas.microsoft.com/office/powerpoint/2010/main" val="3711900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01 October 2014</a:t>
            </a:r>
            <a:endParaRPr lang="en-US" dirty="0" smtClean="0"/>
          </a:p>
        </p:txBody>
      </p:sp>
      <p:sp>
        <p:nvSpPr>
          <p:cNvPr id="5" name="Footer Placeholder 4"/>
          <p:cNvSpPr>
            <a:spLocks noGrp="1"/>
          </p:cNvSpPr>
          <p:nvPr>
            <p:ph type="ftr" sz="quarter" idx="11"/>
          </p:nvPr>
        </p:nvSpPr>
        <p:spPr/>
        <p:txBody>
          <a:bodyPr/>
          <a:lstStyle/>
          <a:p>
            <a:r>
              <a:rPr lang="en-US" smtClean="0"/>
              <a:t>Jay Holcomb, Itron, Inc.</a:t>
            </a:r>
            <a:endParaRPr lang="en-US" dirty="0"/>
          </a:p>
        </p:txBody>
      </p:sp>
      <p:sp>
        <p:nvSpPr>
          <p:cNvPr id="6" name="Slide Number Placeholder 5"/>
          <p:cNvSpPr>
            <a:spLocks noGrp="1"/>
          </p:cNvSpPr>
          <p:nvPr>
            <p:ph type="sldNum" sz="quarter" idx="12"/>
          </p:nvPr>
        </p:nvSpPr>
        <p:spPr/>
        <p:txBody>
          <a:bodyPr/>
          <a:lstStyle/>
          <a:p>
            <a:r>
              <a:rPr lang="en-US" smtClean="0"/>
              <a:t>Slide </a:t>
            </a:r>
            <a:fld id="{90AFB2CF-DAC2-E149-8D0E-EADEAB378C87}" type="slidenum">
              <a:rPr lang="en-US" smtClean="0"/>
              <a:pPr/>
              <a:t>5</a:t>
            </a:fld>
            <a:endParaRPr lang="en-US"/>
          </a:p>
        </p:txBody>
      </p:sp>
      <p:sp>
        <p:nvSpPr>
          <p:cNvPr id="7" name="Title 1"/>
          <p:cNvSpPr>
            <a:spLocks noGrp="1"/>
          </p:cNvSpPr>
          <p:nvPr>
            <p:ph type="title"/>
          </p:nvPr>
        </p:nvSpPr>
        <p:spPr>
          <a:xfrm>
            <a:off x="685800" y="762000"/>
            <a:ext cx="7772400" cy="914400"/>
          </a:xfrm>
        </p:spPr>
        <p:txBody>
          <a:bodyPr/>
          <a:lstStyle/>
          <a:p>
            <a:r>
              <a:rPr lang="en-US" sz="2800" dirty="0"/>
              <a:t>Teleconference Information</a:t>
            </a:r>
            <a:br>
              <a:rPr lang="en-US" sz="2800" dirty="0"/>
            </a:br>
            <a:r>
              <a:rPr lang="en-US" sz="2800" dirty="0"/>
              <a:t>Connect by Computer</a:t>
            </a:r>
          </a:p>
        </p:txBody>
      </p:sp>
      <p:sp>
        <p:nvSpPr>
          <p:cNvPr id="8" name="Content Placeholder 2"/>
          <p:cNvSpPr>
            <a:spLocks noGrp="1"/>
          </p:cNvSpPr>
          <p:nvPr>
            <p:ph idx="1"/>
          </p:nvPr>
        </p:nvSpPr>
        <p:spPr>
          <a:xfrm>
            <a:off x="696913" y="1676400"/>
            <a:ext cx="7772400" cy="4114800"/>
          </a:xfrm>
        </p:spPr>
        <p:txBody>
          <a:bodyPr/>
          <a:lstStyle/>
          <a:p>
            <a:r>
              <a:rPr lang="en-US" sz="1200" dirty="0"/>
              <a:t>Topic: 802.18 </a:t>
            </a:r>
            <a:br>
              <a:rPr lang="en-US" sz="1200" dirty="0"/>
            </a:br>
            <a:r>
              <a:rPr lang="en-US" sz="1200" dirty="0"/>
              <a:t>Date: Every 2 weeks on Wednesday, from Wednesday, August 20, 2014 to Wednesday, November 26, 2014 </a:t>
            </a:r>
            <a:br>
              <a:rPr lang="en-US" sz="1200" dirty="0"/>
            </a:br>
            <a:r>
              <a:rPr lang="en-US" sz="1200" dirty="0"/>
              <a:t>Time: 11:00 am, Pacific Daylight Time (San Francisco, GMT-07:00) </a:t>
            </a:r>
            <a:br>
              <a:rPr lang="en-US" sz="1200" dirty="0"/>
            </a:br>
            <a:r>
              <a:rPr lang="en-US" sz="1200" dirty="0"/>
              <a:t>Meeting Number: 209 187 356 </a:t>
            </a:r>
            <a:br>
              <a:rPr lang="en-US" sz="1200" dirty="0"/>
            </a:br>
            <a:r>
              <a:rPr lang="en-US" sz="1200" dirty="0"/>
              <a:t>Meeting Password: 802.18 </a:t>
            </a:r>
            <a:br>
              <a:rPr lang="en-US" sz="1200" dirty="0"/>
            </a:br>
            <a:r>
              <a:rPr lang="en-US" sz="1200" dirty="0"/>
              <a:t/>
            </a:r>
            <a:br>
              <a:rPr lang="en-US" sz="1200" dirty="0"/>
            </a:br>
            <a:r>
              <a:rPr lang="en-US" sz="1200" dirty="0"/>
              <a:t>------------------------------------------------------- </a:t>
            </a:r>
            <a:br>
              <a:rPr lang="en-US" sz="1200" dirty="0"/>
            </a:br>
            <a:r>
              <a:rPr lang="en-US" sz="1200" dirty="0"/>
              <a:t>To join the online meeting (Now from mobile devices!) </a:t>
            </a:r>
            <a:br>
              <a:rPr lang="en-US" sz="1200" dirty="0"/>
            </a:br>
            <a:r>
              <a:rPr lang="en-US" sz="1200" dirty="0"/>
              <a:t>------------------------------------------------------- </a:t>
            </a:r>
            <a:br>
              <a:rPr lang="en-US" sz="1200" dirty="0"/>
            </a:br>
            <a:r>
              <a:rPr lang="en-US" sz="1200" dirty="0"/>
              <a:t>1. Go to </a:t>
            </a:r>
            <a:r>
              <a:rPr lang="en-US" sz="1200" u="sng" dirty="0">
                <a:hlinkClick r:id="rId2"/>
              </a:rPr>
              <a:t>https://cisco.webex.com/ciscosales/j.php?MTID=m7369edf630b31cb0a9b97352647570bb</a:t>
            </a:r>
            <a:r>
              <a:rPr lang="en-US" sz="1200" dirty="0"/>
              <a:t> </a:t>
            </a:r>
            <a:br>
              <a:rPr lang="en-US" sz="1200" dirty="0"/>
            </a:br>
            <a:r>
              <a:rPr lang="en-US" sz="1200" dirty="0"/>
              <a:t>2. Enter your name and email address. </a:t>
            </a:r>
            <a:br>
              <a:rPr lang="en-US" sz="1200" dirty="0"/>
            </a:br>
            <a:r>
              <a:rPr lang="en-US" sz="1200" dirty="0"/>
              <a:t>3. Enter the meeting password: 802.18 </a:t>
            </a:r>
            <a:br>
              <a:rPr lang="en-US" sz="1200" dirty="0"/>
            </a:br>
            <a:r>
              <a:rPr lang="en-US" sz="1200" dirty="0"/>
              <a:t>4. Click "Join Now". </a:t>
            </a:r>
            <a:br>
              <a:rPr lang="en-US" sz="1200" dirty="0"/>
            </a:br>
            <a:r>
              <a:rPr lang="en-US" sz="1200" dirty="0"/>
              <a:t/>
            </a:r>
            <a:br>
              <a:rPr lang="en-US" sz="1200" dirty="0"/>
            </a:br>
            <a:r>
              <a:rPr lang="en-US" sz="1200" dirty="0"/>
              <a:t>To view in other time zones or languages, please click the link: </a:t>
            </a:r>
            <a:br>
              <a:rPr lang="en-US" sz="1200" dirty="0"/>
            </a:br>
            <a:r>
              <a:rPr lang="en-US" sz="1200" u="sng" dirty="0">
                <a:hlinkClick r:id="rId3"/>
              </a:rPr>
              <a:t>https://cisco.webex.com/ciscosales/j.php?MTID=m49ad5fba4da17f42dc798822a9045f7b</a:t>
            </a:r>
            <a:r>
              <a:rPr lang="en-US" sz="1200" dirty="0"/>
              <a:t> </a:t>
            </a:r>
            <a:br>
              <a:rPr lang="en-US" sz="1200" dirty="0"/>
            </a:br>
            <a:r>
              <a:rPr lang="en-US" sz="1200" dirty="0"/>
              <a:t/>
            </a:r>
            <a:br>
              <a:rPr lang="en-US" sz="1200" dirty="0"/>
            </a:br>
            <a:r>
              <a:rPr lang="en-US" sz="1200" dirty="0"/>
              <a:t>---------------------------------------------------------------- </a:t>
            </a:r>
            <a:br>
              <a:rPr lang="en-US" sz="1200" dirty="0"/>
            </a:br>
            <a:r>
              <a:rPr lang="en-US" sz="1200" dirty="0"/>
              <a:t>ALERT – PLEASE READ: DO NOT DIAL THE TOLL FREE NUMBERS FROM WITHIN THE (408) OR (919) AREA CODES </a:t>
            </a:r>
            <a:br>
              <a:rPr lang="en-US" sz="1200" dirty="0"/>
            </a:br>
            <a:r>
              <a:rPr lang="en-US" sz="1200" dirty="0"/>
              <a:t>---------------------------------------------------------------- </a:t>
            </a:r>
            <a:br>
              <a:rPr lang="en-US" sz="1200" dirty="0"/>
            </a:br>
            <a:r>
              <a:rPr lang="en-US" sz="1200" dirty="0"/>
              <a:t>Please dial the local access number for your area from the list below: </a:t>
            </a:r>
            <a:br>
              <a:rPr lang="en-US" sz="1200" dirty="0"/>
            </a:br>
            <a:r>
              <a:rPr lang="en-US" sz="1200" dirty="0"/>
              <a:t>- San Jose/Milpitas (408) area: 525-6800 </a:t>
            </a:r>
            <a:br>
              <a:rPr lang="en-US" sz="1200" dirty="0"/>
            </a:br>
            <a:r>
              <a:rPr lang="en-US" sz="1200" dirty="0"/>
              <a:t>- RTP (919) area: 392-3330 </a:t>
            </a:r>
            <a:br>
              <a:rPr lang="en-US" sz="1200" dirty="0"/>
            </a:br>
            <a:r>
              <a:rPr lang="en-US" sz="1200" dirty="0"/>
              <a:t/>
            </a:r>
            <a:br>
              <a:rPr lang="en-US" sz="1200" dirty="0"/>
            </a:br>
            <a:r>
              <a:rPr lang="en-US" sz="1200" dirty="0"/>
              <a:t/>
            </a:r>
            <a:br>
              <a:rPr lang="en-US" sz="1200" dirty="0"/>
            </a:br>
            <a:endParaRPr lang="en-US" sz="1200" b="0" dirty="0">
              <a:hlinkClick r:id="rId4"/>
            </a:endParaRPr>
          </a:p>
        </p:txBody>
      </p:sp>
    </p:spTree>
    <p:extLst>
      <p:ext uri="{BB962C8B-B14F-4D97-AF65-F5344CB8AC3E}">
        <p14:creationId xmlns:p14="http://schemas.microsoft.com/office/powerpoint/2010/main" val="37606590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01 October 2014</a:t>
            </a:r>
            <a:endParaRPr lang="en-US" dirty="0" smtClean="0"/>
          </a:p>
        </p:txBody>
      </p:sp>
      <p:sp>
        <p:nvSpPr>
          <p:cNvPr id="5" name="Footer Placeholder 4"/>
          <p:cNvSpPr>
            <a:spLocks noGrp="1"/>
          </p:cNvSpPr>
          <p:nvPr>
            <p:ph type="ftr" sz="quarter" idx="11"/>
          </p:nvPr>
        </p:nvSpPr>
        <p:spPr/>
        <p:txBody>
          <a:bodyPr/>
          <a:lstStyle/>
          <a:p>
            <a:r>
              <a:rPr lang="en-US" smtClean="0"/>
              <a:t>Jay Holcomb, Itron, Inc.</a:t>
            </a:r>
            <a:endParaRPr lang="en-US" dirty="0"/>
          </a:p>
        </p:txBody>
      </p:sp>
      <p:sp>
        <p:nvSpPr>
          <p:cNvPr id="6" name="Slide Number Placeholder 5"/>
          <p:cNvSpPr>
            <a:spLocks noGrp="1"/>
          </p:cNvSpPr>
          <p:nvPr>
            <p:ph type="sldNum" sz="quarter" idx="12"/>
          </p:nvPr>
        </p:nvSpPr>
        <p:spPr/>
        <p:txBody>
          <a:bodyPr/>
          <a:lstStyle/>
          <a:p>
            <a:r>
              <a:rPr lang="en-US" smtClean="0"/>
              <a:t>Slide </a:t>
            </a:r>
            <a:fld id="{90AFB2CF-DAC2-E149-8D0E-EADEAB378C87}" type="slidenum">
              <a:rPr lang="en-US" smtClean="0"/>
              <a:pPr/>
              <a:t>6</a:t>
            </a:fld>
            <a:endParaRPr lang="en-US"/>
          </a:p>
        </p:txBody>
      </p:sp>
      <p:sp>
        <p:nvSpPr>
          <p:cNvPr id="7" name="Title 1"/>
          <p:cNvSpPr>
            <a:spLocks noGrp="1"/>
          </p:cNvSpPr>
          <p:nvPr>
            <p:ph type="title"/>
          </p:nvPr>
        </p:nvSpPr>
        <p:spPr>
          <a:xfrm>
            <a:off x="685800" y="769706"/>
            <a:ext cx="7772400" cy="914400"/>
          </a:xfrm>
        </p:spPr>
        <p:txBody>
          <a:bodyPr/>
          <a:lstStyle/>
          <a:p>
            <a:r>
              <a:rPr lang="en-US" sz="2800" dirty="0"/>
              <a:t>Teleconference Information</a:t>
            </a:r>
            <a:br>
              <a:rPr lang="en-US" sz="2800" dirty="0"/>
            </a:br>
            <a:r>
              <a:rPr lang="en-US" sz="2800" dirty="0"/>
              <a:t>Connect by </a:t>
            </a:r>
            <a:r>
              <a:rPr lang="en-US" sz="2800" dirty="0" smtClean="0"/>
              <a:t>Telephone</a:t>
            </a:r>
            <a:endParaRPr lang="en-US" sz="2800" dirty="0"/>
          </a:p>
        </p:txBody>
      </p:sp>
      <p:sp>
        <p:nvSpPr>
          <p:cNvPr id="8" name="Content Placeholder 2"/>
          <p:cNvSpPr>
            <a:spLocks noGrp="1"/>
          </p:cNvSpPr>
          <p:nvPr>
            <p:ph idx="1"/>
          </p:nvPr>
        </p:nvSpPr>
        <p:spPr>
          <a:xfrm>
            <a:off x="685800" y="1743307"/>
            <a:ext cx="7772400" cy="4114800"/>
          </a:xfrm>
        </p:spPr>
        <p:txBody>
          <a:bodyPr/>
          <a:lstStyle/>
          <a:p>
            <a:r>
              <a:rPr lang="en-US" sz="1200" dirty="0"/>
              <a:t>To join the teleconference only </a:t>
            </a:r>
            <a:br>
              <a:rPr lang="en-US" sz="1200" dirty="0"/>
            </a:br>
            <a:r>
              <a:rPr lang="en-US" sz="1200" dirty="0"/>
              <a:t>------------------------------------------------------- </a:t>
            </a:r>
            <a:br>
              <a:rPr lang="en-US" sz="1200" dirty="0"/>
            </a:br>
            <a:r>
              <a:rPr lang="en-US" sz="1200" dirty="0"/>
              <a:t>1. Dial into Cisco WebEx (view all Global Access Numbers at </a:t>
            </a:r>
            <a:br>
              <a:rPr lang="en-US" sz="1200" dirty="0"/>
            </a:br>
            <a:r>
              <a:rPr lang="en-US" sz="1200" u="sng" dirty="0">
                <a:hlinkClick r:id="rId2"/>
              </a:rPr>
              <a:t>http://cisco.com/en/US/about/doing_business/conferencing/index.html</a:t>
            </a:r>
            <a:r>
              <a:rPr lang="en-US" sz="1200" dirty="0"/>
              <a:t> </a:t>
            </a:r>
            <a:br>
              <a:rPr lang="en-US" sz="1200" dirty="0"/>
            </a:br>
            <a:r>
              <a:rPr lang="en-US" sz="1200" dirty="0"/>
              <a:t>2. Follow the prompts to enter the Meeting Number (listed above) or Access Code followed by the # sign. </a:t>
            </a:r>
            <a:br>
              <a:rPr lang="en-US" sz="1200" dirty="0"/>
            </a:br>
            <a:r>
              <a:rPr lang="en-US" sz="1200" dirty="0"/>
              <a:t/>
            </a:r>
            <a:br>
              <a:rPr lang="en-US" sz="1200" dirty="0"/>
            </a:br>
            <a:r>
              <a:rPr lang="en-US" sz="1200" dirty="0"/>
              <a:t>San Jose, CA: +1.408.525.6800 RTP: +1.919.392.3330 </a:t>
            </a:r>
            <a:br>
              <a:rPr lang="en-US" sz="1200" dirty="0"/>
            </a:br>
            <a:r>
              <a:rPr lang="en-US" sz="1200" dirty="0"/>
              <a:t/>
            </a:r>
            <a:br>
              <a:rPr lang="en-US" sz="1200" dirty="0"/>
            </a:br>
            <a:r>
              <a:rPr lang="en-US" sz="1200" dirty="0"/>
              <a:t>US/Canada: +1.866.432.9903 United Kingdom: +44.20.8824.0117 </a:t>
            </a:r>
            <a:br>
              <a:rPr lang="en-US" sz="1200" dirty="0"/>
            </a:br>
            <a:r>
              <a:rPr lang="en-US" sz="1200" dirty="0"/>
              <a:t/>
            </a:r>
            <a:br>
              <a:rPr lang="en-US" sz="1200" dirty="0"/>
            </a:br>
            <a:r>
              <a:rPr lang="en-US" sz="1200" dirty="0"/>
              <a:t>India: +91.80.4350.1111 Germany: +49.619.6773.9002 </a:t>
            </a:r>
            <a:br>
              <a:rPr lang="en-US" sz="1200" dirty="0"/>
            </a:br>
            <a:r>
              <a:rPr lang="en-US" sz="1200" dirty="0"/>
              <a:t/>
            </a:r>
            <a:br>
              <a:rPr lang="en-US" sz="1200" dirty="0"/>
            </a:br>
            <a:r>
              <a:rPr lang="en-US" sz="1200" dirty="0"/>
              <a:t>Japan: +81.3.5763.9394 China: +86.10.8515.5666 </a:t>
            </a:r>
            <a:br>
              <a:rPr lang="en-US" sz="1200" dirty="0"/>
            </a:br>
            <a:r>
              <a:rPr lang="en-US" sz="1200" dirty="0"/>
              <a:t/>
            </a:r>
            <a:br>
              <a:rPr lang="en-US" sz="1200" dirty="0"/>
            </a:br>
            <a:r>
              <a:rPr lang="en-US" sz="1200" dirty="0"/>
              <a:t>------------------------------------------------------- </a:t>
            </a:r>
            <a:br>
              <a:rPr lang="en-US" sz="1200" dirty="0"/>
            </a:br>
            <a:r>
              <a:rPr lang="en-US" sz="1200" dirty="0"/>
              <a:t>For assistance </a:t>
            </a:r>
            <a:br>
              <a:rPr lang="en-US" sz="1200" dirty="0"/>
            </a:br>
            <a:r>
              <a:rPr lang="en-US" sz="1200" dirty="0"/>
              <a:t>------------------------------------------------------- </a:t>
            </a:r>
            <a:br>
              <a:rPr lang="en-US" sz="1200" dirty="0"/>
            </a:br>
            <a:r>
              <a:rPr lang="en-US" sz="1200" dirty="0"/>
              <a:t>1. Go to </a:t>
            </a:r>
            <a:r>
              <a:rPr lang="en-US" sz="1200" u="sng" dirty="0">
                <a:hlinkClick r:id="rId3"/>
              </a:rPr>
              <a:t>https://cisco.webex.com/ciscosales/mc</a:t>
            </a:r>
            <a:r>
              <a:rPr lang="en-US" sz="1200" dirty="0"/>
              <a:t> </a:t>
            </a:r>
            <a:br>
              <a:rPr lang="en-US" sz="1200" dirty="0"/>
            </a:br>
            <a:r>
              <a:rPr lang="en-US" sz="1200" dirty="0"/>
              <a:t>2. On the left navigation bar, click "Support". </a:t>
            </a:r>
            <a:br>
              <a:rPr lang="en-US" sz="1200" dirty="0"/>
            </a:br>
            <a:r>
              <a:rPr lang="en-US" sz="1200" dirty="0"/>
              <a:t/>
            </a:r>
            <a:br>
              <a:rPr lang="en-US" sz="1200" dirty="0"/>
            </a:br>
            <a:r>
              <a:rPr lang="en-US" sz="1200" dirty="0"/>
              <a:t>You can contact me at: </a:t>
            </a:r>
            <a:br>
              <a:rPr lang="en-US" sz="1200" dirty="0"/>
            </a:br>
            <a:r>
              <a:rPr lang="en-US" sz="1200" u="sng" dirty="0">
                <a:hlinkClick r:id="rId4"/>
              </a:rPr>
              <a:t>pecclesi@cisco.com</a:t>
            </a:r>
            <a:r>
              <a:rPr lang="en-US" sz="1200" dirty="0"/>
              <a:t> </a:t>
            </a:r>
            <a:br>
              <a:rPr lang="en-US" sz="1200" dirty="0"/>
            </a:br>
            <a:r>
              <a:rPr lang="en-US" sz="1200" dirty="0"/>
              <a:t>1-408-527 0815 </a:t>
            </a:r>
            <a:r>
              <a:rPr lang="en-US" sz="1600" dirty="0"/>
              <a:t/>
            </a:r>
            <a:br>
              <a:rPr lang="en-US" sz="1600" dirty="0"/>
            </a:br>
            <a:r>
              <a:rPr lang="en-US" sz="1600" dirty="0"/>
              <a:t/>
            </a:r>
            <a:br>
              <a:rPr lang="en-US" sz="1600" dirty="0"/>
            </a:br>
            <a:endParaRPr lang="en-US" sz="1600" b="0" dirty="0">
              <a:hlinkClick r:id="rId5"/>
            </a:endParaRPr>
          </a:p>
        </p:txBody>
      </p:sp>
    </p:spTree>
    <p:extLst>
      <p:ext uri="{BB962C8B-B14F-4D97-AF65-F5344CB8AC3E}">
        <p14:creationId xmlns:p14="http://schemas.microsoft.com/office/powerpoint/2010/main" val="2466319328"/>
      </p:ext>
    </p:extLst>
  </p:cSld>
  <p:clrMapOvr>
    <a:masterClrMapping/>
  </p:clrMapOvr>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1050</TotalTime>
  <Words>438</Words>
  <Application>Microsoft Office PowerPoint</Application>
  <PresentationFormat>On-screen Show (4:3)</PresentationFormat>
  <Paragraphs>51</Paragraphs>
  <Slides>6</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2" baseType="lpstr">
      <vt:lpstr>ＭＳ Ｐゴシック</vt:lpstr>
      <vt:lpstr>Arial</vt:lpstr>
      <vt:lpstr>Lucida Grande</vt:lpstr>
      <vt:lpstr>Times New Roman</vt:lpstr>
      <vt:lpstr>802-18-Submission</vt:lpstr>
      <vt:lpstr>Document</vt:lpstr>
      <vt:lpstr>Agenda for 802.18 Teleconference Meeting 01 October 2014</vt:lpstr>
      <vt:lpstr>Meeting Agenda</vt:lpstr>
      <vt:lpstr>IEEE Notices</vt:lpstr>
      <vt:lpstr>IEEE Notices</vt:lpstr>
      <vt:lpstr>Teleconference Information Connect by Computer</vt:lpstr>
      <vt:lpstr>Teleconference Information Connect by Telephone</vt:lpstr>
    </vt:vector>
  </TitlesOfParts>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rr-tag-agenda-teleconference</dc:title>
  <dc:creator>Jay.Holcomb@itron.com</dc:creator>
  <cp:keywords>01 Oct 2014</cp:keywords>
  <cp:lastModifiedBy>Holcomb, Jay</cp:lastModifiedBy>
  <cp:revision>341</cp:revision>
  <cp:lastPrinted>1998-02-10T13:28:06Z</cp:lastPrinted>
  <dcterms:created xsi:type="dcterms:W3CDTF">2012-05-17T22:09:29Z</dcterms:created>
  <dcterms:modified xsi:type="dcterms:W3CDTF">2014-09-25T12:50:09Z</dcterms:modified>
</cp:coreProperties>
</file>