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5" r:id="rId3"/>
    <p:sldId id="276" r:id="rId4"/>
    <p:sldId id="277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32" autoAdjust="0"/>
    <p:restoredTop sz="94660"/>
  </p:normalViewPr>
  <p:slideViewPr>
    <p:cSldViewPr>
      <p:cViewPr varScale="1">
        <p:scale>
          <a:sx n="85" d="100"/>
          <a:sy n="85" d="100"/>
        </p:scale>
        <p:origin x="5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802.18-yy/xxxxr0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802.18-yy/xxxxr0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802.18-yy/xxxxr0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4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 August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004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20 August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400" y="332601"/>
            <a:ext cx="2514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18-14/0056r00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JLynch@mjlallc.com" TargetMode="External"/><Relationship Id="rId2" Type="http://schemas.openxmlformats.org/officeDocument/2006/relationships/hyperlink" Target="mailto:jay.holcomb@itron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.webex.com/ciscosales/j.php?MTID=m49ad5fba4da17f42dc798822a9045f7b" TargetMode="External"/><Relationship Id="rId2" Type="http://schemas.openxmlformats.org/officeDocument/2006/relationships/hyperlink" Target="https://cisco.webex.com/ciscosales/j.php?MTID=m7369edf630b31cb0a9b97352647570bb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aesystems.uc.att.com/baesystems/mee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.webex.com/ciscosales/mc" TargetMode="External"/><Relationship Id="rId2" Type="http://schemas.openxmlformats.org/officeDocument/2006/relationships/hyperlink" Target="http://cisco.com/en/US/about/doing_business/conferencing/index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aesystems.uc.att.com/baesystems/meet" TargetMode="External"/><Relationship Id="rId4" Type="http://schemas.openxmlformats.org/officeDocument/2006/relationships/hyperlink" Target="mailto:pecclesi@cisco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/>
          <a:p>
            <a:r>
              <a:rPr lang="en-US" dirty="0" smtClean="0"/>
              <a:t>20 August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Jay Holcomb, Itron, Inc.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  <a:latin typeface="+mn-lt"/>
                <a:ea typeface="Lucida Grande"/>
                <a:cs typeface="Arial"/>
              </a:rPr>
              <a:t>Agenda for 802.18 Teleconference Meeting</a:t>
            </a:r>
            <a:br>
              <a:rPr lang="en-US" sz="2800" dirty="0" smtClean="0">
                <a:solidFill>
                  <a:srgbClr val="000000"/>
                </a:solidFill>
                <a:latin typeface="+mn-lt"/>
                <a:ea typeface="Lucida Grande"/>
                <a:cs typeface="Arial"/>
              </a:rPr>
            </a:br>
            <a:r>
              <a:rPr lang="en-US" sz="2800" dirty="0" smtClean="0">
                <a:solidFill>
                  <a:srgbClr val="000000"/>
                </a:solidFill>
                <a:latin typeface="+mn-lt"/>
                <a:ea typeface="Lucida Grande"/>
                <a:cs typeface="Arial"/>
              </a:rPr>
              <a:t>20 August 2014</a:t>
            </a:r>
            <a:endParaRPr lang="en-US" sz="2800" dirty="0">
              <a:latin typeface="+mn-lt"/>
              <a:cs typeface="Arial"/>
            </a:endParaRP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353803"/>
              </p:ext>
            </p:extLst>
          </p:nvPr>
        </p:nvGraphicFramePr>
        <p:xfrm>
          <a:off x="563137" y="2700574"/>
          <a:ext cx="8375362" cy="2799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9" name="Document" r:id="rId4" imgW="8253180" imgH="2751467" progId="Word.Document.8">
                  <p:embed/>
                </p:oleObj>
              </mc:Choice>
              <mc:Fallback>
                <p:oleObj name="Document" r:id="rId4" imgW="8253180" imgH="275146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137" y="2700574"/>
                        <a:ext cx="8375362" cy="279925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902" y="698810"/>
            <a:ext cx="7772400" cy="914400"/>
          </a:xfrm>
        </p:spPr>
        <p:txBody>
          <a:bodyPr/>
          <a:lstStyle/>
          <a:p>
            <a:r>
              <a:rPr lang="en-US" sz="2800" dirty="0" smtClean="0"/>
              <a:t>Meeting Agenda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922" y="1600200"/>
            <a:ext cx="8053077" cy="4572000"/>
          </a:xfrm>
        </p:spPr>
        <p:txBody>
          <a:bodyPr/>
          <a:lstStyle/>
          <a:p>
            <a:r>
              <a:rPr lang="en-US" sz="2000" dirty="0" smtClean="0"/>
              <a:t>Time: Wednesday, 20 August, 2014,  2PM ET / 12PM CT / 11AM PT</a:t>
            </a:r>
          </a:p>
          <a:p>
            <a:r>
              <a:rPr lang="en-US" sz="2000" dirty="0" smtClean="0"/>
              <a:t>Duration: 1 hour</a:t>
            </a:r>
          </a:p>
          <a:p>
            <a:r>
              <a:rPr lang="en-US" sz="2000" dirty="0" smtClean="0"/>
              <a:t>Attendance: Please send an email indicating your attendance to: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1600" b="0" dirty="0" smtClean="0"/>
              <a:t>Jay Holcomb, </a:t>
            </a:r>
            <a:r>
              <a:rPr lang="en-US" sz="1600" b="0" dirty="0" smtClean="0">
                <a:hlinkClick r:id="rId2"/>
              </a:rPr>
              <a:t>jay.holcomb@itron.com</a:t>
            </a:r>
            <a:r>
              <a:rPr lang="en-US" sz="1600" b="0" dirty="0" smtClean="0"/>
              <a:t> and </a:t>
            </a:r>
          </a:p>
          <a:p>
            <a:pPr marL="0" indent="0">
              <a:buNone/>
            </a:pPr>
            <a:r>
              <a:rPr lang="en-US" sz="1600" b="0" dirty="0"/>
              <a:t>	</a:t>
            </a:r>
            <a:r>
              <a:rPr lang="en-US" sz="1600" b="0" dirty="0" smtClean="0"/>
              <a:t>Michael Lynch, </a:t>
            </a:r>
            <a:r>
              <a:rPr lang="en-US" sz="1600" b="0" dirty="0">
                <a:hlinkClick r:id="rId3"/>
              </a:rPr>
              <a:t>MJLynch@mjlallc.com</a:t>
            </a:r>
            <a:r>
              <a:rPr lang="en-US" sz="1600" b="0" dirty="0" smtClean="0"/>
              <a:t>.</a:t>
            </a:r>
          </a:p>
          <a:p>
            <a:r>
              <a:rPr lang="en-US" sz="2000" dirty="0" smtClean="0"/>
              <a:t>Agenda: </a:t>
            </a:r>
          </a:p>
          <a:p>
            <a:pPr lvl="1"/>
            <a:r>
              <a:rPr lang="en-US" sz="1800" dirty="0" smtClean="0"/>
              <a:t>IEEE Notices</a:t>
            </a:r>
            <a:endParaRPr lang="en-US" sz="1800" dirty="0" smtClean="0"/>
          </a:p>
          <a:p>
            <a:pPr lvl="1"/>
            <a:r>
              <a:rPr lang="en-US" sz="1800" dirty="0" smtClean="0"/>
              <a:t>Call </a:t>
            </a:r>
            <a:r>
              <a:rPr lang="en-US" sz="1800" dirty="0" smtClean="0"/>
              <a:t>for any FCC, ITU or regulatory organization activity needing to be discussed.</a:t>
            </a:r>
          </a:p>
          <a:p>
            <a:pPr lvl="1"/>
            <a:r>
              <a:rPr lang="en-US" sz="1800" dirty="0"/>
              <a:t>Status on 802.18 Operation Manual. </a:t>
            </a:r>
          </a:p>
          <a:p>
            <a:pPr lvl="1"/>
            <a:r>
              <a:rPr lang="en-US" sz="1800" dirty="0" smtClean="0"/>
              <a:t>  </a:t>
            </a:r>
            <a:endParaRPr lang="en-US" sz="1800" dirty="0" smtClean="0"/>
          </a:p>
          <a:p>
            <a:r>
              <a:rPr lang="en-US" sz="2000" dirty="0" smtClean="0"/>
              <a:t>To join the teleconference by computer, see slide 3</a:t>
            </a:r>
          </a:p>
          <a:p>
            <a:r>
              <a:rPr lang="en-US" sz="2000" dirty="0" smtClean="0"/>
              <a:t>To join the teleconference by phone, see slide 4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611" y="304800"/>
            <a:ext cx="1500475" cy="276999"/>
          </a:xfrm>
        </p:spPr>
        <p:txBody>
          <a:bodyPr/>
          <a:lstStyle/>
          <a:p>
            <a:r>
              <a:rPr lang="en-US" dirty="0" smtClean="0"/>
              <a:t>20 August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FB2CF-DAC2-E149-8D0E-EADEAB378C8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3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Teleconference Information</a:t>
            </a:r>
            <a:br>
              <a:rPr lang="en-US" sz="2800" dirty="0"/>
            </a:br>
            <a:r>
              <a:rPr lang="en-US" sz="2800" dirty="0"/>
              <a:t>Connect by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76400"/>
            <a:ext cx="7772400" cy="4114800"/>
          </a:xfrm>
        </p:spPr>
        <p:txBody>
          <a:bodyPr/>
          <a:lstStyle/>
          <a:p>
            <a:r>
              <a:rPr lang="en-US" sz="1200" dirty="0"/>
              <a:t>Topic: 802.18 </a:t>
            </a:r>
            <a:br>
              <a:rPr lang="en-US" sz="1200" dirty="0"/>
            </a:br>
            <a:r>
              <a:rPr lang="en-US" sz="1200" dirty="0"/>
              <a:t>Date: Every 2 weeks on Wednesday, from Wednesday, August 20, 2014 to Wednesday, November 26, 2014 </a:t>
            </a:r>
            <a:br>
              <a:rPr lang="en-US" sz="1200" dirty="0"/>
            </a:br>
            <a:r>
              <a:rPr lang="en-US" sz="1200" dirty="0"/>
              <a:t>Time: 11:00 am, Pacific Daylight Time (San Francisco, GMT-07:00) </a:t>
            </a:r>
            <a:br>
              <a:rPr lang="en-US" sz="1200" dirty="0"/>
            </a:br>
            <a:r>
              <a:rPr lang="en-US" sz="1200" dirty="0"/>
              <a:t>Meeting Number: 209 187 356 </a:t>
            </a:r>
            <a:br>
              <a:rPr lang="en-US" sz="1200" dirty="0"/>
            </a:br>
            <a:r>
              <a:rPr lang="en-US" sz="1200" dirty="0"/>
              <a:t>Meeting Password: 802.18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To join the online meeting (Now from mobile devices!) </a:t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1. Go to </a:t>
            </a:r>
            <a:r>
              <a:rPr lang="en-US" sz="1200" u="sng" dirty="0">
                <a:hlinkClick r:id="rId2"/>
              </a:rPr>
              <a:t>https://cisco.webex.com/ciscosales/j.php?MTID=m7369edf630b31cb0a9b97352647570bb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2. Enter your name and email address. </a:t>
            </a:r>
            <a:br>
              <a:rPr lang="en-US" sz="1200" dirty="0"/>
            </a:br>
            <a:r>
              <a:rPr lang="en-US" sz="1200" dirty="0"/>
              <a:t>3. Enter the meeting password: 802.18 </a:t>
            </a:r>
            <a:br>
              <a:rPr lang="en-US" sz="1200" dirty="0"/>
            </a:br>
            <a:r>
              <a:rPr lang="en-US" sz="1200" dirty="0"/>
              <a:t>4. Click "Join Now".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To view in other time zones or languages, please click the link: </a:t>
            </a:r>
            <a:br>
              <a:rPr lang="en-US" sz="1200" dirty="0"/>
            </a:br>
            <a:r>
              <a:rPr lang="en-US" sz="1200" u="sng" dirty="0">
                <a:hlinkClick r:id="rId3"/>
              </a:rPr>
              <a:t>https://cisco.webex.com/ciscosales/j.php?MTID=m49ad5fba4da17f42dc798822a9045f7b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---------------------------------------------------------------- </a:t>
            </a:r>
            <a:br>
              <a:rPr lang="en-US" sz="1200" dirty="0"/>
            </a:br>
            <a:r>
              <a:rPr lang="en-US" sz="1200" dirty="0"/>
              <a:t>ALERT – PLEASE READ: DO NOT DIAL THE TOLL FREE NUMBERS FROM WITHIN THE (408) OR (919) AREA CODES </a:t>
            </a:r>
            <a:br>
              <a:rPr lang="en-US" sz="1200" dirty="0"/>
            </a:br>
            <a:r>
              <a:rPr lang="en-US" sz="1200" dirty="0"/>
              <a:t>---------------------------------------------------------------- </a:t>
            </a:r>
            <a:br>
              <a:rPr lang="en-US" sz="1200" dirty="0"/>
            </a:br>
            <a:r>
              <a:rPr lang="en-US" sz="1200" dirty="0"/>
              <a:t>Please dial the local access number for your area from the list below: </a:t>
            </a:r>
            <a:br>
              <a:rPr lang="en-US" sz="1200" dirty="0"/>
            </a:br>
            <a:r>
              <a:rPr lang="en-US" sz="1200" dirty="0"/>
              <a:t>- San Jose/Milpitas (408) area: 525-6800 </a:t>
            </a:r>
            <a:br>
              <a:rPr lang="en-US" sz="1200" dirty="0"/>
            </a:br>
            <a:r>
              <a:rPr lang="en-US" sz="1200" dirty="0"/>
              <a:t>- RTP (919) area: 392-3330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endParaRPr lang="en-US" sz="1200" b="0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August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FB2CF-DAC2-E149-8D0E-EADEAB378C8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0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Teleconference Information</a:t>
            </a:r>
            <a:br>
              <a:rPr lang="en-US" sz="2800" dirty="0"/>
            </a:br>
            <a:r>
              <a:rPr lang="en-US" sz="2800" dirty="0"/>
              <a:t>Connect by </a:t>
            </a:r>
            <a:r>
              <a:rPr lang="en-US" sz="2800" dirty="0" smtClean="0"/>
              <a:t>Telephone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3307"/>
            <a:ext cx="7772400" cy="4114800"/>
          </a:xfrm>
        </p:spPr>
        <p:txBody>
          <a:bodyPr/>
          <a:lstStyle/>
          <a:p>
            <a:r>
              <a:rPr lang="en-US" sz="1200" dirty="0"/>
              <a:t>To join the teleconference only </a:t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1. Dial into Cisco WebEx (view all Global Access Numbers at </a:t>
            </a:r>
            <a:br>
              <a:rPr lang="en-US" sz="1200" dirty="0"/>
            </a:br>
            <a:r>
              <a:rPr lang="en-US" sz="1200" u="sng" dirty="0">
                <a:hlinkClick r:id="rId2"/>
              </a:rPr>
              <a:t>http://cisco.com/en/US/about/doing_business/conferencing/index.html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2. Follow the prompts to enter the Meeting Number (listed above) or Access Code followed by the # sign.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San Jose, CA: +1.408.525.6800 RTP: +1.919.392.3330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US/Canada: +1.866.432.9903 United Kingdom: +44.20.8824.0117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India: +91.80.4350.1111 Germany: +49.619.6773.9002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Japan: +81.3.5763.9394 China: +86.10.8515.5666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For assistance </a:t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1. Go to </a:t>
            </a:r>
            <a:r>
              <a:rPr lang="en-US" sz="1200" u="sng" dirty="0">
                <a:hlinkClick r:id="rId3"/>
              </a:rPr>
              <a:t>https://cisco.webex.com/ciscosales/mc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2. On the left navigation bar, click "Support".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You can contact me at: </a:t>
            </a:r>
            <a:br>
              <a:rPr lang="en-US" sz="1200" dirty="0"/>
            </a:br>
            <a:r>
              <a:rPr lang="en-US" sz="1200" u="sng" dirty="0">
                <a:hlinkClick r:id="rId4"/>
              </a:rPr>
              <a:t>pecclesi@cisco.com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1-408-527 0815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b="0" dirty="0">
              <a:hlinkClick r:id="rId5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August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FB2CF-DAC2-E149-8D0E-EADEAB378C8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612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976</TotalTime>
  <Words>112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Lucida Grande</vt:lpstr>
      <vt:lpstr>Times New Roman</vt:lpstr>
      <vt:lpstr>802-18-Submission</vt:lpstr>
      <vt:lpstr>Document</vt:lpstr>
      <vt:lpstr>Agenda for 802.18 Teleconference Meeting 20 August 2014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rr-tag-agenda-teleconference</dc:title>
  <dc:creator>Jay.Holcomb@itron.com</dc:creator>
  <cp:keywords>20 Aug 2014</cp:keywords>
  <cp:lastModifiedBy>Holcomb, Jay</cp:lastModifiedBy>
  <cp:revision>322</cp:revision>
  <cp:lastPrinted>1998-02-10T13:28:06Z</cp:lastPrinted>
  <dcterms:created xsi:type="dcterms:W3CDTF">2012-05-17T22:09:29Z</dcterms:created>
  <dcterms:modified xsi:type="dcterms:W3CDTF">2014-07-21T19:46:55Z</dcterms:modified>
</cp:coreProperties>
</file>