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69" r:id="rId2"/>
    <p:sldId id="266" r:id="rId3"/>
    <p:sldId id="283" r:id="rId4"/>
    <p:sldId id="287" r:id="rId5"/>
  </p:sldIdLst>
  <p:sldSz cx="9144000" cy="6858000" type="screen4x3"/>
  <p:notesSz cx="7102475" cy="938847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p:scale>
          <a:sx n="96" d="100"/>
          <a:sy n="96" d="100"/>
        </p:scale>
        <p:origin x="-1482"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80093" y="178600"/>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smtClean="0"/>
              <a:t>doc.: IEEE 802.18-13/0041r0</a:t>
            </a:r>
            <a:endParaRPr lang="en-US"/>
          </a:p>
        </p:txBody>
      </p:sp>
      <p:sp>
        <p:nvSpPr>
          <p:cNvPr id="3075" name="Rectangle 3"/>
          <p:cNvSpPr>
            <a:spLocks noGrp="1" noChangeArrowheads="1"/>
          </p:cNvSpPr>
          <p:nvPr>
            <p:ph type="dt" sz="quarter" idx="1"/>
          </p:nvPr>
        </p:nvSpPr>
        <p:spPr bwMode="auto">
          <a:xfrm>
            <a:off x="712198" y="178600"/>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a:t>Month Year</a:t>
            </a:r>
          </a:p>
        </p:txBody>
      </p:sp>
      <p:sp>
        <p:nvSpPr>
          <p:cNvPr id="3076" name="Rectangle 4"/>
          <p:cNvSpPr>
            <a:spLocks noGrp="1" noChangeArrowheads="1"/>
          </p:cNvSpPr>
          <p:nvPr>
            <p:ph type="ftr" sz="quarter" idx="2"/>
          </p:nvPr>
        </p:nvSpPr>
        <p:spPr bwMode="auto">
          <a:xfrm>
            <a:off x="4809714" y="9086554"/>
            <a:ext cx="1661865"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a:t>John Doe, Some Company</a:t>
            </a:r>
          </a:p>
        </p:txBody>
      </p:sp>
      <p:sp>
        <p:nvSpPr>
          <p:cNvPr id="3077" name="Rectangle 5"/>
          <p:cNvSpPr>
            <a:spLocks noGrp="1" noChangeArrowheads="1"/>
          </p:cNvSpPr>
          <p:nvPr>
            <p:ph type="sldNum" sz="quarter" idx="3"/>
          </p:nvPr>
        </p:nvSpPr>
        <p:spPr bwMode="auto">
          <a:xfrm>
            <a:off x="3209773" y="9086554"/>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49284">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710574" y="391855"/>
            <a:ext cx="568132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a:p>
        </p:txBody>
      </p:sp>
      <p:sp>
        <p:nvSpPr>
          <p:cNvPr id="3079" name="Rectangle 7"/>
          <p:cNvSpPr>
            <a:spLocks noChangeArrowheads="1"/>
          </p:cNvSpPr>
          <p:nvPr/>
        </p:nvSpPr>
        <p:spPr bwMode="auto">
          <a:xfrm>
            <a:off x="710574" y="9086554"/>
            <a:ext cx="728459" cy="184686"/>
          </a:xfrm>
          <a:prstGeom prst="rect">
            <a:avLst/>
          </a:prstGeom>
          <a:noFill/>
          <a:ln w="9525">
            <a:noFill/>
            <a:miter lim="800000"/>
            <a:headEnd/>
            <a:tailEnd/>
          </a:ln>
          <a:effectLst/>
        </p:spPr>
        <p:txBody>
          <a:bodyPr wrap="none" lIns="0" tIns="0" rIns="0" bIns="0">
            <a:prstTxWarp prst="textNoShape">
              <a:avLst/>
            </a:prstTxWarp>
            <a:spAutoFit/>
          </a:bodyPr>
          <a:lstStyle/>
          <a:p>
            <a:pPr defTabSz="949284"/>
            <a:r>
              <a:rPr lang="en-US"/>
              <a:t>Submission</a:t>
            </a:r>
          </a:p>
        </p:txBody>
      </p:sp>
      <p:sp>
        <p:nvSpPr>
          <p:cNvPr id="3080" name="Line 8"/>
          <p:cNvSpPr>
            <a:spLocks noChangeShapeType="1"/>
          </p:cNvSpPr>
          <p:nvPr/>
        </p:nvSpPr>
        <p:spPr bwMode="auto">
          <a:xfrm>
            <a:off x="710573" y="9075312"/>
            <a:ext cx="5839054"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a:p>
        </p:txBody>
      </p:sp>
    </p:spTree>
    <p:extLst>
      <p:ext uri="{BB962C8B-B14F-4D97-AF65-F5344CB8AC3E}">
        <p14:creationId xmlns:p14="http://schemas.microsoft.com/office/powerpoint/2010/main" val="3313209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23995" y="98301"/>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smtClean="0"/>
              <a:t>doc.: IEEE 802.18-13/0041r0</a:t>
            </a:r>
            <a:endParaRPr lang="en-US"/>
          </a:p>
        </p:txBody>
      </p:sp>
      <p:sp>
        <p:nvSpPr>
          <p:cNvPr id="2051" name="Rectangle 3"/>
          <p:cNvSpPr>
            <a:spLocks noGrp="1" noChangeArrowheads="1"/>
          </p:cNvSpPr>
          <p:nvPr>
            <p:ph type="dt" idx="1"/>
          </p:nvPr>
        </p:nvSpPr>
        <p:spPr bwMode="auto">
          <a:xfrm>
            <a:off x="669922" y="98301"/>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211263" y="709613"/>
            <a:ext cx="4679950" cy="3509962"/>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6346" y="4459767"/>
            <a:ext cx="5209783" cy="4225295"/>
          </a:xfrm>
          <a:prstGeom prst="rect">
            <a:avLst/>
          </a:prstGeom>
          <a:noFill/>
          <a:ln w="9525">
            <a:noFill/>
            <a:miter lim="800000"/>
            <a:headEnd/>
            <a:tailEnd/>
          </a:ln>
          <a:effectLst/>
        </p:spPr>
        <p:txBody>
          <a:bodyPr vert="horz" wrap="square" lIns="95251" tIns="46819" rIns="95251" bIns="4681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302477" y="9089766"/>
            <a:ext cx="2131704"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4955" lvl="4" algn="r" defTabSz="949284">
              <a:defRPr/>
            </a:lvl5pPr>
          </a:lstStyle>
          <a:p>
            <a:pPr lvl="4"/>
            <a:r>
              <a:rPr lang="en-US"/>
              <a:t>John Doe, Some Company</a:t>
            </a:r>
          </a:p>
        </p:txBody>
      </p:sp>
      <p:sp>
        <p:nvSpPr>
          <p:cNvPr id="2055" name="Rectangle 7"/>
          <p:cNvSpPr>
            <a:spLocks noGrp="1" noChangeArrowheads="1"/>
          </p:cNvSpPr>
          <p:nvPr>
            <p:ph type="sldNum" sz="quarter" idx="5"/>
          </p:nvPr>
        </p:nvSpPr>
        <p:spPr bwMode="auto">
          <a:xfrm>
            <a:off x="3300831" y="9089766"/>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41467" y="9089766"/>
            <a:ext cx="728459" cy="184686"/>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41467" y="9088160"/>
            <a:ext cx="5619541"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a:p>
        </p:txBody>
      </p:sp>
      <p:sp>
        <p:nvSpPr>
          <p:cNvPr id="2058" name="Line 10"/>
          <p:cNvSpPr>
            <a:spLocks noChangeShapeType="1"/>
          </p:cNvSpPr>
          <p:nvPr/>
        </p:nvSpPr>
        <p:spPr bwMode="auto">
          <a:xfrm>
            <a:off x="663418" y="300316"/>
            <a:ext cx="577563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a:p>
        </p:txBody>
      </p:sp>
    </p:spTree>
    <p:extLst>
      <p:ext uri="{BB962C8B-B14F-4D97-AF65-F5344CB8AC3E}">
        <p14:creationId xmlns:p14="http://schemas.microsoft.com/office/powerpoint/2010/main" val="3322644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802.18-13/0041r0</a:t>
            </a:r>
            <a:endParaRPr lang="en-US"/>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xfrm>
            <a:off x="3408151" y="9089766"/>
            <a:ext cx="417886" cy="185544"/>
          </a:xfrm>
          <a:ln/>
        </p:spPr>
        <p:txBody>
          <a:bodyPr/>
          <a:lstStyle/>
          <a:p>
            <a:r>
              <a:rPr lang="en-US"/>
              <a:t>Page </a:t>
            </a:r>
            <a:fld id="{F505B3FA-7285-5747-A549-FA4E5A6AB061}" type="slidenum">
              <a:rPr lang="en-US"/>
              <a:pPr/>
              <a:t>1</a:t>
            </a:fld>
            <a:endParaRPr lang="en-US"/>
          </a:p>
        </p:txBody>
      </p:sp>
      <p:sp>
        <p:nvSpPr>
          <p:cNvPr id="31746" name="Rectangle 2"/>
          <p:cNvSpPr>
            <a:spLocks noGrp="1" noRot="1" noChangeAspect="1" noChangeArrowheads="1" noTextEdit="1"/>
          </p:cNvSpPr>
          <p:nvPr>
            <p:ph type="sldImg"/>
          </p:nvPr>
        </p:nvSpPr>
        <p:spPr>
          <a:xfrm>
            <a:off x="1211263" y="709613"/>
            <a:ext cx="4679950" cy="3509962"/>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smtClean="0"/>
              <a:t>March, 2013</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297B430-F312-904B-8958-C21B8627C4E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BE70C81-7B7C-B549-9BE0-E5D3148C1B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2C4BB83-D087-2E44-8943-4E6A8C8151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96913" y="332601"/>
            <a:ext cx="1239763" cy="276999"/>
          </a:xfrm>
        </p:spPr>
        <p:txBody>
          <a:bodyPr/>
          <a:lstStyle>
            <a:lvl1pPr>
              <a:defRPr/>
            </a:lvl1pPr>
          </a:lstStyle>
          <a:p>
            <a:r>
              <a:rPr lang="en-US" dirty="0" smtClean="0"/>
              <a:t>March, 2014</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079F3C-77A3-1A46-B472-518C5B0DD8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DCB52CC-92EA-D34D-B04F-C2F29B2B4B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2013</a:t>
            </a:r>
            <a:endParaRPr lang="en-US"/>
          </a:p>
        </p:txBody>
      </p:sp>
      <p:sp>
        <p:nvSpPr>
          <p:cNvPr id="8" name="Footer Placeholder 7"/>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43183BB2-E59F-2449-B6B7-250EC077558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2013</a:t>
            </a:r>
            <a:endParaRPr lang="en-US"/>
          </a:p>
        </p:txBody>
      </p:sp>
      <p:sp>
        <p:nvSpPr>
          <p:cNvPr id="4" name="Footer Placeholder 3"/>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378A90E-76CC-0C48-832A-0C72DEA87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2013</a:t>
            </a:r>
            <a:endParaRPr lang="en-US"/>
          </a:p>
        </p:txBody>
      </p:sp>
      <p:sp>
        <p:nvSpPr>
          <p:cNvPr id="3" name="Footer Placeholder 2"/>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B6B77F6A-D333-0443-9145-E228F9AE8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C6098D5-F8B3-984C-9677-8CFCA2391F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81E71742-22FB-214E-A1FC-BF75AF31D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875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July,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Michael Lynch, MJ Lynch &amp; Associates LLC</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18-14/0055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987514" cy="276999"/>
          </a:xfrm>
        </p:spPr>
        <p:txBody>
          <a:bodyPr/>
          <a:lstStyle/>
          <a:p>
            <a:r>
              <a:rPr lang="en-US" dirty="0" smtClean="0"/>
              <a:t>July, 2014</a:t>
            </a:r>
            <a:endParaRPr lang="en-US" dirty="0"/>
          </a:p>
        </p:txBody>
      </p:sp>
      <p:sp>
        <p:nvSpPr>
          <p:cNvPr id="8"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9" name="Slide Number Placeholder 5"/>
          <p:cNvSpPr>
            <a:spLocks noGrp="1"/>
          </p:cNvSpPr>
          <p:nvPr>
            <p:ph type="sldNum" sz="quarter" idx="12"/>
          </p:nvPr>
        </p:nvSpPr>
        <p:spPr/>
        <p:txBody>
          <a:bodyPr/>
          <a:lstStyle/>
          <a:p>
            <a:r>
              <a:rPr lang="en-US"/>
              <a:t>Slide </a:t>
            </a:r>
            <a:fld id="{5E067CF2-20FE-FA4C-997C-80B439DAF1EE}" type="slidenum">
              <a:rPr lang="en-US"/>
              <a:pPr/>
              <a:t>1</a:t>
            </a:fld>
            <a:endParaRPr lang="en-US"/>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RR-TAG Closing Report</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a:t>Notice:</a:t>
            </a:r>
            <a:r>
              <a:rPr lang="en-US" sz="900"/>
              <a:t> </a:t>
            </a:r>
            <a:r>
              <a:rPr 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18 July 2014</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2171861618"/>
              </p:ext>
            </p:extLst>
          </p:nvPr>
        </p:nvGraphicFramePr>
        <p:xfrm>
          <a:off x="520700" y="2290763"/>
          <a:ext cx="7991475" cy="3571875"/>
        </p:xfrm>
        <a:graphic>
          <a:graphicData uri="http://schemas.openxmlformats.org/presentationml/2006/ole">
            <mc:AlternateContent xmlns:mc="http://schemas.openxmlformats.org/markup-compatibility/2006">
              <mc:Choice xmlns:v="urn:schemas-microsoft-com:vml" Requires="v">
                <p:oleObj spid="_x0000_s30941" name="Document" r:id="rId4" imgW="8248712" imgH="3698922" progId="Word.Document.8">
                  <p:embed/>
                </p:oleObj>
              </mc:Choice>
              <mc:Fallback>
                <p:oleObj name="Document" r:id="rId4" imgW="8248712" imgH="3698922" progId="Word.Document.8">
                  <p:embed/>
                  <p:pic>
                    <p:nvPicPr>
                      <p:cNvPr id="0" name="Picture 11"/>
                      <p:cNvPicPr>
                        <a:picLocks noChangeAspect="1" noChangeArrowheads="1"/>
                      </p:cNvPicPr>
                      <p:nvPr/>
                    </p:nvPicPr>
                    <p:blipFill>
                      <a:blip r:embed="rId5"/>
                      <a:srcRect/>
                      <a:stretch>
                        <a:fillRect/>
                      </a:stretch>
                    </p:blipFill>
                    <p:spPr bwMode="auto">
                      <a:xfrm>
                        <a:off x="520700" y="2290763"/>
                        <a:ext cx="7991475" cy="3571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87514" cy="276999"/>
          </a:xfrm>
        </p:spPr>
        <p:txBody>
          <a:bodyPr/>
          <a:lstStyle/>
          <a:p>
            <a:r>
              <a:rPr lang="en-US" dirty="0" smtClean="0"/>
              <a:t>July, 2014</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2</a:t>
            </a:fld>
            <a:endParaRPr lang="en-US"/>
          </a:p>
        </p:txBody>
      </p:sp>
      <p:sp>
        <p:nvSpPr>
          <p:cNvPr id="21506" name="Rectangle 2"/>
          <p:cNvSpPr>
            <a:spLocks noGrp="1" noChangeArrowheads="1"/>
          </p:cNvSpPr>
          <p:nvPr>
            <p:ph type="title"/>
          </p:nvPr>
        </p:nvSpPr>
        <p:spPr>
          <a:xfrm>
            <a:off x="685800" y="304800"/>
            <a:ext cx="7772400" cy="1066800"/>
          </a:xfrm>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a:xfrm>
            <a:off x="762000" y="990600"/>
            <a:ext cx="7772400" cy="5257800"/>
          </a:xfrm>
        </p:spPr>
        <p:txBody>
          <a:bodyPr/>
          <a:lstStyle/>
          <a:p>
            <a:r>
              <a:rPr lang="en-US" sz="2000" b="0" dirty="0" smtClean="0"/>
              <a:t>This document reports on the regulatory matters considered and outputs from the </a:t>
            </a:r>
            <a:r>
              <a:rPr lang="en-US" sz="2000" b="0" dirty="0" smtClean="0"/>
              <a:t>July</a:t>
            </a:r>
            <a:r>
              <a:rPr lang="en-US" sz="2000" b="0" dirty="0" smtClean="0"/>
              <a:t>, </a:t>
            </a:r>
            <a:r>
              <a:rPr lang="en-US" sz="2000" b="0" dirty="0" smtClean="0"/>
              <a:t>2014 meeting held in </a:t>
            </a:r>
            <a:r>
              <a:rPr lang="en-US" sz="2000" b="0" dirty="0" smtClean="0"/>
              <a:t>San Diego, CA</a:t>
            </a:r>
            <a:r>
              <a:rPr lang="en-US" sz="2000" b="0" dirty="0" smtClean="0"/>
              <a:t>.</a:t>
            </a:r>
            <a:endParaRPr lang="en-US" sz="2000" b="0" dirty="0" smtClean="0"/>
          </a:p>
          <a:p>
            <a:r>
              <a:rPr lang="en-US" sz="2000" b="0" dirty="0"/>
              <a:t>The RR-TAG is input </a:t>
            </a:r>
            <a:r>
              <a:rPr lang="en-US" sz="2000" b="0" dirty="0" smtClean="0"/>
              <a:t>driven</a:t>
            </a:r>
            <a:r>
              <a:rPr lang="en-US" sz="2000" b="0" dirty="0" smtClean="0"/>
              <a:t>, and</a:t>
            </a:r>
            <a:r>
              <a:rPr lang="en-US" sz="2000" b="0" dirty="0" smtClean="0"/>
              <a:t> </a:t>
            </a:r>
            <a:r>
              <a:rPr lang="en-US" sz="2000" b="0" dirty="0"/>
              <a:t>attendance varies depending on the </a:t>
            </a:r>
            <a:r>
              <a:rPr lang="en-US" sz="2000" b="0" dirty="0" smtClean="0"/>
              <a:t>topics of the </a:t>
            </a:r>
            <a:r>
              <a:rPr lang="en-US" sz="2000" b="0" dirty="0"/>
              <a:t>documents being considered and meeting location. </a:t>
            </a:r>
            <a:endParaRPr lang="en-US" sz="2000" b="0" dirty="0" smtClean="0"/>
          </a:p>
          <a:p>
            <a:r>
              <a:rPr lang="en-US" sz="2000" b="0" dirty="0" smtClean="0"/>
              <a:t>There were 13 liaison or informational documents received from three ITU-R Working Parties (WP) – WP1A, WP5A and WP5D. All of these liaisons/information documents are on the 802.18 Mentor web site and show the author as being the appropriate ITU-R WP. </a:t>
            </a:r>
          </a:p>
          <a:p>
            <a:r>
              <a:rPr lang="en-US" sz="2000" b="0" dirty="0" smtClean="0"/>
              <a:t>There were two 802 responses to ITU-R at this meeting and others will be drafted and sent from either the September or November.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87514" cy="276999"/>
          </a:xfrm>
        </p:spPr>
        <p:txBody>
          <a:bodyPr/>
          <a:lstStyle/>
          <a:p>
            <a:r>
              <a:rPr lang="en-US" dirty="0" smtClean="0"/>
              <a:t>July, 2014</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ITU-R Items Approved </a:t>
            </a:r>
            <a:r>
              <a:rPr lang="en-US" sz="2800" dirty="0"/>
              <a:t>in </a:t>
            </a:r>
            <a:r>
              <a:rPr lang="en-US" sz="2800" dirty="0" smtClean="0"/>
              <a:t>July</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a:t>There were 2 reply liaisons sent in response (18-14-0046-02 for WP5D and 18-14-0048-00 for WP5A</a:t>
            </a:r>
            <a:r>
              <a:rPr lang="en-US" sz="2000" b="0" dirty="0" smtClean="0"/>
              <a:t>.</a:t>
            </a:r>
          </a:p>
          <a:p>
            <a:pPr lvl="1">
              <a:spcBef>
                <a:spcPts val="0"/>
              </a:spcBef>
              <a:spcAft>
                <a:spcPts val="600"/>
              </a:spcAft>
            </a:pPr>
            <a:r>
              <a:rPr lang="en-US" sz="1800" dirty="0" smtClean="0"/>
              <a:t>18-14-0046-02 deals </a:t>
            </a:r>
            <a:r>
              <a:rPr lang="en-US" sz="1800" dirty="0"/>
              <a:t>with </a:t>
            </a:r>
            <a:r>
              <a:rPr lang="en-US" sz="1800" dirty="0" smtClean="0"/>
              <a:t>“VIEWS </a:t>
            </a:r>
            <a:r>
              <a:rPr lang="en-US" sz="1800" dirty="0"/>
              <a:t>ON WIRELESSMAN-ADVANCED </a:t>
            </a:r>
            <a:r>
              <a:rPr lang="en-US" sz="1800" dirty="0" smtClean="0"/>
              <a:t>OOBE”</a:t>
            </a:r>
          </a:p>
          <a:p>
            <a:pPr lvl="1">
              <a:spcBef>
                <a:spcPts val="0"/>
              </a:spcBef>
              <a:spcAft>
                <a:spcPts val="600"/>
              </a:spcAft>
            </a:pPr>
            <a:r>
              <a:rPr lang="en-US" sz="1800" b="0" dirty="0" smtClean="0"/>
              <a:t>18-14-0048-00 added data on 802.11 technology that already existed in ITU-R Recommendation M.1450 into a new ITU-R Recommendation dealing with ITS.</a:t>
            </a:r>
            <a:endParaRPr lang="en-US" sz="1800" b="0" dirty="0"/>
          </a:p>
          <a:p>
            <a:pPr>
              <a:spcBef>
                <a:spcPts val="0"/>
              </a:spcBef>
              <a:spcAft>
                <a:spcPts val="600"/>
              </a:spcAft>
            </a:pPr>
            <a:r>
              <a:rPr lang="en-US" sz="2000" b="0" dirty="0"/>
              <a:t>802.18 reviewed the latest version of the ITU-R WP1A PDNR response to ITU-R Recommendation 236/1. WP1A, at their June meeting, took the IEEE 802 contribution (18-13-0117-06) as their basic text. WP1A has requested a review and response from 802 by 31 December. WP1A has indicated that they plan on completing the work on Question 236/1 at their June, 2015 meeting. The data in it is seen as useful for a WRC in deciding Smart Grid spectrum identification.</a:t>
            </a:r>
          </a:p>
        </p:txBody>
      </p:sp>
    </p:spTree>
    <p:extLst>
      <p:ext uri="{BB962C8B-B14F-4D97-AF65-F5344CB8AC3E}">
        <p14:creationId xmlns:p14="http://schemas.microsoft.com/office/powerpoint/2010/main" val="3173268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87514" cy="276999"/>
          </a:xfrm>
        </p:spPr>
        <p:txBody>
          <a:bodyPr/>
          <a:lstStyle/>
          <a:p>
            <a:r>
              <a:rPr lang="en-US" dirty="0" smtClean="0"/>
              <a:t>July, 2014</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4</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ITU-R Items Approved </a:t>
            </a:r>
            <a:r>
              <a:rPr lang="en-US" sz="2800" dirty="0" smtClean="0"/>
              <a:t>in July</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a:t>802.18 took the decision not to participate in the September wireless interim to be held in Athens</a:t>
            </a:r>
            <a:r>
              <a:rPr lang="en-US" sz="2000" b="0" dirty="0" smtClean="0"/>
              <a:t>.</a:t>
            </a:r>
            <a:r>
              <a:rPr lang="en-US" sz="2000" b="0" dirty="0"/>
              <a:t> </a:t>
            </a:r>
            <a:r>
              <a:rPr lang="en-US" sz="2000" b="0" dirty="0" smtClean="0"/>
              <a:t>This decision had nothing to do with the location but the inability of the core 802.18 participants to attend.</a:t>
            </a:r>
            <a:endParaRPr lang="en-US" sz="2000" b="0" dirty="0"/>
          </a:p>
          <a:p>
            <a:pPr>
              <a:spcBef>
                <a:spcPts val="0"/>
              </a:spcBef>
              <a:spcAft>
                <a:spcPts val="600"/>
              </a:spcAft>
            </a:pPr>
            <a:r>
              <a:rPr lang="en-US" sz="2000" b="0" dirty="0" smtClean="0"/>
              <a:t>The </a:t>
            </a:r>
            <a:r>
              <a:rPr lang="en-US" sz="2000" b="0" dirty="0"/>
              <a:t>meeting approved the 802.18 chair convening conference calls to deal with regulatory matters that come up between Plenary sessions</a:t>
            </a:r>
            <a:r>
              <a:rPr lang="en-US" sz="2000" b="0" dirty="0" smtClean="0"/>
              <a:t>. The first call will be 30 days after the 802.18 meeting closed on 18 July and will be bi-weekly after that. Web-x will be available.</a:t>
            </a:r>
          </a:p>
          <a:p>
            <a:pPr lvl="1">
              <a:spcBef>
                <a:spcPts val="0"/>
              </a:spcBef>
              <a:spcAft>
                <a:spcPts val="600"/>
              </a:spcAft>
            </a:pPr>
            <a:endParaRPr lang="en-US" sz="1600" b="0" dirty="0" smtClean="0"/>
          </a:p>
        </p:txBody>
      </p:sp>
    </p:spTree>
    <p:extLst>
      <p:ext uri="{BB962C8B-B14F-4D97-AF65-F5344CB8AC3E}">
        <p14:creationId xmlns:p14="http://schemas.microsoft.com/office/powerpoint/2010/main" val="13537892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6666</TotalTime>
  <Words>488</Words>
  <Application>Microsoft Office PowerPoint</Application>
  <PresentationFormat>On-screen Show (4:3)</PresentationFormat>
  <Paragraphs>33</Paragraphs>
  <Slides>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6" baseType="lpstr">
      <vt:lpstr>802-18-Submission</vt:lpstr>
      <vt:lpstr>Document</vt:lpstr>
      <vt:lpstr>RR-TAG Closing Report</vt:lpstr>
      <vt:lpstr>Overview</vt:lpstr>
      <vt:lpstr>ITU-R Items Approved in July</vt:lpstr>
      <vt:lpstr>ITU-R Items Approved in July</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Closing Report March 2014</dc:title>
  <dc:creator>MJLynch@mjlallc.com</dc:creator>
  <cp:lastModifiedBy>MJ Lynch</cp:lastModifiedBy>
  <cp:revision>251</cp:revision>
  <cp:lastPrinted>2014-04-24T17:25:32Z</cp:lastPrinted>
  <dcterms:created xsi:type="dcterms:W3CDTF">2012-01-16T17:46:49Z</dcterms:created>
  <dcterms:modified xsi:type="dcterms:W3CDTF">2014-07-19T00:29:20Z</dcterms:modified>
</cp:coreProperties>
</file>