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69" r:id="rId2"/>
    <p:sldId id="266" r:id="rId3"/>
    <p:sldId id="286" r:id="rId4"/>
    <p:sldId id="284" r:id="rId5"/>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939"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80093" y="178600"/>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dirty="0"/>
              <a:t>doc.: IEEE 802.11-yy/xxxxr0</a:t>
            </a:r>
          </a:p>
        </p:txBody>
      </p:sp>
      <p:sp>
        <p:nvSpPr>
          <p:cNvPr id="3075" name="Rectangle 3"/>
          <p:cNvSpPr>
            <a:spLocks noGrp="1" noChangeArrowheads="1"/>
          </p:cNvSpPr>
          <p:nvPr>
            <p:ph type="dt" sz="quarter" idx="1"/>
          </p:nvPr>
        </p:nvSpPr>
        <p:spPr bwMode="auto">
          <a:xfrm>
            <a:off x="712198" y="178600"/>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3076" name="Rectangle 4"/>
          <p:cNvSpPr>
            <a:spLocks noGrp="1" noChangeArrowheads="1"/>
          </p:cNvSpPr>
          <p:nvPr>
            <p:ph type="ftr" sz="quarter" idx="2"/>
          </p:nvPr>
        </p:nvSpPr>
        <p:spPr bwMode="auto">
          <a:xfrm>
            <a:off x="4809714" y="9086554"/>
            <a:ext cx="1661865"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John Doe, Some Company</a:t>
            </a:r>
          </a:p>
        </p:txBody>
      </p:sp>
      <p:sp>
        <p:nvSpPr>
          <p:cNvPr id="3077" name="Rectangle 5"/>
          <p:cNvSpPr>
            <a:spLocks noGrp="1" noChangeArrowheads="1"/>
          </p:cNvSpPr>
          <p:nvPr>
            <p:ph type="sldNum" sz="quarter" idx="3"/>
          </p:nvPr>
        </p:nvSpPr>
        <p:spPr bwMode="auto">
          <a:xfrm>
            <a:off x="3209773" y="9086554"/>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9284">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710574" y="391855"/>
            <a:ext cx="568132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3079" name="Rectangle 7"/>
          <p:cNvSpPr>
            <a:spLocks noChangeArrowheads="1"/>
          </p:cNvSpPr>
          <p:nvPr/>
        </p:nvSpPr>
        <p:spPr bwMode="auto">
          <a:xfrm>
            <a:off x="710574" y="9086554"/>
            <a:ext cx="728459" cy="184686"/>
          </a:xfrm>
          <a:prstGeom prst="rect">
            <a:avLst/>
          </a:prstGeom>
          <a:noFill/>
          <a:ln w="9525">
            <a:noFill/>
            <a:miter lim="800000"/>
            <a:headEnd/>
            <a:tailEnd/>
          </a:ln>
          <a:effectLst/>
        </p:spPr>
        <p:txBody>
          <a:bodyPr wrap="none" lIns="0" tIns="0" rIns="0" bIns="0">
            <a:prstTxWarp prst="textNoShape">
              <a:avLst/>
            </a:prstTxWarp>
            <a:spAutoFit/>
          </a:bodyPr>
          <a:lstStyle/>
          <a:p>
            <a:pPr defTabSz="949284"/>
            <a:r>
              <a:rPr lang="en-US" dirty="0"/>
              <a:t>Submission</a:t>
            </a:r>
          </a:p>
        </p:txBody>
      </p:sp>
      <p:sp>
        <p:nvSpPr>
          <p:cNvPr id="3080" name="Line 8"/>
          <p:cNvSpPr>
            <a:spLocks noChangeShapeType="1"/>
          </p:cNvSpPr>
          <p:nvPr/>
        </p:nvSpPr>
        <p:spPr bwMode="auto">
          <a:xfrm>
            <a:off x="710573" y="9075312"/>
            <a:ext cx="5839054"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23995" y="98301"/>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dirty="0"/>
              <a:t>doc.: IEEE 802.11-yy/xxxxr0</a:t>
            </a:r>
          </a:p>
        </p:txBody>
      </p:sp>
      <p:sp>
        <p:nvSpPr>
          <p:cNvPr id="2051" name="Rectangle 3"/>
          <p:cNvSpPr>
            <a:spLocks noGrp="1" noChangeArrowheads="1"/>
          </p:cNvSpPr>
          <p:nvPr>
            <p:ph type="dt" idx="1"/>
          </p:nvPr>
        </p:nvSpPr>
        <p:spPr bwMode="auto">
          <a:xfrm>
            <a:off x="669922" y="98301"/>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211263" y="709613"/>
            <a:ext cx="4679950"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346" y="4459767"/>
            <a:ext cx="5209783" cy="4225295"/>
          </a:xfrm>
          <a:prstGeom prst="rect">
            <a:avLst/>
          </a:prstGeom>
          <a:noFill/>
          <a:ln w="9525">
            <a:noFill/>
            <a:miter lim="800000"/>
            <a:headEnd/>
            <a:tailEnd/>
          </a:ln>
          <a:effectLst/>
        </p:spPr>
        <p:txBody>
          <a:bodyPr vert="horz" wrap="square" lIns="95251" tIns="46819" rIns="95251" bIns="468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302477" y="9089766"/>
            <a:ext cx="2131704"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4955" lvl="4" algn="r" defTabSz="949284">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300831" y="9089766"/>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41467" y="9089766"/>
            <a:ext cx="728459" cy="184686"/>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41467" y="9088160"/>
            <a:ext cx="5619541"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2058" name="Line 10"/>
          <p:cNvSpPr>
            <a:spLocks noChangeShapeType="1"/>
          </p:cNvSpPr>
          <p:nvPr/>
        </p:nvSpPr>
        <p:spPr bwMode="auto">
          <a:xfrm>
            <a:off x="663418" y="300316"/>
            <a:ext cx="577563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802.11-yy/xxxxr0</a:t>
            </a:r>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408151" y="9089766"/>
            <a:ext cx="417886" cy="185544"/>
          </a:xfrm>
          <a:ln/>
        </p:spPr>
        <p:txBody>
          <a:bodyPr/>
          <a:lstStyle/>
          <a:p>
            <a:r>
              <a:rPr lang="en-US" dirty="0"/>
              <a:t>Page </a:t>
            </a:r>
            <a:fld id="{F505B3FA-7285-5747-A549-FA4E5A6AB061}" type="slidenum">
              <a:rPr lang="en-US"/>
              <a:pPr/>
              <a:t>1</a:t>
            </a:fld>
            <a:endParaRPr lang="en-US" dirty="0"/>
          </a:p>
        </p:txBody>
      </p:sp>
      <p:sp>
        <p:nvSpPr>
          <p:cNvPr id="31746" name="Rectangle 2"/>
          <p:cNvSpPr>
            <a:spLocks noGrp="1" noRot="1" noChangeAspect="1" noChangeArrowheads="1" noTextEdit="1"/>
          </p:cNvSpPr>
          <p:nvPr>
            <p:ph type="sldImg"/>
          </p:nvPr>
        </p:nvSpPr>
        <p:spPr>
          <a:xfrm>
            <a:off x="1211263" y="709613"/>
            <a:ext cx="4679950" cy="3509962"/>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297B430-F312-904B-8958-C21B8627C4E9}"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FBE70C81-7B7C-B549-9BE0-E5D3148C1B7A}"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E2C4BB83-D087-2E44-8943-4E6A8C81510A}"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D6079F3C-77A3-1A46-B472-518C5B0DD8EE}"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FDCB52CC-92EA-D34D-B04F-C2F29B2B4B1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May, 2013</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dirty="0"/>
              <a:t>Slide </a:t>
            </a:r>
            <a:fld id="{43183BB2-E59F-2449-B6B7-250EC0775583}"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May, 2013</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dirty="0"/>
              <a:t>Slide </a:t>
            </a:r>
            <a:fld id="{3378A90E-76CC-0C48-832A-0C72DEA87CC4}"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May, 2013</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dirty="0"/>
              <a:t>Slide </a:t>
            </a:r>
            <a:fld id="{B6B77F6A-D333-0443-9145-E228F9AE8646}"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5C6098D5-F8B3-984C-9677-8CFCA2391FE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81E71742-22FB-214E-A1FC-BF75AF31D4E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July,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Michael Lynch, MJ Lynch &amp; Associates LLC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18-14/0039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987514" cy="276999"/>
          </a:xfrm>
        </p:spPr>
        <p:txBody>
          <a:bodyPr/>
          <a:lstStyle/>
          <a:p>
            <a:r>
              <a:rPr lang="en-US" dirty="0" smtClean="0"/>
              <a:t>July, 2014</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dirty="0"/>
              <a:t>Slide </a:t>
            </a:r>
            <a:fld id="{5E067CF2-20FE-FA4C-997C-80B439DAF1EE}" type="slidenum">
              <a:rPr lang="en-US"/>
              <a:pPr/>
              <a:t>1</a:t>
            </a:fld>
            <a:endParaRPr lang="en-US" dirty="0"/>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Opening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March 2014</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38226946"/>
              </p:ext>
            </p:extLst>
          </p:nvPr>
        </p:nvGraphicFramePr>
        <p:xfrm>
          <a:off x="523875" y="2292350"/>
          <a:ext cx="7980363" cy="3571875"/>
        </p:xfrm>
        <a:graphic>
          <a:graphicData uri="http://schemas.openxmlformats.org/presentationml/2006/ole">
            <mc:AlternateContent xmlns:mc="http://schemas.openxmlformats.org/markup-compatibility/2006">
              <mc:Choice xmlns:v="urn:schemas-microsoft-com:vml" Requires="v">
                <p:oleObj spid="_x0000_s30945" name="Document" r:id="rId4" imgW="8248712" imgH="3698922" progId="Word.Document.8">
                  <p:embed/>
                </p:oleObj>
              </mc:Choice>
              <mc:Fallback>
                <p:oleObj name="Document" r:id="rId4" imgW="8248712" imgH="3698922" progId="Word.Document.8">
                  <p:embed/>
                  <p:pic>
                    <p:nvPicPr>
                      <p:cNvPr id="0" name="Picture 11"/>
                      <p:cNvPicPr>
                        <a:picLocks noChangeAspect="1" noChangeArrowheads="1"/>
                      </p:cNvPicPr>
                      <p:nvPr/>
                    </p:nvPicPr>
                    <p:blipFill>
                      <a:blip r:embed="rId5"/>
                      <a:srcRect/>
                      <a:stretch>
                        <a:fillRect/>
                      </a:stretch>
                    </p:blipFill>
                    <p:spPr bwMode="auto">
                      <a:xfrm>
                        <a:off x="523875" y="2292350"/>
                        <a:ext cx="7980363" cy="3571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2</a:t>
            </a:fld>
            <a:endParaRPr lang="en-US" dirty="0"/>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smtClean="0"/>
              <a:t>This document reports on the regulatory matters considered and outputs after the end of the March IEEE 802 Plenary and the May, 2014 Wireless Interim.</a:t>
            </a:r>
          </a:p>
          <a:p>
            <a:r>
              <a:rPr lang="en-US" sz="2000" b="0" dirty="0" smtClean="0"/>
              <a:t>One document that </a:t>
            </a:r>
            <a:r>
              <a:rPr lang="en-US" sz="2000" b="0" dirty="0" smtClean="0"/>
              <a:t>has had</a:t>
            </a:r>
            <a:r>
              <a:rPr lang="en-US" sz="2000" b="0" dirty="0" smtClean="0"/>
              <a:t> </a:t>
            </a:r>
            <a:r>
              <a:rPr lang="en-US" sz="2000" b="0" dirty="0" smtClean="0"/>
              <a:t>a high level of interest to IEEE 802 was approved by the RR and 802.24 TAGs </a:t>
            </a:r>
            <a:r>
              <a:rPr lang="en-US" sz="2000" b="0" dirty="0" smtClean="0"/>
              <a:t>as a</a:t>
            </a:r>
            <a:r>
              <a:rPr lang="en-US" sz="2000" b="0" dirty="0" smtClean="0"/>
              <a:t> </a:t>
            </a:r>
            <a:r>
              <a:rPr lang="en-US" sz="2000" b="0" dirty="0" smtClean="0"/>
              <a:t>further response to ITU-R Question 236/1, dealing with technologies and spectrum used in the management of Smart Grids. This document, 18-13-0117-06, was submitted to the ITU-R and is now the core of the wireless response to Question 236/1</a:t>
            </a:r>
            <a:r>
              <a:rPr lang="en-US" sz="2000" b="0" dirty="0"/>
              <a:t>. </a:t>
            </a:r>
            <a:endParaRPr lang="en-US" sz="2000" b="0" dirty="0" smtClean="0"/>
          </a:p>
          <a:p>
            <a:r>
              <a:rPr lang="en-US" sz="2000" b="0" dirty="0" smtClean="0"/>
              <a:t>The </a:t>
            </a:r>
            <a:r>
              <a:rPr lang="en-US" sz="2000" b="0" dirty="0"/>
              <a:t>attendance varies depending on the topics &amp; documents being considered. </a:t>
            </a:r>
            <a:r>
              <a:rPr lang="en-US" sz="2000" b="0" dirty="0" smtClean="0"/>
              <a:t>While we plan for ~15 representing all 802 WGs the actual attendance can be considerably more.</a:t>
            </a:r>
          </a:p>
          <a:p>
            <a:r>
              <a:rPr lang="en-US" sz="2000" b="0" dirty="0" smtClean="0"/>
              <a:t>Final </a:t>
            </a:r>
            <a:r>
              <a:rPr lang="en-US" sz="2000" b="0" dirty="0"/>
              <a:t>approval of documents is intended to be done Thursdays during AM1 and AM2.</a:t>
            </a:r>
            <a:endParaRPr lang="en-US" sz="2000" b="0" dirty="0" smtClean="0"/>
          </a:p>
          <a:p>
            <a:endParaRPr lang="en-US" sz="2000" b="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09600"/>
            <a:ext cx="7772400" cy="914400"/>
          </a:xfrm>
        </p:spPr>
        <p:txBody>
          <a:bodyPr/>
          <a:lstStyle/>
          <a:p>
            <a:r>
              <a:rPr lang="en-US" sz="2800" dirty="0" smtClean="0"/>
              <a:t>Some of the items to be considered at this meeting</a:t>
            </a:r>
            <a:endParaRPr lang="en-GB" sz="2800" dirty="0"/>
          </a:p>
        </p:txBody>
      </p:sp>
      <p:sp>
        <p:nvSpPr>
          <p:cNvPr id="21507" name="Rectangle 3"/>
          <p:cNvSpPr>
            <a:spLocks noGrp="1" noChangeArrowheads="1"/>
          </p:cNvSpPr>
          <p:nvPr>
            <p:ph type="body" idx="1"/>
          </p:nvPr>
        </p:nvSpPr>
        <p:spPr>
          <a:xfrm>
            <a:off x="685800" y="1295400"/>
            <a:ext cx="7772400" cy="5029200"/>
          </a:xfrm>
        </p:spPr>
        <p:txBody>
          <a:bodyPr/>
          <a:lstStyle/>
          <a:p>
            <a:pPr>
              <a:spcBef>
                <a:spcPts val="0"/>
              </a:spcBef>
              <a:spcAft>
                <a:spcPts val="600"/>
              </a:spcAft>
            </a:pPr>
            <a:r>
              <a:rPr lang="en-US" sz="2000" b="0" dirty="0" smtClean="0"/>
              <a:t>The RR-TAG will review two liaison documents from ITU-R WP1A dealing with Wireless Power Transmission (WPT) and the potential for sharing the ISM frequency bands with the proposed technologies.</a:t>
            </a:r>
          </a:p>
          <a:p>
            <a:pPr lvl="1">
              <a:spcBef>
                <a:spcPts val="0"/>
              </a:spcBef>
              <a:spcAft>
                <a:spcPts val="600"/>
              </a:spcAft>
            </a:pPr>
            <a:r>
              <a:rPr lang="en-US" sz="1800" dirty="0" smtClean="0"/>
              <a:t>18-14-0037  “STUDY </a:t>
            </a:r>
            <a:r>
              <a:rPr lang="en-US" sz="1800" dirty="0"/>
              <a:t>ON QUESTION ITU-R 210-3/1 “WIRELESS POWER TRANSMISSION</a:t>
            </a:r>
            <a:r>
              <a:rPr lang="en-US" sz="1800" dirty="0" smtClean="0"/>
              <a:t>”, not using RF beams.</a:t>
            </a:r>
          </a:p>
          <a:p>
            <a:pPr lvl="1">
              <a:spcBef>
                <a:spcPts val="0"/>
              </a:spcBef>
              <a:spcAft>
                <a:spcPts val="600"/>
              </a:spcAft>
            </a:pPr>
            <a:r>
              <a:rPr lang="en-US" sz="1800" dirty="0" smtClean="0"/>
              <a:t>18-14-0038 </a:t>
            </a:r>
            <a:r>
              <a:rPr lang="en-US" sz="1800" dirty="0"/>
              <a:t>“STUDY ON QUESTION ITU-R 210-3/1 “WIRELESS POWER TRANSMISSION” RELATED TO WIRELESS POWER TRANSMISSION </a:t>
            </a:r>
            <a:r>
              <a:rPr lang="en-US" sz="1800" dirty="0" smtClean="0"/>
              <a:t>VIA </a:t>
            </a:r>
            <a:r>
              <a:rPr lang="en-US" sz="1800" dirty="0"/>
              <a:t>RADIO FREQUENCY </a:t>
            </a:r>
            <a:r>
              <a:rPr lang="en-US" sz="1800" dirty="0" smtClean="0"/>
              <a:t>BEAM</a:t>
            </a:r>
          </a:p>
          <a:p>
            <a:pPr>
              <a:spcBef>
                <a:spcPts val="0"/>
              </a:spcBef>
              <a:spcAft>
                <a:spcPts val="600"/>
              </a:spcAft>
            </a:pPr>
            <a:r>
              <a:rPr lang="en-US" sz="2000" b="0" dirty="0" smtClean="0"/>
              <a:t>A very recent FCC release that should be of interest to multiple 802 groups.</a:t>
            </a:r>
          </a:p>
          <a:p>
            <a:pPr lvl="1">
              <a:spcBef>
                <a:spcPts val="0"/>
              </a:spcBef>
              <a:spcAft>
                <a:spcPts val="600"/>
              </a:spcAft>
            </a:pPr>
            <a:r>
              <a:rPr lang="en-US" sz="1800" dirty="0"/>
              <a:t>18-14-0040  “ET Docket No. 14-99 Model City for Demonstrating and Evaluating </a:t>
            </a:r>
            <a:r>
              <a:rPr lang="en-US" sz="1800" dirty="0" smtClean="0"/>
              <a:t>Advanced </a:t>
            </a:r>
            <a:r>
              <a:rPr lang="en-US" sz="1800" dirty="0"/>
              <a:t>Sharing </a:t>
            </a:r>
            <a:r>
              <a:rPr lang="en-US" sz="1800" dirty="0" smtClean="0"/>
              <a:t>Technologies”</a:t>
            </a:r>
            <a:endParaRPr lang="en-US" sz="1800" b="0" dirty="0"/>
          </a:p>
          <a:p>
            <a:pPr>
              <a:spcBef>
                <a:spcPts val="0"/>
              </a:spcBef>
              <a:spcAft>
                <a:spcPts val="600"/>
              </a:spcAft>
            </a:pPr>
            <a:r>
              <a:rPr lang="en-US" sz="2000" b="0" dirty="0" smtClean="0"/>
              <a:t>Review of the current status of the ITU-R </a:t>
            </a:r>
            <a:r>
              <a:rPr lang="en-US" sz="2000" b="0" dirty="0" smtClean="0"/>
              <a:t>Question 236/1 on </a:t>
            </a:r>
            <a:r>
              <a:rPr lang="en-US" sz="2000" b="0" dirty="0" smtClean="0"/>
              <a:t>Smart Grid management technologies.</a:t>
            </a:r>
          </a:p>
          <a:p>
            <a:pPr lvl="1">
              <a:spcBef>
                <a:spcPts val="0"/>
              </a:spcBef>
              <a:spcAft>
                <a:spcPts val="600"/>
              </a:spcAft>
            </a:pPr>
            <a:r>
              <a:rPr lang="en-US" sz="1800" dirty="0" smtClean="0"/>
              <a:t>18-14-0036-01  </a:t>
            </a:r>
            <a:r>
              <a:rPr lang="en-US" sz="1800" dirty="0"/>
              <a:t>titled “Working Document towards a Preliminary Draft </a:t>
            </a:r>
            <a:r>
              <a:rPr lang="en-US" sz="1800" dirty="0" smtClean="0"/>
              <a:t>New REPORT </a:t>
            </a:r>
            <a:r>
              <a:rPr lang="en-US" sz="1800" dirty="0"/>
              <a:t>ITU-R SM.[SMART_GRID</a:t>
            </a:r>
            <a:r>
              <a:rPr lang="en-US" sz="1800" dirty="0" smtClean="0"/>
              <a:t>]</a:t>
            </a:r>
            <a:endParaRPr lang="en-US" sz="1800" b="0" dirty="0" smtClean="0"/>
          </a:p>
          <a:p>
            <a:pPr>
              <a:spcBef>
                <a:spcPts val="0"/>
              </a:spcBef>
              <a:spcAft>
                <a:spcPts val="600"/>
              </a:spcAft>
            </a:pPr>
            <a:endParaRPr lang="en-US" sz="2000" b="0" dirty="0" smtClean="0"/>
          </a:p>
        </p:txBody>
      </p:sp>
    </p:spTree>
    <p:extLst>
      <p:ext uri="{BB962C8B-B14F-4D97-AF65-F5344CB8AC3E}">
        <p14:creationId xmlns:p14="http://schemas.microsoft.com/office/powerpoint/2010/main" val="3516543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4</a:t>
            </a:fld>
            <a:endParaRPr lang="en-US" dirty="0"/>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Additional RR-TAG Items for July:</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Further contributions to ITU-R, FCC, and to other regulatory bodies are added as needed. Many of these items appear with short notice to the TAG and with very short response times.</a:t>
            </a:r>
          </a:p>
          <a:p>
            <a:pPr>
              <a:spcBef>
                <a:spcPts val="0"/>
              </a:spcBef>
              <a:spcAft>
                <a:spcPts val="600"/>
              </a:spcAft>
            </a:pPr>
            <a:r>
              <a:rPr lang="en-US" sz="2000" b="0" dirty="0" smtClean="0"/>
              <a:t>The RR-TAG agenda can be found on the RR-TAG’s Mentor web site; expect that as normal there will be many revisions prior to the start of the meeting. Please check it for items of interest that may not be listed in the Opening Report.</a:t>
            </a:r>
          </a:p>
          <a:p>
            <a:pPr>
              <a:spcBef>
                <a:spcPts val="0"/>
              </a:spcBef>
              <a:spcAft>
                <a:spcPts val="600"/>
              </a:spcAft>
            </a:pPr>
            <a:r>
              <a:rPr lang="en-US" sz="2000" b="0" dirty="0" smtClean="0"/>
              <a:t>IEEE 802.18 </a:t>
            </a:r>
            <a:r>
              <a:rPr lang="en-US" sz="2000" b="0" dirty="0"/>
              <a:t>is contribution driven </a:t>
            </a:r>
            <a:r>
              <a:rPr lang="en-US" sz="2000" b="0" dirty="0" smtClean="0"/>
              <a:t>so</a:t>
            </a:r>
            <a:r>
              <a:rPr lang="en-US" sz="2000" b="0" dirty="0" smtClean="0"/>
              <a:t> </a:t>
            </a:r>
            <a:r>
              <a:rPr lang="en-US" sz="2000" b="0" dirty="0"/>
              <a:t>it is </a:t>
            </a:r>
            <a:r>
              <a:rPr lang="en-US" sz="2000" b="0" dirty="0" smtClean="0"/>
              <a:t>reasonable </a:t>
            </a:r>
            <a:r>
              <a:rPr lang="en-US" sz="2000" b="0" dirty="0"/>
              <a:t>to expect that other matters </a:t>
            </a:r>
            <a:r>
              <a:rPr lang="en-US" sz="2000" b="0" dirty="0" smtClean="0"/>
              <a:t>may </a:t>
            </a:r>
            <a:r>
              <a:rPr lang="en-US" sz="2000" b="0" dirty="0"/>
              <a:t>present themselves during the meeting here in </a:t>
            </a:r>
            <a:r>
              <a:rPr lang="en-US" sz="2000" b="0" dirty="0" smtClean="0"/>
              <a:t>San Diego.</a:t>
            </a:r>
            <a:endParaRPr lang="en-US" sz="2000" b="0" dirty="0"/>
          </a:p>
          <a:p>
            <a:pPr>
              <a:spcBef>
                <a:spcPts val="0"/>
              </a:spcBef>
              <a:spcAft>
                <a:spcPts val="600"/>
              </a:spcAft>
            </a:pPr>
            <a:r>
              <a:rPr lang="en-US" sz="2000" b="0" dirty="0" smtClean="0"/>
              <a:t>Don’t forget that for the most part you can maintain your voting rights in your home group when you participate in the RR-TAG (and, of course, log your attendance correctly!).</a:t>
            </a:r>
          </a:p>
        </p:txBody>
      </p:sp>
    </p:spTree>
    <p:extLst>
      <p:ext uri="{BB962C8B-B14F-4D97-AF65-F5344CB8AC3E}">
        <p14:creationId xmlns:p14="http://schemas.microsoft.com/office/powerpoint/2010/main" val="3140646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1476</TotalTime>
  <Words>570</Words>
  <Application>Microsoft Office PowerPoint</Application>
  <PresentationFormat>On-screen Show (4:3)</PresentationFormat>
  <Paragraphs>38</Paragraphs>
  <Slides>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802-18-Submission</vt:lpstr>
      <vt:lpstr>Document</vt:lpstr>
      <vt:lpstr>RR-TAG Opening Report</vt:lpstr>
      <vt:lpstr>Overview</vt:lpstr>
      <vt:lpstr>Some of the items to be considered at this meeting</vt:lpstr>
      <vt:lpstr>Additional RR-TAG Items for July:</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Mike Lynch</cp:lastModifiedBy>
  <cp:revision>253</cp:revision>
  <cp:lastPrinted>2014-07-11T17:40:02Z</cp:lastPrinted>
  <dcterms:created xsi:type="dcterms:W3CDTF">2012-01-16T17:46:49Z</dcterms:created>
  <dcterms:modified xsi:type="dcterms:W3CDTF">2014-07-11T17:42:16Z</dcterms:modified>
</cp:coreProperties>
</file>