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66" r:id="rId3"/>
    <p:sldId id="283" r:id="rId4"/>
    <p:sldId id="287" r:id="rId5"/>
    <p:sldId id="286" r:id="rId6"/>
    <p:sldId id="285" r:id="rId7"/>
  </p:sldIdLst>
  <p:sldSz cx="9144000" cy="6858000" type="screen4x3"/>
  <p:notesSz cx="7102475" cy="938847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6" d="100"/>
          <a:sy n="96" d="100"/>
        </p:scale>
        <p:origin x="-175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19" y="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80093" y="178600"/>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3075" name="Rectangle 3"/>
          <p:cNvSpPr>
            <a:spLocks noGrp="1" noChangeArrowheads="1"/>
          </p:cNvSpPr>
          <p:nvPr>
            <p:ph type="dt" sz="quarter" idx="1"/>
          </p:nvPr>
        </p:nvSpPr>
        <p:spPr bwMode="auto">
          <a:xfrm>
            <a:off x="712198" y="178600"/>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3076" name="Rectangle 4"/>
          <p:cNvSpPr>
            <a:spLocks noGrp="1" noChangeArrowheads="1"/>
          </p:cNvSpPr>
          <p:nvPr>
            <p:ph type="ftr" sz="quarter" idx="2"/>
          </p:nvPr>
        </p:nvSpPr>
        <p:spPr bwMode="auto">
          <a:xfrm>
            <a:off x="4809714" y="9086554"/>
            <a:ext cx="1661865"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John Doe, Some Company</a:t>
            </a:r>
          </a:p>
        </p:txBody>
      </p:sp>
      <p:sp>
        <p:nvSpPr>
          <p:cNvPr id="3077" name="Rectangle 5"/>
          <p:cNvSpPr>
            <a:spLocks noGrp="1" noChangeArrowheads="1"/>
          </p:cNvSpPr>
          <p:nvPr>
            <p:ph type="sldNum" sz="quarter" idx="3"/>
          </p:nvPr>
        </p:nvSpPr>
        <p:spPr bwMode="auto">
          <a:xfrm>
            <a:off x="3209773" y="9086554"/>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49284">
              <a:defRPr/>
            </a:lvl1pPr>
          </a:lstStyle>
          <a:p>
            <a:r>
              <a:rPr lang="en-US"/>
              <a:t>Page </a:t>
            </a:r>
            <a:fld id="{3EA90AA9-3F44-CA43-8734-385D9CB6D159}" type="slidenum">
              <a:rPr lang="en-US"/>
              <a:pPr/>
              <a:t>‹#›</a:t>
            </a:fld>
            <a:endParaRPr lang="en-US"/>
          </a:p>
        </p:txBody>
      </p:sp>
      <p:sp>
        <p:nvSpPr>
          <p:cNvPr id="3078" name="Line 6"/>
          <p:cNvSpPr>
            <a:spLocks noChangeShapeType="1"/>
          </p:cNvSpPr>
          <p:nvPr/>
        </p:nvSpPr>
        <p:spPr bwMode="auto">
          <a:xfrm>
            <a:off x="710574" y="391855"/>
            <a:ext cx="568132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3079" name="Rectangle 7"/>
          <p:cNvSpPr>
            <a:spLocks noChangeArrowheads="1"/>
          </p:cNvSpPr>
          <p:nvPr/>
        </p:nvSpPr>
        <p:spPr bwMode="auto">
          <a:xfrm>
            <a:off x="710574" y="9086554"/>
            <a:ext cx="728459" cy="184686"/>
          </a:xfrm>
          <a:prstGeom prst="rect">
            <a:avLst/>
          </a:prstGeom>
          <a:noFill/>
          <a:ln w="9525">
            <a:noFill/>
            <a:miter lim="800000"/>
            <a:headEnd/>
            <a:tailEnd/>
          </a:ln>
          <a:effectLst/>
        </p:spPr>
        <p:txBody>
          <a:bodyPr wrap="none" lIns="0" tIns="0" rIns="0" bIns="0">
            <a:prstTxWarp prst="textNoShape">
              <a:avLst/>
            </a:prstTxWarp>
            <a:spAutoFit/>
          </a:bodyPr>
          <a:lstStyle/>
          <a:p>
            <a:pPr defTabSz="949284"/>
            <a:r>
              <a:rPr lang="en-US"/>
              <a:t>Submission</a:t>
            </a:r>
          </a:p>
        </p:txBody>
      </p:sp>
      <p:sp>
        <p:nvSpPr>
          <p:cNvPr id="3080" name="Line 8"/>
          <p:cNvSpPr>
            <a:spLocks noChangeShapeType="1"/>
          </p:cNvSpPr>
          <p:nvPr/>
        </p:nvSpPr>
        <p:spPr bwMode="auto">
          <a:xfrm>
            <a:off x="710573" y="9075312"/>
            <a:ext cx="5839054"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132099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23995" y="98301"/>
            <a:ext cx="2210184"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49284">
              <a:defRPr sz="1400" b="1"/>
            </a:lvl1pPr>
          </a:lstStyle>
          <a:p>
            <a:r>
              <a:rPr lang="en-US" smtClean="0"/>
              <a:t>doc.: IEEE 802.18-13/0041r0</a:t>
            </a:r>
            <a:endParaRPr lang="en-US"/>
          </a:p>
        </p:txBody>
      </p:sp>
      <p:sp>
        <p:nvSpPr>
          <p:cNvPr id="2051" name="Rectangle 3"/>
          <p:cNvSpPr>
            <a:spLocks noGrp="1" noChangeArrowheads="1"/>
          </p:cNvSpPr>
          <p:nvPr>
            <p:ph type="dt" idx="1"/>
          </p:nvPr>
        </p:nvSpPr>
        <p:spPr bwMode="auto">
          <a:xfrm>
            <a:off x="669922" y="98301"/>
            <a:ext cx="921996" cy="21646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49284">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211263" y="709613"/>
            <a:ext cx="4679950" cy="3509962"/>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6346" y="4459767"/>
            <a:ext cx="5209783" cy="4225295"/>
          </a:xfrm>
          <a:prstGeom prst="rect">
            <a:avLst/>
          </a:prstGeom>
          <a:noFill/>
          <a:ln w="9525">
            <a:noFill/>
            <a:miter lim="800000"/>
            <a:headEnd/>
            <a:tailEnd/>
          </a:ln>
          <a:effectLst/>
        </p:spPr>
        <p:txBody>
          <a:bodyPr vert="horz" wrap="square" lIns="95251" tIns="46819" rIns="95251" bIns="46819"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4302477" y="9089766"/>
            <a:ext cx="2131704" cy="185544"/>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4955" lvl="4" algn="r" defTabSz="949284">
              <a:defRPr/>
            </a:lvl5pPr>
          </a:lstStyle>
          <a:p>
            <a:pPr lvl="4"/>
            <a:r>
              <a:rPr lang="en-US"/>
              <a:t>John Doe, Some Company</a:t>
            </a:r>
          </a:p>
        </p:txBody>
      </p:sp>
      <p:sp>
        <p:nvSpPr>
          <p:cNvPr id="2055" name="Rectangle 7"/>
          <p:cNvSpPr>
            <a:spLocks noGrp="1" noChangeArrowheads="1"/>
          </p:cNvSpPr>
          <p:nvPr>
            <p:ph type="sldNum" sz="quarter" idx="5"/>
          </p:nvPr>
        </p:nvSpPr>
        <p:spPr bwMode="auto">
          <a:xfrm>
            <a:off x="3300831" y="9089766"/>
            <a:ext cx="525206" cy="18468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49284">
              <a:defRPr/>
            </a:lvl1pPr>
          </a:lstStyle>
          <a:p>
            <a:r>
              <a:rPr lang="en-US"/>
              <a:t>Page </a:t>
            </a:r>
            <a:fld id="{2474B621-0683-2C49-85C4-D962E663A1EC}" type="slidenum">
              <a:rPr lang="en-US"/>
              <a:pPr/>
              <a:t>‹#›</a:t>
            </a:fld>
            <a:endParaRPr lang="en-US"/>
          </a:p>
        </p:txBody>
      </p:sp>
      <p:sp>
        <p:nvSpPr>
          <p:cNvPr id="2056" name="Rectangle 8"/>
          <p:cNvSpPr>
            <a:spLocks noChangeArrowheads="1"/>
          </p:cNvSpPr>
          <p:nvPr/>
        </p:nvSpPr>
        <p:spPr bwMode="auto">
          <a:xfrm>
            <a:off x="741467" y="9089766"/>
            <a:ext cx="728459" cy="184686"/>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41467" y="9088160"/>
            <a:ext cx="5619541"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
        <p:nvSpPr>
          <p:cNvPr id="2058" name="Line 10"/>
          <p:cNvSpPr>
            <a:spLocks noChangeShapeType="1"/>
          </p:cNvSpPr>
          <p:nvPr/>
        </p:nvSpPr>
        <p:spPr bwMode="auto">
          <a:xfrm>
            <a:off x="663418" y="300316"/>
            <a:ext cx="5775639" cy="0"/>
          </a:xfrm>
          <a:prstGeom prst="line">
            <a:avLst/>
          </a:prstGeom>
          <a:noFill/>
          <a:ln w="12700">
            <a:solidFill>
              <a:schemeClr val="tx1"/>
            </a:solidFill>
            <a:round/>
            <a:headEnd type="none" w="sm" len="sm"/>
            <a:tailEnd type="none" w="sm" len="sm"/>
          </a:ln>
          <a:effectLst/>
        </p:spPr>
        <p:txBody>
          <a:bodyPr wrap="none" lIns="92991" tIns="46495" rIns="92991" bIns="46495" anchor="ctr">
            <a:prstTxWarp prst="textNoShape">
              <a:avLst/>
            </a:prstTxWarp>
          </a:bodyPr>
          <a:lstStyle/>
          <a:p>
            <a:endParaRPr lang="en-US"/>
          </a:p>
        </p:txBody>
      </p:sp>
    </p:spTree>
    <p:extLst>
      <p:ext uri="{BB962C8B-B14F-4D97-AF65-F5344CB8AC3E}">
        <p14:creationId xmlns:p14="http://schemas.microsoft.com/office/powerpoint/2010/main" val="332264412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802.18-13/0041r0</a:t>
            </a:r>
            <a:endParaRPr lang="en-US"/>
          </a:p>
        </p:txBody>
      </p:sp>
      <p:sp>
        <p:nvSpPr>
          <p:cNvPr id="5" name="Rectangle 3"/>
          <p:cNvSpPr>
            <a:spLocks noGrp="1" noChangeArrowheads="1"/>
          </p:cNvSpPr>
          <p:nvPr>
            <p:ph type="dt" idx="1"/>
          </p:nvPr>
        </p:nvSpPr>
        <p:spPr>
          <a:ln/>
        </p:spPr>
        <p:txBody>
          <a:bodyPr/>
          <a:lstStyle/>
          <a:p>
            <a:r>
              <a:rPr lang="en-US"/>
              <a:t>Month Year</a:t>
            </a:r>
          </a:p>
        </p:txBody>
      </p:sp>
      <p:sp>
        <p:nvSpPr>
          <p:cNvPr id="6" name="Rectangle 6"/>
          <p:cNvSpPr>
            <a:spLocks noGrp="1" noChangeArrowheads="1"/>
          </p:cNvSpPr>
          <p:nvPr>
            <p:ph type="ftr" sz="quarter" idx="4"/>
          </p:nvPr>
        </p:nvSpPr>
        <p:spPr>
          <a:ln/>
        </p:spPr>
        <p:txBody>
          <a:bodyPr/>
          <a:lstStyle/>
          <a:p>
            <a:pPr lvl="4"/>
            <a:r>
              <a:rPr lang="en-US"/>
              <a:t>John Doe, Some Company</a:t>
            </a:r>
          </a:p>
        </p:txBody>
      </p:sp>
      <p:sp>
        <p:nvSpPr>
          <p:cNvPr id="7" name="Rectangle 7"/>
          <p:cNvSpPr>
            <a:spLocks noGrp="1" noChangeArrowheads="1"/>
          </p:cNvSpPr>
          <p:nvPr>
            <p:ph type="sldNum" sz="quarter" idx="5"/>
          </p:nvPr>
        </p:nvSpPr>
        <p:spPr>
          <a:xfrm>
            <a:off x="3408151" y="9089766"/>
            <a:ext cx="417886" cy="185544"/>
          </a:xfrm>
          <a:ln/>
        </p:spPr>
        <p:txBody>
          <a:bodyPr/>
          <a:lstStyle/>
          <a:p>
            <a:r>
              <a:rPr lang="en-US"/>
              <a:t>Page </a:t>
            </a:r>
            <a:fld id="{F505B3FA-7285-5747-A549-FA4E5A6AB061}" type="slidenum">
              <a:rPr lang="en-US"/>
              <a:pPr/>
              <a:t>1</a:t>
            </a:fld>
            <a:endParaRPr lang="en-US"/>
          </a:p>
        </p:txBody>
      </p:sp>
      <p:sp>
        <p:nvSpPr>
          <p:cNvPr id="31746" name="Rectangle 2"/>
          <p:cNvSpPr>
            <a:spLocks noGrp="1" noRot="1" noChangeAspect="1" noChangeArrowheads="1" noTextEdit="1"/>
          </p:cNvSpPr>
          <p:nvPr>
            <p:ph type="sldImg"/>
          </p:nvPr>
        </p:nvSpPr>
        <p:spPr>
          <a:xfrm>
            <a:off x="1211263" y="709613"/>
            <a:ext cx="4679950" cy="3509962"/>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96913" y="332601"/>
            <a:ext cx="1182055" cy="276999"/>
          </a:xfrm>
        </p:spPr>
        <p:txBody>
          <a:bodyPr/>
          <a:lstStyle>
            <a:lvl1pPr>
              <a:defRPr/>
            </a:lvl1pPr>
          </a:lstStyle>
          <a:p>
            <a:r>
              <a:rPr lang="en-US" smtClean="0"/>
              <a:t>March, 2013</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297B430-F312-904B-8958-C21B8627C4E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FBE70C81-7B7C-B549-9BE0-E5D3148C1B7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E2C4BB83-D087-2E44-8943-4E6A8C81510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239763" cy="276999"/>
          </a:xfrm>
        </p:spPr>
        <p:txBody>
          <a:bodyPr/>
          <a:lstStyle>
            <a:lvl1pPr>
              <a:defRPr/>
            </a:lvl1pPr>
          </a:lstStyle>
          <a:p>
            <a:r>
              <a:rPr lang="en-US" dirty="0" smtClean="0"/>
              <a:t>March, 2014</a:t>
            </a:r>
            <a:endParaRPr lang="en-US" dirty="0"/>
          </a:p>
        </p:txBody>
      </p:sp>
      <p:sp>
        <p:nvSpPr>
          <p:cNvPr id="5" name="Footer Placeholder 4"/>
          <p:cNvSpPr>
            <a:spLocks noGrp="1"/>
          </p:cNvSpPr>
          <p:nvPr>
            <p:ph type="ftr" sz="quarter" idx="11"/>
          </p:nvPr>
        </p:nvSpPr>
        <p:spPr>
          <a:xfrm>
            <a:off x="5661469" y="6475413"/>
            <a:ext cx="2882456" cy="184666"/>
          </a:xfrm>
        </p:spPr>
        <p:txBody>
          <a:bodyPr/>
          <a:lstStyle>
            <a:lvl1pPr>
              <a:defRPr/>
            </a:lvl1pPr>
          </a:lstStyle>
          <a:p>
            <a:r>
              <a:rPr lang="en-US" smtClean="0"/>
              <a:t>Michael Lynch, MJ Lynch &amp; Associates LLC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AA8A01DF-F7FD-444B-8432-819BBAFADCAE}" type="slidenum">
              <a:rPr lang="en-US"/>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2013</a:t>
            </a:r>
            <a:endParaRPr lang="en-US"/>
          </a:p>
        </p:txBody>
      </p:sp>
      <p:sp>
        <p:nvSpPr>
          <p:cNvPr id="5" name="Footer Placeholder 4"/>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6" name="Slide Number Placeholder 5"/>
          <p:cNvSpPr>
            <a:spLocks noGrp="1"/>
          </p:cNvSpPr>
          <p:nvPr>
            <p:ph type="sldNum" sz="quarter" idx="12"/>
          </p:nvPr>
        </p:nvSpPr>
        <p:spPr/>
        <p:txBody>
          <a:bodyPr/>
          <a:lstStyle>
            <a:lvl1pPr>
              <a:defRPr smtClean="0"/>
            </a:lvl1pPr>
          </a:lstStyle>
          <a:p>
            <a:r>
              <a:rPr lang="en-US"/>
              <a:t>Slide </a:t>
            </a:r>
            <a:fld id="{D6079F3C-77A3-1A46-B472-518C5B0DD8E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FDCB52CC-92EA-D34D-B04F-C2F29B2B4B1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2013</a:t>
            </a:r>
            <a:endParaRPr lang="en-US"/>
          </a:p>
        </p:txBody>
      </p:sp>
      <p:sp>
        <p:nvSpPr>
          <p:cNvPr id="8" name="Footer Placeholder 7"/>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9" name="Slide Number Placeholder 8"/>
          <p:cNvSpPr>
            <a:spLocks noGrp="1"/>
          </p:cNvSpPr>
          <p:nvPr>
            <p:ph type="sldNum" sz="quarter" idx="12"/>
          </p:nvPr>
        </p:nvSpPr>
        <p:spPr/>
        <p:txBody>
          <a:bodyPr/>
          <a:lstStyle>
            <a:lvl1pPr>
              <a:defRPr smtClean="0"/>
            </a:lvl1pPr>
          </a:lstStyle>
          <a:p>
            <a:r>
              <a:rPr lang="en-US"/>
              <a:t>Slide </a:t>
            </a:r>
            <a:fld id="{43183BB2-E59F-2449-B6B7-250EC077558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2013</a:t>
            </a:r>
            <a:endParaRPr lang="en-US"/>
          </a:p>
        </p:txBody>
      </p:sp>
      <p:sp>
        <p:nvSpPr>
          <p:cNvPr id="4" name="Footer Placeholder 3"/>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5" name="Slide Number Placeholder 4"/>
          <p:cNvSpPr>
            <a:spLocks noGrp="1"/>
          </p:cNvSpPr>
          <p:nvPr>
            <p:ph type="sldNum" sz="quarter" idx="12"/>
          </p:nvPr>
        </p:nvSpPr>
        <p:spPr/>
        <p:txBody>
          <a:bodyPr/>
          <a:lstStyle>
            <a:lvl1pPr>
              <a:defRPr smtClean="0"/>
            </a:lvl1pPr>
          </a:lstStyle>
          <a:p>
            <a:r>
              <a:rPr lang="en-US"/>
              <a:t>Slide </a:t>
            </a:r>
            <a:fld id="{3378A90E-76CC-0C48-832A-0C72DEA87CC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2013</a:t>
            </a:r>
            <a:endParaRPr lang="en-US"/>
          </a:p>
        </p:txBody>
      </p:sp>
      <p:sp>
        <p:nvSpPr>
          <p:cNvPr id="3" name="Footer Placeholder 2"/>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4" name="Slide Number Placeholder 3"/>
          <p:cNvSpPr>
            <a:spLocks noGrp="1"/>
          </p:cNvSpPr>
          <p:nvPr>
            <p:ph type="sldNum" sz="quarter" idx="12"/>
          </p:nvPr>
        </p:nvSpPr>
        <p:spPr/>
        <p:txBody>
          <a:bodyPr/>
          <a:lstStyle>
            <a:lvl1pPr>
              <a:defRPr smtClean="0"/>
            </a:lvl1pPr>
          </a:lstStyle>
          <a:p>
            <a:r>
              <a:rPr lang="en-US"/>
              <a:t>Slide </a:t>
            </a:r>
            <a:fld id="{B6B77F6A-D333-0443-9145-E228F9AE864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5C6098D5-F8B3-984C-9677-8CFCA2391FE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2013</a:t>
            </a:r>
            <a:endParaRPr lang="en-US"/>
          </a:p>
        </p:txBody>
      </p:sp>
      <p:sp>
        <p:nvSpPr>
          <p:cNvPr id="6" name="Footer Placeholder 5"/>
          <p:cNvSpPr>
            <a:spLocks noGrp="1"/>
          </p:cNvSpPr>
          <p:nvPr>
            <p:ph type="ftr" sz="quarter" idx="11"/>
          </p:nvPr>
        </p:nvSpPr>
        <p:spPr/>
        <p:txBody>
          <a:bodyPr/>
          <a:lstStyle>
            <a:lvl1pPr>
              <a:defRPr/>
            </a:lvl1pPr>
          </a:lstStyle>
          <a:p>
            <a:r>
              <a:rPr lang="en-US" smtClean="0"/>
              <a:t>Michael Lynch, MJ Lynch &amp; Associates LLC</a:t>
            </a:r>
            <a:endParaRPr lang="en-US"/>
          </a:p>
        </p:txBody>
      </p:sp>
      <p:sp>
        <p:nvSpPr>
          <p:cNvPr id="7" name="Slide Number Placeholder 6"/>
          <p:cNvSpPr>
            <a:spLocks noGrp="1"/>
          </p:cNvSpPr>
          <p:nvPr>
            <p:ph type="sldNum" sz="quarter" idx="12"/>
          </p:nvPr>
        </p:nvSpPr>
        <p:spPr/>
        <p:txBody>
          <a:bodyPr/>
          <a:lstStyle>
            <a:lvl1pPr>
              <a:defRPr smtClean="0"/>
            </a:lvl1pPr>
          </a:lstStyle>
          <a:p>
            <a:r>
              <a:rPr lang="en-US"/>
              <a:t>Slide </a:t>
            </a:r>
            <a:fld id="{81E71742-22FB-214E-A1FC-BF75AF31D4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smtClean="0"/>
              <a:t>March,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smtClean="0"/>
              <a:t>Michael Lynch, MJ Lynch &amp; Associates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C99DE0B-716D-1C46-81CF-44A5EF85A93A}" type="slidenum">
              <a:rPr lang="en-US"/>
              <a:pPr/>
              <a:t>‹#›</a:t>
            </a:fld>
            <a:endParaRPr lang="en-US"/>
          </a:p>
        </p:txBody>
      </p:sp>
      <p:sp>
        <p:nvSpPr>
          <p:cNvPr id="1031" name="Rectangle 7"/>
          <p:cNvSpPr>
            <a:spLocks noChangeArrowheads="1"/>
          </p:cNvSpPr>
          <p:nvPr/>
        </p:nvSpPr>
        <p:spPr bwMode="auto">
          <a:xfrm>
            <a:off x="6019800" y="332601"/>
            <a:ext cx="24384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18-14/0021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8"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9" name="Slide Number Placeholder 5"/>
          <p:cNvSpPr>
            <a:spLocks noGrp="1"/>
          </p:cNvSpPr>
          <p:nvPr>
            <p:ph type="sldNum" sz="quarter" idx="12"/>
          </p:nvPr>
        </p:nvSpPr>
        <p:spPr/>
        <p:txBody>
          <a:bodyPr/>
          <a:lstStyle/>
          <a:p>
            <a:r>
              <a:rPr lang="en-US"/>
              <a:t>Slide </a:t>
            </a:r>
            <a:fld id="{5E067CF2-20FE-FA4C-997C-80B439DAF1EE}" type="slidenum">
              <a:rPr lang="en-US"/>
              <a:pPr/>
              <a:t>1</a:t>
            </a:fld>
            <a:endParaRPr lang="en-US"/>
          </a:p>
        </p:txBody>
      </p:sp>
      <p:sp>
        <p:nvSpPr>
          <p:cNvPr id="30722" name="Rectangle 2"/>
          <p:cNvSpPr>
            <a:spLocks noGrp="1" noChangeArrowheads="1"/>
          </p:cNvSpPr>
          <p:nvPr>
            <p:ph type="title"/>
          </p:nvPr>
        </p:nvSpPr>
        <p:spPr>
          <a:xfrm>
            <a:off x="685800" y="685800"/>
            <a:ext cx="7772400" cy="838200"/>
          </a:xfrm>
          <a:noFill/>
          <a:ln/>
        </p:spPr>
        <p:txBody>
          <a:bodyPr/>
          <a:lstStyle/>
          <a:p>
            <a:r>
              <a:rPr lang="en-US" dirty="0" smtClean="0"/>
              <a:t>RR-TAG Closing Report</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p:spPr>
        <p:txBody>
          <a:bodyPr>
            <a:prstTxWarp prst="textNoShape">
              <a:avLst/>
            </a:prstTxWarp>
            <a:spAutoFit/>
          </a:bodyPr>
          <a:lstStyle/>
          <a:p>
            <a:r>
              <a:rPr lang="en-US" sz="900" b="1"/>
              <a:t>Notice:</a:t>
            </a:r>
            <a:r>
              <a:rPr lang="en-US" sz="900"/>
              <a:t> </a:t>
            </a:r>
            <a:r>
              <a:rPr lang="en-US"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smtClean="0"/>
              <a:t> March, 2014</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2171861618"/>
              </p:ext>
            </p:extLst>
          </p:nvPr>
        </p:nvGraphicFramePr>
        <p:xfrm>
          <a:off x="520700" y="2290763"/>
          <a:ext cx="7991475" cy="3571875"/>
        </p:xfrm>
        <a:graphic>
          <a:graphicData uri="http://schemas.openxmlformats.org/presentationml/2006/ole">
            <mc:AlternateContent xmlns:mc="http://schemas.openxmlformats.org/markup-compatibility/2006">
              <mc:Choice xmlns:v="urn:schemas-microsoft-com:vml" Requires="v">
                <p:oleObj spid="_x0000_s30928" name="Document" r:id="rId5" imgW="8248712" imgH="3698922" progId="Word.Document.8">
                  <p:embed/>
                </p:oleObj>
              </mc:Choice>
              <mc:Fallback>
                <p:oleObj name="Document" r:id="rId5" imgW="8248712" imgH="3698922" progId="Word.Document.8">
                  <p:embed/>
                  <p:pic>
                    <p:nvPicPr>
                      <p:cNvPr id="0" name="Picture 11"/>
                      <p:cNvPicPr>
                        <a:picLocks noChangeAspect="1" noChangeArrowheads="1"/>
                      </p:cNvPicPr>
                      <p:nvPr/>
                    </p:nvPicPr>
                    <p:blipFill>
                      <a:blip r:embed="rId6"/>
                      <a:srcRect/>
                      <a:stretch>
                        <a:fillRect/>
                      </a:stretch>
                    </p:blipFill>
                    <p:spPr bwMode="auto">
                      <a:xfrm>
                        <a:off x="520700" y="2290763"/>
                        <a:ext cx="7991475" cy="3571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2</a:t>
            </a:fld>
            <a:endParaRPr lang="en-US"/>
          </a:p>
        </p:txBody>
      </p:sp>
      <p:sp>
        <p:nvSpPr>
          <p:cNvPr id="21506" name="Rectangle 2"/>
          <p:cNvSpPr>
            <a:spLocks noGrp="1" noChangeArrowheads="1"/>
          </p:cNvSpPr>
          <p:nvPr>
            <p:ph type="title"/>
          </p:nvPr>
        </p:nvSpPr>
        <p:spPr>
          <a:xfrm>
            <a:off x="685800" y="304800"/>
            <a:ext cx="7772400" cy="1066800"/>
          </a:xfrm>
        </p:spPr>
        <p:txBody>
          <a:bodyPr/>
          <a:lstStyle/>
          <a:p>
            <a:r>
              <a:rPr lang="en-GB" sz="2800" dirty="0" smtClean="0"/>
              <a:t>Overview</a:t>
            </a:r>
            <a:endParaRPr lang="en-GB" sz="2800" dirty="0"/>
          </a:p>
        </p:txBody>
      </p:sp>
      <p:sp>
        <p:nvSpPr>
          <p:cNvPr id="21507" name="Rectangle 3"/>
          <p:cNvSpPr>
            <a:spLocks noGrp="1" noChangeArrowheads="1"/>
          </p:cNvSpPr>
          <p:nvPr>
            <p:ph type="body" idx="1"/>
          </p:nvPr>
        </p:nvSpPr>
        <p:spPr>
          <a:xfrm>
            <a:off x="762000" y="990600"/>
            <a:ext cx="7772400" cy="5257800"/>
          </a:xfrm>
        </p:spPr>
        <p:txBody>
          <a:bodyPr/>
          <a:lstStyle/>
          <a:p>
            <a:r>
              <a:rPr lang="en-US" sz="2000" b="0" dirty="0" smtClean="0"/>
              <a:t>This document reports on the regulatory matters considered and outputs from the March, 2014 meeting held in Beijing, PRC.</a:t>
            </a:r>
          </a:p>
          <a:p>
            <a:r>
              <a:rPr lang="en-US" sz="2000" b="0" dirty="0"/>
              <a:t>The RR-TAG is input driven. The attendance varies depending on the topics, documents being considered and meeting location. </a:t>
            </a:r>
            <a:endParaRPr lang="en-US" sz="2000" b="0" dirty="0" smtClean="0"/>
          </a:p>
          <a:p>
            <a:r>
              <a:rPr lang="en-US" sz="2000" b="0" dirty="0" smtClean="0"/>
              <a:t>There was a document completed by the RR-TAG after the official closing of the meeting. That document, 18-14-0019-02 (the version as submitted to 3GPP) is available on .18’s Mentor web site. It should be noted that earlier in the meeting the RR-TAG had voted 1/8/0 in a straw pole not to send the original proposed liaison</a:t>
            </a:r>
            <a:r>
              <a:rPr lang="en-US" sz="2000" b="0" dirty="0"/>
              <a:t>.</a:t>
            </a:r>
            <a:r>
              <a:rPr lang="en-US" sz="2000" b="0" dirty="0" smtClean="0"/>
              <a:t> While the edited version was approved by the EC, and the content </a:t>
            </a:r>
            <a:r>
              <a:rPr lang="en-US" sz="2000" b="0" dirty="0"/>
              <a:t>i</a:t>
            </a:r>
            <a:r>
              <a:rPr lang="en-US" sz="2000" b="0" dirty="0" smtClean="0"/>
              <a:t>s in support of IEEE 802’s goals, it is was never voted/approved by the RR-TAG.</a:t>
            </a:r>
          </a:p>
          <a:p>
            <a:r>
              <a:rPr lang="en-US" sz="2000" b="0" dirty="0" smtClean="0"/>
              <a:t>For several meetings final approval of documents and meeting closing has been in AM2. Work to be done at the next meeting will cause 802.18 to plan on working Thursday PM1 and PM2.</a:t>
            </a:r>
          </a:p>
          <a:p>
            <a:r>
              <a:rPr lang="en-US" sz="2000" b="0" dirty="0"/>
              <a:t>T</a:t>
            </a:r>
            <a:r>
              <a:rPr lang="en-US" sz="2000" b="0" dirty="0" smtClean="0"/>
              <a:t>he meeting approved the 802.18 chair convening conference calls to deal with regulatory matters that come up between Plenary sessions.</a:t>
            </a:r>
            <a:endParaRPr lang="en-US" sz="2000" b="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3</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Approved </a:t>
            </a:r>
            <a:r>
              <a:rPr lang="en-US" sz="2800" dirty="0"/>
              <a:t>in </a:t>
            </a:r>
            <a:r>
              <a:rPr lang="en-US" sz="2800" dirty="0" smtClean="0"/>
              <a:t>March</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In November, 2013, the RR-TAG had approved document 18-13-0117-r6, which is the latest response (actually the third) by IEEE 802 to ITU-R Question 236/1 which requests data on Smart Grid management technologies characteristics and spectrum. </a:t>
            </a:r>
          </a:p>
          <a:p>
            <a:pPr lvl="1">
              <a:spcBef>
                <a:spcPts val="0"/>
              </a:spcBef>
              <a:spcAft>
                <a:spcPts val="600"/>
              </a:spcAft>
            </a:pPr>
            <a:r>
              <a:rPr lang="en-US" b="0" dirty="0" smtClean="0"/>
              <a:t>This question impacts all 802 wireless and wireline WGs and will </a:t>
            </a:r>
            <a:r>
              <a:rPr lang="en-US" dirty="0" smtClean="0"/>
              <a:t>influence</a:t>
            </a:r>
            <a:r>
              <a:rPr lang="en-US" b="0" dirty="0" smtClean="0"/>
              <a:t> spectrum allocations by </a:t>
            </a:r>
            <a:r>
              <a:rPr lang="en-US" dirty="0" smtClean="0"/>
              <a:t>the ITU-R </a:t>
            </a:r>
            <a:r>
              <a:rPr lang="en-US" b="0" dirty="0" smtClean="0"/>
              <a:t>and other technical matters adopted by national regulators.</a:t>
            </a:r>
            <a:r>
              <a:rPr lang="en-US" sz="1600" b="0" dirty="0" smtClean="0"/>
              <a:t> </a:t>
            </a:r>
          </a:p>
          <a:p>
            <a:pPr lvl="1">
              <a:spcBef>
                <a:spcPts val="0"/>
              </a:spcBef>
              <a:spcAft>
                <a:spcPts val="600"/>
              </a:spcAft>
            </a:pPr>
            <a:r>
              <a:rPr lang="en-US" dirty="0" smtClean="0"/>
              <a:t>The draft presented in November to the RR-TAG was the outcome of joint WGs working in IEEE 802.24.</a:t>
            </a:r>
            <a:endParaRPr lang="en-US" dirty="0"/>
          </a:p>
          <a:p>
            <a:pPr lvl="1">
              <a:spcBef>
                <a:spcPts val="0"/>
              </a:spcBef>
              <a:spcAft>
                <a:spcPts val="600"/>
              </a:spcAft>
            </a:pPr>
            <a:r>
              <a:rPr lang="en-US" dirty="0" smtClean="0"/>
              <a:t>The document, which is available on the RR-TAG Mentor web site, includes data on all of 802’s wireless technologies and 802.3, Ethernet.</a:t>
            </a:r>
          </a:p>
          <a:p>
            <a:pPr lvl="1">
              <a:spcBef>
                <a:spcPts val="0"/>
              </a:spcBef>
              <a:spcAft>
                <a:spcPts val="600"/>
              </a:spcAft>
            </a:pPr>
            <a:r>
              <a:rPr lang="en-US" dirty="0" smtClean="0"/>
              <a:t>It was approved on the EC’s Monday Opening Plenary’s consent agenda and will be presented at the June meeting of ITU-R WP1A.</a:t>
            </a:r>
            <a:endParaRPr lang="en-US" dirty="0"/>
          </a:p>
        </p:txBody>
      </p:sp>
    </p:spTree>
    <p:extLst>
      <p:ext uri="{BB962C8B-B14F-4D97-AF65-F5344CB8AC3E}">
        <p14:creationId xmlns:p14="http://schemas.microsoft.com/office/powerpoint/2010/main" val="31732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ITU-R Items Approved </a:t>
            </a:r>
            <a:r>
              <a:rPr lang="en-US" sz="2800" dirty="0"/>
              <a:t>in </a:t>
            </a:r>
            <a:r>
              <a:rPr lang="en-US" sz="2800" dirty="0" smtClean="0"/>
              <a:t>March</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a:t>T</a:t>
            </a:r>
            <a:r>
              <a:rPr lang="en-US" sz="2000" b="0" dirty="0" smtClean="0"/>
              <a:t>he RR-TAG approved document </a:t>
            </a:r>
            <a:r>
              <a:rPr lang="en-US" sz="2000" b="0" dirty="0"/>
              <a:t>18-14-0014-00, UPDATE OF SECTION 5.6 TOWARD REVISION 12 OF RECOMMENDATION ITU-R M.1457 (MEETING X+2B NOTIFICATION</a:t>
            </a:r>
            <a:r>
              <a:rPr lang="en-US" sz="2000" b="0" dirty="0" smtClean="0"/>
              <a:t>), which is an input from IEEE 802.16 to WP5D’s update of ITU-R Recommendation M.1457. </a:t>
            </a:r>
          </a:p>
          <a:p>
            <a:pPr lvl="1">
              <a:spcBef>
                <a:spcPts val="0"/>
              </a:spcBef>
              <a:spcAft>
                <a:spcPts val="600"/>
              </a:spcAft>
            </a:pPr>
            <a:r>
              <a:rPr lang="en-US" b="0" dirty="0" smtClean="0"/>
              <a:t>This </a:t>
            </a:r>
            <a:r>
              <a:rPr lang="en-US" dirty="0" smtClean="0"/>
              <a:t>contribution, and ITU-R Recommendation M.1457, are only of interest to IEEE 802.16</a:t>
            </a:r>
            <a:r>
              <a:rPr lang="en-US" b="0" dirty="0" smtClean="0"/>
              <a:t>. WP5D will hold their next meeting in Halifax, Nova Scotia beginning 18 June.</a:t>
            </a:r>
          </a:p>
          <a:p>
            <a:pPr lvl="1">
              <a:spcBef>
                <a:spcPts val="0"/>
              </a:spcBef>
              <a:spcAft>
                <a:spcPts val="600"/>
              </a:spcAft>
            </a:pPr>
            <a:r>
              <a:rPr lang="en-US" dirty="0" smtClean="0"/>
              <a:t>This item </a:t>
            </a:r>
            <a:r>
              <a:rPr lang="en-US" smtClean="0"/>
              <a:t>was mistakenly not </a:t>
            </a:r>
            <a:r>
              <a:rPr lang="en-US" dirty="0" smtClean="0"/>
              <a:t>submitted to the EC for approval at the March Plenary. Therefor it will be submitted for a ten day EC email ballot. </a:t>
            </a:r>
          </a:p>
          <a:p>
            <a:pPr lvl="1">
              <a:spcBef>
                <a:spcPts val="0"/>
              </a:spcBef>
              <a:spcAft>
                <a:spcPts val="600"/>
              </a:spcAft>
            </a:pPr>
            <a:r>
              <a:rPr lang="en-US" b="0" dirty="0" smtClean="0"/>
              <a:t>The document must be submitted to the ITU-R by 11 June.</a:t>
            </a:r>
          </a:p>
          <a:p>
            <a:pPr lvl="1">
              <a:spcBef>
                <a:spcPts val="0"/>
              </a:spcBef>
              <a:spcAft>
                <a:spcPts val="600"/>
              </a:spcAft>
            </a:pPr>
            <a:endParaRPr lang="en-US" sz="1600" b="0" dirty="0" smtClean="0"/>
          </a:p>
        </p:txBody>
      </p:sp>
    </p:spTree>
    <p:extLst>
      <p:ext uri="{BB962C8B-B14F-4D97-AF65-F5344CB8AC3E}">
        <p14:creationId xmlns:p14="http://schemas.microsoft.com/office/powerpoint/2010/main" val="1353789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5</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The RR-TAG Conducted Elections</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March Plenary of all even years is when IEEE 802 conducts officer elections.</a:t>
            </a:r>
          </a:p>
          <a:p>
            <a:pPr lvl="1">
              <a:spcBef>
                <a:spcPts val="0"/>
              </a:spcBef>
              <a:spcAft>
                <a:spcPts val="600"/>
              </a:spcAft>
            </a:pPr>
            <a:r>
              <a:rPr lang="en-US" dirty="0" smtClean="0"/>
              <a:t>There was only one candidate for the Chair’s position, the incumbent Mike Lynch. The vote was:</a:t>
            </a:r>
          </a:p>
          <a:p>
            <a:pPr lvl="1">
              <a:spcBef>
                <a:spcPts val="0"/>
              </a:spcBef>
              <a:spcAft>
                <a:spcPts val="600"/>
              </a:spcAft>
            </a:pPr>
            <a:r>
              <a:rPr lang="en-US" dirty="0"/>
              <a:t>Vote:  4 Yes     0  No     </a:t>
            </a:r>
            <a:r>
              <a:rPr lang="en-US" dirty="0" smtClean="0"/>
              <a:t>0 </a:t>
            </a:r>
            <a:r>
              <a:rPr lang="en-US" dirty="0"/>
              <a:t>Abstain </a:t>
            </a:r>
            <a:endParaRPr lang="en-US" dirty="0" smtClean="0"/>
          </a:p>
          <a:p>
            <a:pPr lvl="1">
              <a:spcBef>
                <a:spcPts val="0"/>
              </a:spcBef>
              <a:spcAft>
                <a:spcPts val="600"/>
              </a:spcAft>
            </a:pPr>
            <a:r>
              <a:rPr lang="en-US" dirty="0" smtClean="0"/>
              <a:t>There was only one candidate for Vice Chair, Rich Kennedy. The vote was:</a:t>
            </a:r>
          </a:p>
          <a:p>
            <a:pPr lvl="1">
              <a:spcBef>
                <a:spcPts val="0"/>
              </a:spcBef>
              <a:spcAft>
                <a:spcPts val="600"/>
              </a:spcAft>
            </a:pPr>
            <a:r>
              <a:rPr lang="en-US" dirty="0"/>
              <a:t>Vote:   3</a:t>
            </a:r>
            <a:r>
              <a:rPr lang="en-US" dirty="0" smtClean="0"/>
              <a:t> </a:t>
            </a:r>
            <a:r>
              <a:rPr lang="en-US" dirty="0"/>
              <a:t>Yes     0 No     </a:t>
            </a:r>
            <a:r>
              <a:rPr lang="en-US" dirty="0" smtClean="0"/>
              <a:t>1 </a:t>
            </a:r>
            <a:r>
              <a:rPr lang="en-US" dirty="0"/>
              <a:t>Abstain </a:t>
            </a:r>
            <a:endParaRPr lang="en-US" dirty="0" smtClean="0"/>
          </a:p>
          <a:p>
            <a:pPr lvl="1">
              <a:spcBef>
                <a:spcPts val="0"/>
              </a:spcBef>
              <a:spcAft>
                <a:spcPts val="600"/>
              </a:spcAft>
            </a:pPr>
            <a:r>
              <a:rPr lang="en-US" dirty="0" smtClean="0"/>
              <a:t>Mr. Kennedy will serve as Vice Chair (pro tem) until he can provide sponsorship letters for his role as the Vice Chair and support of IEEE 802 in the ITU-R.</a:t>
            </a:r>
          </a:p>
          <a:p>
            <a:pPr lvl="1">
              <a:spcBef>
                <a:spcPts val="0"/>
              </a:spcBef>
              <a:spcAft>
                <a:spcPts val="600"/>
              </a:spcAft>
            </a:pPr>
            <a:r>
              <a:rPr lang="en-US" b="0" dirty="0" smtClean="0"/>
              <a:t>Mr. John Notor has kindly agreed to remain for one or two meetings as a Mentor to the newly elected Vice Chair. The Chair has appointed Mr. Notor as First Vice Chair.</a:t>
            </a:r>
            <a:endParaRPr lang="en-US" b="0" dirty="0"/>
          </a:p>
        </p:txBody>
      </p:sp>
    </p:spTree>
    <p:extLst>
      <p:ext uri="{BB962C8B-B14F-4D97-AF65-F5344CB8AC3E}">
        <p14:creationId xmlns:p14="http://schemas.microsoft.com/office/powerpoint/2010/main" val="38527515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239763" cy="276999"/>
          </a:xfrm>
        </p:spPr>
        <p:txBody>
          <a:bodyPr/>
          <a:lstStyle/>
          <a:p>
            <a:r>
              <a:rPr lang="en-US" dirty="0" smtClean="0"/>
              <a:t>March, 2014</a:t>
            </a:r>
            <a:endParaRPr lang="en-US" dirty="0"/>
          </a:p>
        </p:txBody>
      </p:sp>
      <p:sp>
        <p:nvSpPr>
          <p:cNvPr id="5" name="Footer Placeholder 4"/>
          <p:cNvSpPr>
            <a:spLocks noGrp="1"/>
          </p:cNvSpPr>
          <p:nvPr>
            <p:ph type="ftr" sz="quarter" idx="11"/>
          </p:nvPr>
        </p:nvSpPr>
        <p:spPr>
          <a:xfrm>
            <a:off x="5738413" y="6475413"/>
            <a:ext cx="2805512" cy="184666"/>
          </a:xfrm>
        </p:spPr>
        <p:txBody>
          <a:bodyPr/>
          <a:lstStyle/>
          <a:p>
            <a:r>
              <a:rPr lang="en-US" dirty="0" smtClean="0"/>
              <a:t>Michael Lynch, MJ Lynch &amp; Associates LLC</a:t>
            </a:r>
            <a:endParaRPr lang="en-US" dirty="0"/>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6</a:t>
            </a:fld>
            <a:endParaRPr lang="en-US"/>
          </a:p>
        </p:txBody>
      </p:sp>
      <p:sp>
        <p:nvSpPr>
          <p:cNvPr id="21506" name="Rectangle 2"/>
          <p:cNvSpPr>
            <a:spLocks noGrp="1" noChangeArrowheads="1"/>
          </p:cNvSpPr>
          <p:nvPr>
            <p:ph type="title"/>
          </p:nvPr>
        </p:nvSpPr>
        <p:spPr>
          <a:xfrm>
            <a:off x="685800" y="685800"/>
            <a:ext cx="7772400" cy="838200"/>
          </a:xfrm>
        </p:spPr>
        <p:txBody>
          <a:bodyPr/>
          <a:lstStyle/>
          <a:p>
            <a:r>
              <a:rPr lang="en-US" sz="2800" dirty="0" smtClean="0"/>
              <a:t>Items to be considered in May</a:t>
            </a:r>
            <a:endParaRPr lang="en-GB" sz="2800" dirty="0"/>
          </a:p>
        </p:txBody>
      </p:sp>
      <p:sp>
        <p:nvSpPr>
          <p:cNvPr id="21507" name="Rectangle 3"/>
          <p:cNvSpPr>
            <a:spLocks noGrp="1" noChangeArrowheads="1"/>
          </p:cNvSpPr>
          <p:nvPr>
            <p:ph type="body" idx="1"/>
          </p:nvPr>
        </p:nvSpPr>
        <p:spPr>
          <a:xfrm>
            <a:off x="685800" y="1371600"/>
            <a:ext cx="7772400" cy="5029200"/>
          </a:xfrm>
        </p:spPr>
        <p:txBody>
          <a:bodyPr/>
          <a:lstStyle/>
          <a:p>
            <a:pPr>
              <a:spcBef>
                <a:spcPts val="0"/>
              </a:spcBef>
              <a:spcAft>
                <a:spcPts val="600"/>
              </a:spcAft>
            </a:pPr>
            <a:r>
              <a:rPr lang="en-US" sz="2000" b="0" dirty="0" smtClean="0"/>
              <a:t>The RR-TAG will begin the process of updating their P&amp;P and the charter. This process may take several meetings.</a:t>
            </a:r>
          </a:p>
          <a:p>
            <a:pPr>
              <a:spcBef>
                <a:spcPts val="0"/>
              </a:spcBef>
              <a:spcAft>
                <a:spcPts val="600"/>
              </a:spcAft>
            </a:pPr>
            <a:r>
              <a:rPr lang="en-US" sz="2000" b="0" dirty="0" smtClean="0"/>
              <a:t>The RR-TAG will review the newly adopted FCC proposal on privately owned and operated drones.</a:t>
            </a:r>
          </a:p>
          <a:p>
            <a:pPr lvl="1">
              <a:spcBef>
                <a:spcPts val="0"/>
              </a:spcBef>
              <a:spcAft>
                <a:spcPts val="600"/>
              </a:spcAft>
            </a:pPr>
            <a:r>
              <a:rPr lang="en-US" dirty="0" smtClean="0"/>
              <a:t>There appears to be some concern about jamming, both in the 2.4 GHz frequency band, which is very important to IEEE 802, and to GPS which may be incorporated in various devices utilizing IEEE 802 technologies.</a:t>
            </a:r>
            <a:endParaRPr lang="en-US" dirty="0"/>
          </a:p>
          <a:p>
            <a:pPr lvl="0">
              <a:spcBef>
                <a:spcPts val="0"/>
              </a:spcBef>
              <a:spcAft>
                <a:spcPts val="600"/>
              </a:spcAft>
            </a:pPr>
            <a:r>
              <a:rPr lang="en-US" sz="2000" b="0" dirty="0">
                <a:solidFill>
                  <a:srgbClr val="000000"/>
                </a:solidFill>
              </a:rPr>
              <a:t>The RR-TAG will review the </a:t>
            </a:r>
            <a:r>
              <a:rPr lang="en-US" sz="2000" b="0" dirty="0" smtClean="0">
                <a:solidFill>
                  <a:srgbClr val="000000"/>
                </a:solidFill>
              </a:rPr>
              <a:t>ITU-R WRC-15 preparatory work, first in the US where it appears the U.S. government is taking a position against opening the mid 5 GHz frequency band, and the outcome of the work in another ITU-R group that may recommend inclusion of license exempt frequency bands for IMT Advanced.</a:t>
            </a:r>
            <a:endParaRPr lang="en-US" dirty="0" smtClean="0"/>
          </a:p>
          <a:p>
            <a:pPr marL="400050">
              <a:spcBef>
                <a:spcPts val="0"/>
              </a:spcBef>
              <a:spcAft>
                <a:spcPts val="600"/>
              </a:spcAft>
            </a:pPr>
            <a:r>
              <a:rPr lang="en-US" sz="2000" b="0" dirty="0" smtClean="0"/>
              <a:t>802.18 is contribution driven and it is expected that other matters will present themselves by the time of the May meeting in Waikoloa.</a:t>
            </a:r>
          </a:p>
          <a:p>
            <a:pPr>
              <a:spcBef>
                <a:spcPts val="0"/>
              </a:spcBef>
              <a:spcAft>
                <a:spcPts val="600"/>
              </a:spcAft>
            </a:pPr>
            <a:endParaRPr lang="en-US" sz="2000" b="0" dirty="0" smtClean="0"/>
          </a:p>
        </p:txBody>
      </p:sp>
    </p:spTree>
    <p:extLst>
      <p:ext uri="{BB962C8B-B14F-4D97-AF65-F5344CB8AC3E}">
        <p14:creationId xmlns:p14="http://schemas.microsoft.com/office/powerpoint/2010/main" val="1030007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6589</TotalTime>
  <Words>918</Words>
  <Application>Microsoft Office PowerPoint</Application>
  <PresentationFormat>On-screen Show (4:3)</PresentationFormat>
  <Paragraphs>57</Paragraphs>
  <Slides>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802-18-Submission</vt:lpstr>
      <vt:lpstr>Document</vt:lpstr>
      <vt:lpstr>RR-TAG Closing Report</vt:lpstr>
      <vt:lpstr>Overview</vt:lpstr>
      <vt:lpstr>ITU-R Items Approved in March</vt:lpstr>
      <vt:lpstr>ITU-R Items Approved in March</vt:lpstr>
      <vt:lpstr>The RR-TAG Conducted Elections</vt:lpstr>
      <vt:lpstr>Items to be considered in May</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 Closing Report March 2014</dc:title>
  <dc:creator>MJLynch@mjlallc.com</dc:creator>
  <cp:lastModifiedBy>Mike Lynch</cp:lastModifiedBy>
  <cp:revision>237</cp:revision>
  <cp:lastPrinted>2014-04-24T17:25:32Z</cp:lastPrinted>
  <dcterms:created xsi:type="dcterms:W3CDTF">2012-01-16T17:46:49Z</dcterms:created>
  <dcterms:modified xsi:type="dcterms:W3CDTF">2014-04-24T17:58:19Z</dcterms:modified>
</cp:coreProperties>
</file>