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7" r:id="rId4"/>
    <p:sldId id="286" r:id="rId5"/>
    <p:sldId id="284"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39"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dirty="0"/>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dirty="0"/>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18-14/0014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38226946"/>
              </p:ext>
            </p:extLst>
          </p:nvPr>
        </p:nvGraphicFramePr>
        <p:xfrm>
          <a:off x="523875" y="2292350"/>
          <a:ext cx="7980363" cy="3571875"/>
        </p:xfrm>
        <a:graphic>
          <a:graphicData uri="http://schemas.openxmlformats.org/presentationml/2006/ole">
            <mc:AlternateContent xmlns:mc="http://schemas.openxmlformats.org/markup-compatibility/2006">
              <mc:Choice xmlns:v="urn:schemas-microsoft-com:vml" Requires="v">
                <p:oleObj spid="_x0000_s30922"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23875" y="2292350"/>
                        <a:ext cx="7980363"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after the end of </a:t>
            </a:r>
            <a:r>
              <a:rPr lang="en-US" sz="2000" b="0" dirty="0" smtClean="0"/>
              <a:t>the January, 2014 </a:t>
            </a:r>
            <a:r>
              <a:rPr lang="en-US" sz="2000" b="0" dirty="0" smtClean="0"/>
              <a:t>Wireless Interim.</a:t>
            </a:r>
          </a:p>
          <a:p>
            <a:r>
              <a:rPr lang="en-US" sz="2000" b="0" dirty="0" smtClean="0"/>
              <a:t>One </a:t>
            </a:r>
            <a:r>
              <a:rPr lang="en-US" sz="2000" b="0" dirty="0" smtClean="0"/>
              <a:t>document that is of a high level of interest to IEEE 802 was </a:t>
            </a:r>
            <a:r>
              <a:rPr lang="en-US" sz="2000" b="0" dirty="0" smtClean="0"/>
              <a:t>approved by the </a:t>
            </a:r>
            <a:r>
              <a:rPr lang="en-US" sz="2000" b="0" dirty="0" smtClean="0"/>
              <a:t>RR and 802.24 TAGs in </a:t>
            </a:r>
            <a:r>
              <a:rPr lang="en-US" sz="2000" b="0" dirty="0" smtClean="0"/>
              <a:t>a further response to ITU-R Question 236/1, dealing with technologies and spectrum used in the management of Smart Grids</a:t>
            </a:r>
            <a:r>
              <a:rPr lang="en-US" sz="2000" b="0" dirty="0" smtClean="0"/>
              <a:t>. This document, 18-13-0117-06, is on the EC consent agenda.</a:t>
            </a:r>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solidFill>
                  <a:srgbClr val="000000"/>
                </a:solidFill>
              </a:rPr>
              <a:t>March, 2014</a:t>
            </a:r>
            <a:endParaRPr lang="en-US" dirty="0">
              <a:solidFill>
                <a:srgbClr val="000000"/>
              </a:solidFill>
            </a:endParaRP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solidFill>
                  <a:srgbClr val="000000"/>
                </a:solidFill>
              </a:rPr>
              <a:t>Michael Lynch, MJ Lynch &amp; Associates LLC</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a:solidFill>
                  <a:srgbClr val="000000"/>
                </a:solidFill>
              </a:rPr>
              <a:t>Slide </a:t>
            </a:r>
            <a:fld id="{93F7D6B0-B9AB-2442-B1E0-5DD8D7BA23B4}" type="slidenum">
              <a:rPr lang="en-US">
                <a:solidFill>
                  <a:srgbClr val="000000"/>
                </a:solidFill>
              </a:rPr>
              <a:pPr/>
              <a:t>3</a:t>
            </a:fld>
            <a:endParaRPr lang="en-US" dirty="0">
              <a:solidFill>
                <a:srgbClr val="000000"/>
              </a:solidFill>
            </a:endParaRPr>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after the end of </a:t>
            </a:r>
            <a:r>
              <a:rPr lang="en-US" sz="2000" b="0" dirty="0" smtClean="0"/>
              <a:t>the January, 2014 </a:t>
            </a:r>
            <a:r>
              <a:rPr lang="en-US" sz="2000" b="0" dirty="0" smtClean="0"/>
              <a:t>Wireless Interim.</a:t>
            </a:r>
          </a:p>
          <a:p>
            <a:r>
              <a:rPr lang="en-US" sz="2000" b="0" dirty="0" smtClean="0"/>
              <a:t>One </a:t>
            </a:r>
            <a:r>
              <a:rPr lang="en-US" sz="2000" b="0" dirty="0" smtClean="0"/>
              <a:t>document that is of a high level of interest to IEEE 802 was </a:t>
            </a:r>
            <a:r>
              <a:rPr lang="en-US" sz="2000" b="0" dirty="0" smtClean="0"/>
              <a:t>approved by the </a:t>
            </a:r>
            <a:r>
              <a:rPr lang="en-US" sz="2000" b="0" dirty="0" smtClean="0"/>
              <a:t>RR and 802.24 TAGs in </a:t>
            </a:r>
            <a:r>
              <a:rPr lang="en-US" sz="2000" b="0" dirty="0" smtClean="0"/>
              <a:t>a further response to ITU-R Question 236/1, dealing with technologies and spectrum used in the management of Smart Grids</a:t>
            </a:r>
            <a:r>
              <a:rPr lang="en-US" sz="2000" b="0" dirty="0" smtClean="0"/>
              <a:t>. This document, 18-13-0117-06, is on the EC consent agenda.</a:t>
            </a:r>
            <a:endParaRPr lang="en-US" sz="2000" b="0" dirty="0" smtClean="0"/>
          </a:p>
          <a:p>
            <a:r>
              <a:rPr lang="en-US" sz="2000" b="0" dirty="0" smtClean="0"/>
              <a:t>The RR-TAG is input driven. The attendance varies depending on the topics &amp; documents being considered. For example at one </a:t>
            </a:r>
            <a:r>
              <a:rPr lang="en-US" sz="2000" b="0" dirty="0" smtClean="0"/>
              <a:t>recent meeting </a:t>
            </a:r>
            <a:r>
              <a:rPr lang="en-US" sz="2000" b="0" dirty="0" smtClean="0"/>
              <a:t>there were 25 people from different WGs helping draft an output. At another there were over 150 present primarily to hear an update on a recent ITU-R meeting</a:t>
            </a:r>
            <a:r>
              <a:rPr lang="en-US" sz="2000" b="0" dirty="0" smtClean="0"/>
              <a:t>. But there can be as few as a handful.</a:t>
            </a:r>
            <a:endParaRPr lang="en-US" sz="2000" b="0" dirty="0" smtClean="0"/>
          </a:p>
          <a:p>
            <a:r>
              <a:rPr lang="en-US" sz="2000" b="0" dirty="0"/>
              <a:t>F</a:t>
            </a:r>
            <a:r>
              <a:rPr lang="en-US" sz="2000" b="0" dirty="0" smtClean="0"/>
              <a:t>inal </a:t>
            </a:r>
            <a:r>
              <a:rPr lang="en-US" sz="2000" b="0" dirty="0" smtClean="0"/>
              <a:t>approval of documents is intended to be </a:t>
            </a:r>
            <a:r>
              <a:rPr lang="en-US" sz="2000" b="0" dirty="0" smtClean="0"/>
              <a:t>done </a:t>
            </a:r>
            <a:r>
              <a:rPr lang="en-US" sz="2000" b="0" dirty="0" smtClean="0"/>
              <a:t>Thursdays during AM1 and </a:t>
            </a:r>
            <a:r>
              <a:rPr lang="en-US" sz="2000" b="0" smtClean="0"/>
              <a:t>AM2</a:t>
            </a:r>
            <a:r>
              <a:rPr lang="en-US" sz="2000" b="0" smtClean="0"/>
              <a:t>.</a:t>
            </a:r>
            <a:endParaRPr lang="en-US" sz="2000" b="0" dirty="0"/>
          </a:p>
        </p:txBody>
      </p:sp>
    </p:spTree>
    <p:extLst>
      <p:ext uri="{BB962C8B-B14F-4D97-AF65-F5344CB8AC3E}">
        <p14:creationId xmlns:p14="http://schemas.microsoft.com/office/powerpoint/2010/main" val="112933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to be considered </a:t>
            </a:r>
            <a:r>
              <a:rPr lang="en-US" sz="2800" dirty="0" smtClean="0"/>
              <a:t>at this meeting</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t>
            </a:r>
            <a:r>
              <a:rPr lang="en-US" sz="2000" b="0" dirty="0" smtClean="0"/>
              <a:t>will </a:t>
            </a:r>
            <a:r>
              <a:rPr lang="en-US" sz="2000" b="0" dirty="0" smtClean="0"/>
              <a:t>review two liaison documents from ITU-T Study Group 15 that are asking ITU-R to “allocate” spectrum or depict the use of wireless technologies.</a:t>
            </a:r>
            <a:endParaRPr lang="en-US" sz="2000" b="0" dirty="0" smtClean="0"/>
          </a:p>
          <a:p>
            <a:pPr lvl="1">
              <a:spcBef>
                <a:spcPts val="0"/>
              </a:spcBef>
              <a:spcAft>
                <a:spcPts val="600"/>
              </a:spcAft>
            </a:pPr>
            <a:r>
              <a:rPr lang="en-US" dirty="0" smtClean="0"/>
              <a:t>18-14-0012 </a:t>
            </a:r>
            <a:r>
              <a:rPr lang="en-US" dirty="0"/>
              <a:t>is titled “LIAISON TO ITU-R STUDY GROUP 1 REGARDING </a:t>
            </a:r>
            <a:r>
              <a:rPr lang="en-US" dirty="0" err="1" smtClean="0"/>
              <a:t>G.wnb</a:t>
            </a:r>
            <a:r>
              <a:rPr lang="en-US" dirty="0" smtClean="0"/>
              <a:t>, NARROWBAND </a:t>
            </a:r>
            <a:r>
              <a:rPr lang="en-US" dirty="0"/>
              <a:t>WIRELESS HOME </a:t>
            </a:r>
            <a:r>
              <a:rPr lang="en-US" dirty="0" smtClean="0"/>
              <a:t>NETWORKING” and is asking ITU-R WP1A and SG1 to “allocate” specific spectrum for in home networks.</a:t>
            </a:r>
            <a:endParaRPr lang="en-US" dirty="0" smtClean="0"/>
          </a:p>
          <a:p>
            <a:pPr lvl="1">
              <a:spcBef>
                <a:spcPts val="0"/>
              </a:spcBef>
              <a:spcAft>
                <a:spcPts val="600"/>
              </a:spcAft>
            </a:pPr>
            <a:r>
              <a:rPr lang="en-US" dirty="0" smtClean="0"/>
              <a:t>18-14-0013 </a:t>
            </a:r>
            <a:r>
              <a:rPr lang="en-US" dirty="0"/>
              <a:t>is titled “Liaison statement to ITU-R SG 1 regarding draft Amendment 1 to Recommendation ITU-T G.9955 (2011) (ex </a:t>
            </a:r>
            <a:r>
              <a:rPr lang="en-US" dirty="0" err="1"/>
              <a:t>G.hnem</a:t>
            </a:r>
            <a:r>
              <a:rPr lang="en-US" dirty="0" smtClean="0"/>
              <a:t>)” and can be seen to provide the PLC to home meter topology which is shown with a wireless element.</a:t>
            </a:r>
            <a:endParaRPr lang="en-US" dirty="0" smtClean="0"/>
          </a:p>
          <a:p>
            <a:pPr marL="400050">
              <a:spcBef>
                <a:spcPts val="0"/>
              </a:spcBef>
              <a:spcAft>
                <a:spcPts val="600"/>
              </a:spcAft>
            </a:pPr>
            <a:r>
              <a:rPr lang="en-US" sz="2000" b="0" dirty="0" smtClean="0"/>
              <a:t>802.18 is contribution driven and it is fair to expect that other matters will present themselves </a:t>
            </a:r>
            <a:r>
              <a:rPr lang="en-US" sz="2000" b="0" dirty="0" smtClean="0"/>
              <a:t>during the</a:t>
            </a:r>
            <a:r>
              <a:rPr lang="en-US" sz="2000" b="0" dirty="0" smtClean="0"/>
              <a:t> </a:t>
            </a:r>
            <a:r>
              <a:rPr lang="en-US" sz="2000" b="0" dirty="0" smtClean="0"/>
              <a:t>meeting </a:t>
            </a:r>
            <a:r>
              <a:rPr lang="en-US" sz="2000" b="0" dirty="0" smtClean="0"/>
              <a:t>here in Beijing</a:t>
            </a:r>
            <a:r>
              <a:rPr lang="en-US" sz="2000" b="0" dirty="0" smtClean="0"/>
              <a:t>.</a:t>
            </a:r>
            <a:endParaRPr lang="en-US" sz="20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5</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a:t>
            </a:r>
            <a:r>
              <a:rPr lang="en-US" sz="2800" dirty="0" smtClean="0"/>
              <a:t>March</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contributions to ITU-R, FCC, </a:t>
            </a:r>
            <a:r>
              <a:rPr lang="en-US" sz="2000" b="0" dirty="0" smtClean="0"/>
              <a:t>and </a:t>
            </a:r>
            <a:r>
              <a:rPr lang="en-US" sz="2000" b="0" dirty="0" smtClean="0"/>
              <a:t>to other regulatory bodies </a:t>
            </a:r>
            <a:r>
              <a:rPr lang="en-US" sz="2000" b="0" dirty="0" smtClean="0"/>
              <a:t>are added as </a:t>
            </a:r>
            <a:r>
              <a:rPr lang="en-US" sz="2000" b="0" dirty="0" smtClean="0"/>
              <a:t>needed</a:t>
            </a:r>
            <a:r>
              <a:rPr lang="en-US" sz="2000" b="0" dirty="0" smtClean="0"/>
              <a:t>. Many of these items appear with short notice to the TAG and with very short response times.</a:t>
            </a:r>
            <a:endParaRPr lang="en-US" sz="2000" b="0" dirty="0" smtClean="0"/>
          </a:p>
          <a:p>
            <a:pPr>
              <a:spcBef>
                <a:spcPts val="0"/>
              </a:spcBef>
              <a:spcAft>
                <a:spcPts val="600"/>
              </a:spcAft>
            </a:pPr>
            <a:r>
              <a:rPr lang="en-US" sz="2000" b="0" dirty="0" smtClean="0"/>
              <a:t>The RR-TAG agenda can be found on the RR-TAG’s Mentor web site; expect that as normal there will be many revisions prior to the start of the meeting.</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1395</TotalTime>
  <Words>631</Words>
  <Application>Microsoft Office PowerPoint</Application>
  <PresentationFormat>On-screen Show (4:3)</PresentationFormat>
  <Paragraphs>40</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Opening Report</vt:lpstr>
      <vt:lpstr>Overview</vt:lpstr>
      <vt:lpstr>Overview</vt:lpstr>
      <vt:lpstr>Items to be considered at this meeting</vt:lpstr>
      <vt:lpstr>Additional RR-TAG Items for March:</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231</cp:revision>
  <cp:lastPrinted>2012-03-24T19:12:10Z</cp:lastPrinted>
  <dcterms:created xsi:type="dcterms:W3CDTF">2012-01-16T17:46:49Z</dcterms:created>
  <dcterms:modified xsi:type="dcterms:W3CDTF">2014-03-15T06:17:59Z</dcterms:modified>
</cp:coreProperties>
</file>