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69" r:id="rId2"/>
    <p:sldId id="266" r:id="rId3"/>
    <p:sldId id="283" r:id="rId4"/>
    <p:sldId id="286" r:id="rId5"/>
    <p:sldId id="285" r:id="rId6"/>
  </p:sldIdLst>
  <p:sldSz cx="9144000" cy="6858000" type="screen4x3"/>
  <p:notesSz cx="7056438" cy="93440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snapVertSplitter="1" vertBarState="minimized" horzBarState="maximized">
    <p:restoredLeft sz="15620"/>
    <p:restoredTop sz="94660"/>
  </p:normalViewPr>
  <p:slideViewPr>
    <p:cSldViewPr>
      <p:cViewPr varScale="1">
        <p:scale>
          <a:sx n="80" d="100"/>
          <a:sy n="80" d="100"/>
        </p:scale>
        <p:origin x="-175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52998" y="177754"/>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smtClean="0"/>
              <a:t>doc.: IEEE 802.18-13/0041r0</a:t>
            </a:r>
            <a:endParaRPr lang="en-US"/>
          </a:p>
        </p:txBody>
      </p:sp>
      <p:sp>
        <p:nvSpPr>
          <p:cNvPr id="3075" name="Rectangle 3"/>
          <p:cNvSpPr>
            <a:spLocks noGrp="1" noChangeArrowheads="1"/>
          </p:cNvSpPr>
          <p:nvPr>
            <p:ph type="dt" sz="quarter" idx="1"/>
          </p:nvPr>
        </p:nvSpPr>
        <p:spPr bwMode="auto">
          <a:xfrm>
            <a:off x="707582" y="177754"/>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a:t>Month Year</a:t>
            </a:r>
          </a:p>
        </p:txBody>
      </p:sp>
      <p:sp>
        <p:nvSpPr>
          <p:cNvPr id="3076" name="Rectangle 4"/>
          <p:cNvSpPr>
            <a:spLocks noGrp="1" noChangeArrowheads="1"/>
          </p:cNvSpPr>
          <p:nvPr>
            <p:ph type="ftr" sz="quarter" idx="2"/>
          </p:nvPr>
        </p:nvSpPr>
        <p:spPr bwMode="auto">
          <a:xfrm>
            <a:off x="4778538" y="9043533"/>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a:t>John Doe, Some Company</a:t>
            </a:r>
          </a:p>
        </p:txBody>
      </p:sp>
      <p:sp>
        <p:nvSpPr>
          <p:cNvPr id="3077" name="Rectangle 5"/>
          <p:cNvSpPr>
            <a:spLocks noGrp="1" noChangeArrowheads="1"/>
          </p:cNvSpPr>
          <p:nvPr>
            <p:ph type="sldNum" sz="quarter" idx="3"/>
          </p:nvPr>
        </p:nvSpPr>
        <p:spPr bwMode="auto">
          <a:xfrm>
            <a:off x="3188968" y="9043533"/>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4091">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705968" y="390000"/>
            <a:ext cx="5644504"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
        <p:nvSpPr>
          <p:cNvPr id="3079" name="Rectangle 7"/>
          <p:cNvSpPr>
            <a:spLocks noChangeArrowheads="1"/>
          </p:cNvSpPr>
          <p:nvPr/>
        </p:nvSpPr>
        <p:spPr bwMode="auto">
          <a:xfrm>
            <a:off x="705968" y="9043533"/>
            <a:ext cx="723737" cy="183812"/>
          </a:xfrm>
          <a:prstGeom prst="rect">
            <a:avLst/>
          </a:prstGeom>
          <a:noFill/>
          <a:ln w="9525">
            <a:noFill/>
            <a:miter lim="800000"/>
            <a:headEnd/>
            <a:tailEnd/>
          </a:ln>
          <a:effectLst/>
        </p:spPr>
        <p:txBody>
          <a:bodyPr wrap="none" lIns="0" tIns="0" rIns="0" bIns="0">
            <a:prstTxWarp prst="textNoShape">
              <a:avLst/>
            </a:prstTxWarp>
            <a:spAutoFit/>
          </a:bodyPr>
          <a:lstStyle/>
          <a:p>
            <a:pPr defTabSz="944091"/>
            <a:r>
              <a:rPr lang="en-US"/>
              <a:t>Submission</a:t>
            </a:r>
          </a:p>
        </p:txBody>
      </p:sp>
      <p:sp>
        <p:nvSpPr>
          <p:cNvPr id="3080" name="Line 8"/>
          <p:cNvSpPr>
            <a:spLocks noChangeShapeType="1"/>
          </p:cNvSpPr>
          <p:nvPr/>
        </p:nvSpPr>
        <p:spPr bwMode="auto">
          <a:xfrm>
            <a:off x="705967" y="9032345"/>
            <a:ext cx="580120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96616" y="9783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smtClean="0"/>
              <a:t>doc.: IEEE 802.18-13/0041r0</a:t>
            </a:r>
            <a:endParaRPr lang="en-US"/>
          </a:p>
        </p:txBody>
      </p:sp>
      <p:sp>
        <p:nvSpPr>
          <p:cNvPr id="2051" name="Rectangle 3"/>
          <p:cNvSpPr>
            <a:spLocks noGrp="1" noChangeArrowheads="1"/>
          </p:cNvSpPr>
          <p:nvPr>
            <p:ph type="dt" idx="1"/>
          </p:nvPr>
        </p:nvSpPr>
        <p:spPr bwMode="auto">
          <a:xfrm>
            <a:off x="665580" y="97836"/>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200150" y="706438"/>
            <a:ext cx="4656138" cy="34925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0212" y="4438652"/>
            <a:ext cx="5176014" cy="4205290"/>
          </a:xfrm>
          <a:prstGeom prst="rect">
            <a:avLst/>
          </a:prstGeom>
          <a:noFill/>
          <a:ln w="9525">
            <a:noFill/>
            <a:miter lim="800000"/>
            <a:headEnd/>
            <a:tailEnd/>
          </a:ln>
          <a:effectLst/>
        </p:spPr>
        <p:txBody>
          <a:bodyPr vert="horz" wrap="square" lIns="94730" tIns="46563" rIns="94730" bIns="4656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274588" y="9046730"/>
            <a:ext cx="211788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2412" lvl="4" algn="r" defTabSz="944091">
              <a:defRPr/>
            </a:lvl5pPr>
          </a:lstStyle>
          <a:p>
            <a:pPr lvl="4"/>
            <a:r>
              <a:rPr lang="en-US"/>
              <a:t>John Doe, Some Company</a:t>
            </a:r>
          </a:p>
        </p:txBody>
      </p:sp>
      <p:sp>
        <p:nvSpPr>
          <p:cNvPr id="2055" name="Rectangle 7"/>
          <p:cNvSpPr>
            <a:spLocks noGrp="1" noChangeArrowheads="1"/>
          </p:cNvSpPr>
          <p:nvPr>
            <p:ph type="sldNum" sz="quarter" idx="5"/>
          </p:nvPr>
        </p:nvSpPr>
        <p:spPr bwMode="auto">
          <a:xfrm>
            <a:off x="3279435" y="9046730"/>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36661" y="9046730"/>
            <a:ext cx="723737" cy="18381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36661" y="9045132"/>
            <a:ext cx="558311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
        <p:nvSpPr>
          <p:cNvPr id="2058" name="Line 10"/>
          <p:cNvSpPr>
            <a:spLocks noChangeShapeType="1"/>
          </p:cNvSpPr>
          <p:nvPr/>
        </p:nvSpPr>
        <p:spPr bwMode="auto">
          <a:xfrm>
            <a:off x="659118" y="298894"/>
            <a:ext cx="5738202"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802.18-13/0041r0</a:t>
            </a:r>
            <a:endParaRPr lang="en-US"/>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xfrm>
            <a:off x="3386060" y="9046730"/>
            <a:ext cx="415177" cy="184666"/>
          </a:xfrm>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200150" y="706438"/>
            <a:ext cx="4656138" cy="3492500"/>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smtClean="0"/>
              <a:t>March,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smtClean="0"/>
              <a:t>March,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March,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Michael Lynch, MJ Lynch &amp; Associates LLC</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a:t>
            </a:r>
            <a:r>
              <a:rPr lang="en-US" sz="1800" b="1" dirty="0" smtClean="0"/>
              <a:t>18-13/0093r1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987514" cy="276999"/>
          </a:xfrm>
        </p:spPr>
        <p:txBody>
          <a:bodyPr/>
          <a:lstStyle/>
          <a:p>
            <a:r>
              <a:rPr lang="en-US" dirty="0" smtClean="0"/>
              <a:t>July, 2013</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Closing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July, 2013</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602355655"/>
              </p:ext>
            </p:extLst>
          </p:nvPr>
        </p:nvGraphicFramePr>
        <p:xfrm>
          <a:off x="520700" y="2290763"/>
          <a:ext cx="7991475" cy="3571875"/>
        </p:xfrm>
        <a:graphic>
          <a:graphicData uri="http://schemas.openxmlformats.org/presentationml/2006/ole">
            <mc:AlternateContent xmlns:mc="http://schemas.openxmlformats.org/markup-compatibility/2006">
              <mc:Choice xmlns:v="urn:schemas-microsoft-com:vml" Requires="v">
                <p:oleObj spid="_x0000_s30898" name="Document" r:id="rId4" imgW="8248712" imgH="3693152" progId="Word.Document.8">
                  <p:embed/>
                </p:oleObj>
              </mc:Choice>
              <mc:Fallback>
                <p:oleObj name="Document" r:id="rId4" imgW="8248712" imgH="3693152" progId="Word.Document.8">
                  <p:embed/>
                  <p:pic>
                    <p:nvPicPr>
                      <p:cNvPr id="0" name="Picture 11"/>
                      <p:cNvPicPr>
                        <a:picLocks noChangeAspect="1" noChangeArrowheads="1"/>
                      </p:cNvPicPr>
                      <p:nvPr/>
                    </p:nvPicPr>
                    <p:blipFill>
                      <a:blip r:embed="rId5"/>
                      <a:srcRect/>
                      <a:stretch>
                        <a:fillRect/>
                      </a:stretch>
                    </p:blipFill>
                    <p:spPr bwMode="auto">
                      <a:xfrm>
                        <a:off x="520700" y="2290763"/>
                        <a:ext cx="7991475" cy="3571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r>
              <a:rPr lang="en-US" dirty="0" smtClean="0"/>
              <a:t>July,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a:xfrm>
            <a:off x="685800" y="304800"/>
            <a:ext cx="7772400" cy="1066800"/>
          </a:xfrm>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762000" y="990600"/>
            <a:ext cx="7772400" cy="5257800"/>
          </a:xfrm>
        </p:spPr>
        <p:txBody>
          <a:bodyPr/>
          <a:lstStyle/>
          <a:p>
            <a:r>
              <a:rPr lang="en-US" sz="2000" b="0" dirty="0" smtClean="0"/>
              <a:t>This document reports on the regulatory matters considered and outputs from the July, 2013 meeting.</a:t>
            </a:r>
          </a:p>
          <a:p>
            <a:r>
              <a:rPr lang="en-US" sz="2000" b="0" dirty="0" smtClean="0"/>
              <a:t>Specific documents/actions were approved by the RR-TAG in response to the regulatory proceedings reviewed and inputs from various WGs.</a:t>
            </a:r>
          </a:p>
          <a:p>
            <a:r>
              <a:rPr lang="en-US" sz="2000" b="0" dirty="0" smtClean="0"/>
              <a:t>The RR-TAG is input driven. The attendance varies depending on the topics &amp; documents being considered. At this particular meeting we approved four documents, one of which is in support of an FCC filing by IEEE USA.</a:t>
            </a:r>
          </a:p>
          <a:p>
            <a:r>
              <a:rPr lang="en-US" sz="2000" b="0" dirty="0" smtClean="0"/>
              <a:t>As was begun several meetings earlier final approval of documents is normally held on Thursdays during AM1 and AM2. Some find that we still need the afternoon sessions to complete our work in a more thorough manner. To do so requires prior permission of the EC chair.</a:t>
            </a:r>
          </a:p>
          <a:p>
            <a:r>
              <a:rPr lang="en-US" sz="2000" b="0" dirty="0" smtClean="0"/>
              <a:t>As is normal the meeting approved the 802.18 chair convening conference calls to deal with regulatory matters that come up between Plenary sessions.</a:t>
            </a:r>
            <a:endParaRPr lang="en-US" sz="20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r>
              <a:rPr lang="en-US" dirty="0" smtClean="0"/>
              <a:t>July,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FCC and ITU-R Items Approved </a:t>
            </a:r>
            <a:r>
              <a:rPr lang="en-US" sz="2800" dirty="0"/>
              <a:t>in </a:t>
            </a:r>
            <a:r>
              <a:rPr lang="en-US" sz="2800" dirty="0" smtClean="0"/>
              <a:t>July</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The RR-TAG approved and then submitted to the EC for their approval four documents for the US FCC address and ITU-R</a:t>
            </a:r>
          </a:p>
          <a:p>
            <a:pPr lvl="1">
              <a:spcBef>
                <a:spcPts val="0"/>
              </a:spcBef>
              <a:spcAft>
                <a:spcPts val="600"/>
              </a:spcAft>
            </a:pPr>
            <a:r>
              <a:rPr lang="en-US" dirty="0" smtClean="0"/>
              <a:t>Document </a:t>
            </a:r>
            <a:r>
              <a:rPr lang="en-US" dirty="0"/>
              <a:t>18-13/0087r04, reply-comments-of-ieee-802-on-5-ghz-nprm-fcc-docket-13-49, for review by EC and forward to the FCC.  The Chair of 802.18 is authorized to make editorial changes as necessary</a:t>
            </a:r>
            <a:r>
              <a:rPr lang="en-US" dirty="0" smtClean="0"/>
              <a:t>.</a:t>
            </a:r>
            <a:endParaRPr lang="en-US" dirty="0"/>
          </a:p>
          <a:p>
            <a:pPr lvl="1">
              <a:spcBef>
                <a:spcPts val="0"/>
              </a:spcBef>
              <a:spcAft>
                <a:spcPts val="600"/>
              </a:spcAft>
            </a:pPr>
            <a:r>
              <a:rPr lang="en-US" dirty="0"/>
              <a:t>Vote:  5 Yes     0  No     0 Abstain </a:t>
            </a:r>
          </a:p>
          <a:p>
            <a:pPr lvl="1">
              <a:spcBef>
                <a:spcPts val="0"/>
              </a:spcBef>
              <a:spcAft>
                <a:spcPts val="600"/>
              </a:spcAft>
            </a:pPr>
            <a:r>
              <a:rPr lang="en-US" dirty="0" smtClean="0"/>
              <a:t>Document </a:t>
            </a:r>
            <a:r>
              <a:rPr lang="en-US" dirty="0"/>
              <a:t>18-13/0088r02, second response to a request from ITU-R Working Party 5D toward the development of Revision 12 of Recommendation. ITU-R M.1457, for review by the EC and forwarding to ITU Liaison.  The Chairs of 802.18 and 802.16 are authorized to make editorial changes as </a:t>
            </a:r>
            <a:r>
              <a:rPr lang="en-US" dirty="0" smtClean="0"/>
              <a:t>necessary</a:t>
            </a:r>
            <a:endParaRPr lang="en-US" dirty="0"/>
          </a:p>
          <a:p>
            <a:pPr lvl="1">
              <a:spcBef>
                <a:spcPts val="0"/>
              </a:spcBef>
              <a:spcAft>
                <a:spcPts val="600"/>
              </a:spcAft>
            </a:pPr>
            <a:r>
              <a:rPr lang="en-US" dirty="0"/>
              <a:t>Vote:   5 Yes     0 No     0 </a:t>
            </a:r>
            <a:r>
              <a:rPr lang="en-US" dirty="0" smtClean="0"/>
              <a:t>Abstain</a:t>
            </a:r>
            <a:endParaRPr lang="en-US" dirty="0"/>
          </a:p>
        </p:txBody>
      </p:sp>
    </p:spTree>
    <p:extLst>
      <p:ext uri="{BB962C8B-B14F-4D97-AF65-F5344CB8AC3E}">
        <p14:creationId xmlns:p14="http://schemas.microsoft.com/office/powerpoint/2010/main" val="3173268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r>
              <a:rPr lang="en-US" dirty="0" smtClean="0"/>
              <a:t>July,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FCC and ITU-R Items Approved </a:t>
            </a:r>
            <a:r>
              <a:rPr lang="en-US" sz="2800" dirty="0"/>
              <a:t>in </a:t>
            </a:r>
            <a:r>
              <a:rPr lang="en-US" sz="2800" dirty="0" smtClean="0"/>
              <a:t>July</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Continued:</a:t>
            </a:r>
          </a:p>
          <a:p>
            <a:pPr lvl="1">
              <a:spcBef>
                <a:spcPts val="0"/>
              </a:spcBef>
              <a:spcAft>
                <a:spcPts val="600"/>
              </a:spcAft>
            </a:pPr>
            <a:r>
              <a:rPr lang="en-US" dirty="0"/>
              <a:t>document 18-13/0089r3, 802-support-for-petitions-for-reconsideration-of-progeny-m-lms-order, for review by EC and forward to the FCC.  The Chair of 802.18 is authorized to make editorial changes as necessary</a:t>
            </a:r>
            <a:r>
              <a:rPr lang="en-US" dirty="0" smtClean="0"/>
              <a:t>.</a:t>
            </a:r>
          </a:p>
          <a:p>
            <a:pPr lvl="1">
              <a:spcBef>
                <a:spcPts val="0"/>
              </a:spcBef>
              <a:spcAft>
                <a:spcPts val="600"/>
              </a:spcAft>
            </a:pPr>
            <a:r>
              <a:rPr lang="en-US" dirty="0"/>
              <a:t>Vote:  4 Yes     0  No     1 Abstain </a:t>
            </a:r>
            <a:endParaRPr lang="en-US" dirty="0" smtClean="0"/>
          </a:p>
          <a:p>
            <a:pPr lvl="1">
              <a:spcBef>
                <a:spcPts val="0"/>
              </a:spcBef>
              <a:spcAft>
                <a:spcPts val="600"/>
              </a:spcAft>
            </a:pPr>
            <a:r>
              <a:rPr lang="en-US" dirty="0" smtClean="0"/>
              <a:t>Document </a:t>
            </a:r>
            <a:r>
              <a:rPr lang="en-US" dirty="0"/>
              <a:t>18-13/0090r01, Letter Supporting IEEE-USA Petitioning FCC for Spectrum Ruling to Spur New Technologies (&gt;95GHz), for review by the EC and forwarding to FCC.  The Chair of 802.18 is authorized to make editorial changes as necessary</a:t>
            </a:r>
            <a:r>
              <a:rPr lang="en-US" dirty="0" smtClean="0"/>
              <a:t>.</a:t>
            </a:r>
          </a:p>
          <a:p>
            <a:pPr lvl="1">
              <a:spcBef>
                <a:spcPts val="0"/>
              </a:spcBef>
              <a:spcAft>
                <a:spcPts val="600"/>
              </a:spcAft>
            </a:pPr>
            <a:r>
              <a:rPr lang="en-US" dirty="0"/>
              <a:t>Vote:   5 Yes     0 No     0 Abstain </a:t>
            </a:r>
            <a:endParaRPr lang="en-US" dirty="0" smtClean="0"/>
          </a:p>
          <a:p>
            <a:pPr>
              <a:spcBef>
                <a:spcPts val="0"/>
              </a:spcBef>
              <a:spcAft>
                <a:spcPts val="600"/>
              </a:spcAft>
            </a:pPr>
            <a:r>
              <a:rPr lang="en-US" sz="2000" b="0" dirty="0" smtClean="0"/>
              <a:t>All four documents were approved by the EC on the Consent Agenda at the closing session on Friday afternoon.</a:t>
            </a:r>
            <a:endParaRPr lang="en-US" sz="2000" b="0" dirty="0"/>
          </a:p>
        </p:txBody>
      </p:sp>
    </p:spTree>
    <p:extLst>
      <p:ext uri="{BB962C8B-B14F-4D97-AF65-F5344CB8AC3E}">
        <p14:creationId xmlns:p14="http://schemas.microsoft.com/office/powerpoint/2010/main" val="38527515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r>
              <a:rPr lang="en-US" dirty="0" smtClean="0"/>
              <a:t>July,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Items to be considered in November</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The RR-TAG will have to review the status of Document 18-13/0090r01 supporting IEEE USA’s position regarding the use of spectrum above 95 GHz.</a:t>
            </a:r>
          </a:p>
          <a:p>
            <a:pPr lvl="1">
              <a:spcBef>
                <a:spcPts val="0"/>
              </a:spcBef>
              <a:spcAft>
                <a:spcPts val="600"/>
              </a:spcAft>
            </a:pPr>
            <a:r>
              <a:rPr lang="en-US" dirty="0" smtClean="0"/>
              <a:t>As of the close of the July meeting there was no “RM” (Rule Making) number assigned to the IEEE USA contribution.</a:t>
            </a:r>
            <a:endParaRPr lang="en-US" b="0" dirty="0" smtClean="0"/>
          </a:p>
          <a:p>
            <a:pPr lvl="1">
              <a:spcBef>
                <a:spcPts val="0"/>
              </a:spcBef>
              <a:spcAft>
                <a:spcPts val="600"/>
              </a:spcAft>
            </a:pPr>
            <a:r>
              <a:rPr lang="en-US" dirty="0" smtClean="0"/>
              <a:t>It may be that IEEE 802, through the newly enacted “sole voice” concept, may have to make a contribution not linked to the IEEE USA contribution.</a:t>
            </a:r>
          </a:p>
          <a:p>
            <a:pPr lvl="1">
              <a:spcBef>
                <a:spcPts val="0"/>
              </a:spcBef>
              <a:spcAft>
                <a:spcPts val="600"/>
              </a:spcAft>
            </a:pPr>
            <a:r>
              <a:rPr lang="en-US" dirty="0" smtClean="0"/>
              <a:t>Therefore it was felt, and the EC chair agreed, that he needed to be present at any meeting considering the status of Document 18-13/0090r1..</a:t>
            </a:r>
          </a:p>
          <a:p>
            <a:pPr marL="400050">
              <a:spcBef>
                <a:spcPts val="0"/>
              </a:spcBef>
              <a:spcAft>
                <a:spcPts val="600"/>
              </a:spcAft>
            </a:pPr>
            <a:r>
              <a:rPr lang="en-US" sz="2000" b="0" dirty="0" smtClean="0"/>
              <a:t>802.18 is contribution driven and it is fair to expect that other matters will present themselves by the time of the November meeting in Dallas.</a:t>
            </a:r>
          </a:p>
          <a:p>
            <a:pPr>
              <a:spcBef>
                <a:spcPts val="0"/>
              </a:spcBef>
              <a:spcAft>
                <a:spcPts val="600"/>
              </a:spcAft>
            </a:pPr>
            <a:endParaRPr lang="en-US" sz="2000" b="0" dirty="0" smtClean="0"/>
          </a:p>
        </p:txBody>
      </p:sp>
    </p:spTree>
    <p:extLst>
      <p:ext uri="{BB962C8B-B14F-4D97-AF65-F5344CB8AC3E}">
        <p14:creationId xmlns:p14="http://schemas.microsoft.com/office/powerpoint/2010/main" val="103000739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6471</TotalTime>
  <Words>683</Words>
  <Application>Microsoft Office PowerPoint</Application>
  <PresentationFormat>On-screen Show (4:3)</PresentationFormat>
  <Paragraphs>48</Paragraphs>
  <Slides>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802-18-Submission</vt:lpstr>
      <vt:lpstr>Document</vt:lpstr>
      <vt:lpstr>RR-TAG Closing Report</vt:lpstr>
      <vt:lpstr>Overview</vt:lpstr>
      <vt:lpstr>FCC and ITU-R Items Approved in July</vt:lpstr>
      <vt:lpstr>FCC and ITU-R Items Approved in July</vt:lpstr>
      <vt:lpstr>Items to be considered in November</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Mike Lynch</cp:lastModifiedBy>
  <cp:revision>211</cp:revision>
  <cp:lastPrinted>2012-03-24T19:12:10Z</cp:lastPrinted>
  <dcterms:created xsi:type="dcterms:W3CDTF">2012-01-16T17:46:49Z</dcterms:created>
  <dcterms:modified xsi:type="dcterms:W3CDTF">2013-10-24T16:41:58Z</dcterms:modified>
</cp:coreProperties>
</file>