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7"/>
  </p:notesMasterIdLst>
  <p:handoutMasterIdLst>
    <p:handoutMasterId r:id="rId8"/>
  </p:handoutMasterIdLst>
  <p:sldIdLst>
    <p:sldId id="269" r:id="rId2"/>
    <p:sldId id="266" r:id="rId3"/>
    <p:sldId id="283" r:id="rId4"/>
    <p:sldId id="285" r:id="rId5"/>
    <p:sldId id="284" r:id="rId6"/>
  </p:sldIdLst>
  <p:sldSz cx="9144000" cy="6858000" type="screen4x3"/>
  <p:notesSz cx="7056438" cy="9344025"/>
  <p:defaultTextStyle>
    <a:defPPr>
      <a:defRPr lang="en-US"/>
    </a:defPPr>
    <a:lvl1pPr algn="l" rtl="0" eaLnBrk="0" fontAlgn="base" hangingPunct="0">
      <a:spcBef>
        <a:spcPct val="0"/>
      </a:spcBef>
      <a:spcAft>
        <a:spcPct val="0"/>
      </a:spcAft>
      <a:defRPr sz="1200" kern="1200">
        <a:solidFill>
          <a:schemeClr val="tx1"/>
        </a:solidFill>
        <a:latin typeface="Times New Roman"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charset="0"/>
        <a:ea typeface="+mn-ea"/>
        <a:cs typeface="+mn-cs"/>
      </a:defRPr>
    </a:lvl5pPr>
    <a:lvl6pPr marL="2286000" algn="l" defTabSz="457200" rtl="0" eaLnBrk="1" latinLnBrk="0" hangingPunct="1">
      <a:defRPr sz="1200" kern="1200">
        <a:solidFill>
          <a:schemeClr val="tx1"/>
        </a:solidFill>
        <a:latin typeface="Times New Roman" charset="0"/>
        <a:ea typeface="+mn-ea"/>
        <a:cs typeface="+mn-cs"/>
      </a:defRPr>
    </a:lvl6pPr>
    <a:lvl7pPr marL="2743200" algn="l" defTabSz="457200" rtl="0" eaLnBrk="1" latinLnBrk="0" hangingPunct="1">
      <a:defRPr sz="1200" kern="1200">
        <a:solidFill>
          <a:schemeClr val="tx1"/>
        </a:solidFill>
        <a:latin typeface="Times New Roman" charset="0"/>
        <a:ea typeface="+mn-ea"/>
        <a:cs typeface="+mn-cs"/>
      </a:defRPr>
    </a:lvl7pPr>
    <a:lvl8pPr marL="3200400" algn="l" defTabSz="457200" rtl="0" eaLnBrk="1" latinLnBrk="0" hangingPunct="1">
      <a:defRPr sz="1200" kern="1200">
        <a:solidFill>
          <a:schemeClr val="tx1"/>
        </a:solidFill>
        <a:latin typeface="Times New Roman" charset="0"/>
        <a:ea typeface="+mn-ea"/>
        <a:cs typeface="+mn-cs"/>
      </a:defRPr>
    </a:lvl8pPr>
    <a:lvl9pPr marL="3657600" algn="l" defTabSz="457200" rtl="0" eaLnBrk="1" latinLnBrk="0" hangingPunct="1">
      <a:defRPr sz="1200" kern="1200">
        <a:solidFill>
          <a:schemeClr val="tx1"/>
        </a:solidFill>
        <a:latin typeface="Times New Roman"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varScale="1">
        <p:scale>
          <a:sx n="92" d="100"/>
          <a:sy n="92" d="100"/>
        </p:scale>
        <p:origin x="-1614"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66" d="100"/>
          <a:sy n="66" d="100"/>
        </p:scale>
        <p:origin x="19" y="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152998" y="177754"/>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44091">
              <a:defRPr sz="1400" b="1"/>
            </a:lvl1pPr>
          </a:lstStyle>
          <a:p>
            <a:r>
              <a:rPr lang="en-US" dirty="0"/>
              <a:t>doc.: IEEE 802.11-yy/xxxxr0</a:t>
            </a:r>
          </a:p>
        </p:txBody>
      </p:sp>
      <p:sp>
        <p:nvSpPr>
          <p:cNvPr id="3075" name="Rectangle 3"/>
          <p:cNvSpPr>
            <a:spLocks noGrp="1" noChangeArrowheads="1"/>
          </p:cNvSpPr>
          <p:nvPr>
            <p:ph type="dt" sz="quarter" idx="1"/>
          </p:nvPr>
        </p:nvSpPr>
        <p:spPr bwMode="auto">
          <a:xfrm>
            <a:off x="707582" y="177754"/>
            <a:ext cx="916020"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44091">
              <a:defRPr sz="1400" b="1"/>
            </a:lvl1pPr>
          </a:lstStyle>
          <a:p>
            <a:r>
              <a:rPr lang="en-US" dirty="0"/>
              <a:t>Month Year</a:t>
            </a:r>
          </a:p>
        </p:txBody>
      </p:sp>
      <p:sp>
        <p:nvSpPr>
          <p:cNvPr id="3076" name="Rectangle 4"/>
          <p:cNvSpPr>
            <a:spLocks noGrp="1" noChangeArrowheads="1"/>
          </p:cNvSpPr>
          <p:nvPr>
            <p:ph type="ftr" sz="quarter" idx="2"/>
          </p:nvPr>
        </p:nvSpPr>
        <p:spPr bwMode="auto">
          <a:xfrm>
            <a:off x="4778538" y="9043533"/>
            <a:ext cx="165109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44091">
              <a:defRPr/>
            </a:lvl1pPr>
          </a:lstStyle>
          <a:p>
            <a:r>
              <a:rPr lang="en-US" dirty="0"/>
              <a:t>John Doe, Some Company</a:t>
            </a:r>
          </a:p>
        </p:txBody>
      </p:sp>
      <p:sp>
        <p:nvSpPr>
          <p:cNvPr id="3077" name="Rectangle 5"/>
          <p:cNvSpPr>
            <a:spLocks noGrp="1" noChangeArrowheads="1"/>
          </p:cNvSpPr>
          <p:nvPr>
            <p:ph type="sldNum" sz="quarter" idx="3"/>
          </p:nvPr>
        </p:nvSpPr>
        <p:spPr bwMode="auto">
          <a:xfrm>
            <a:off x="3188968" y="9043533"/>
            <a:ext cx="521802" cy="18381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44091">
              <a:defRPr/>
            </a:lvl1pPr>
          </a:lstStyle>
          <a:p>
            <a:r>
              <a:rPr lang="en-US" dirty="0"/>
              <a:t>Page </a:t>
            </a:r>
            <a:fld id="{3EA90AA9-3F44-CA43-8734-385D9CB6D159}" type="slidenum">
              <a:rPr lang="en-US"/>
              <a:pPr/>
              <a:t>‹#›</a:t>
            </a:fld>
            <a:endParaRPr lang="en-US" dirty="0"/>
          </a:p>
        </p:txBody>
      </p:sp>
      <p:sp>
        <p:nvSpPr>
          <p:cNvPr id="3078" name="Line 6"/>
          <p:cNvSpPr>
            <a:spLocks noChangeShapeType="1"/>
          </p:cNvSpPr>
          <p:nvPr/>
        </p:nvSpPr>
        <p:spPr bwMode="auto">
          <a:xfrm>
            <a:off x="705968" y="390000"/>
            <a:ext cx="5644504" cy="0"/>
          </a:xfrm>
          <a:prstGeom prst="line">
            <a:avLst/>
          </a:prstGeom>
          <a:noFill/>
          <a:ln w="12700">
            <a:solidFill>
              <a:schemeClr val="tx1"/>
            </a:solidFill>
            <a:round/>
            <a:headEnd type="none" w="sm" len="sm"/>
            <a:tailEnd type="none" w="sm" len="sm"/>
          </a:ln>
          <a:effectLst/>
        </p:spPr>
        <p:txBody>
          <a:bodyPr wrap="none" lIns="92482" tIns="46241" rIns="92482" bIns="46241" anchor="ctr">
            <a:prstTxWarp prst="textNoShape">
              <a:avLst/>
            </a:prstTxWarp>
          </a:bodyPr>
          <a:lstStyle/>
          <a:p>
            <a:endParaRPr lang="en-US" dirty="0"/>
          </a:p>
        </p:txBody>
      </p:sp>
      <p:sp>
        <p:nvSpPr>
          <p:cNvPr id="3079" name="Rectangle 7"/>
          <p:cNvSpPr>
            <a:spLocks noChangeArrowheads="1"/>
          </p:cNvSpPr>
          <p:nvPr/>
        </p:nvSpPr>
        <p:spPr bwMode="auto">
          <a:xfrm>
            <a:off x="705968" y="9043533"/>
            <a:ext cx="723737" cy="183812"/>
          </a:xfrm>
          <a:prstGeom prst="rect">
            <a:avLst/>
          </a:prstGeom>
          <a:noFill/>
          <a:ln w="9525">
            <a:noFill/>
            <a:miter lim="800000"/>
            <a:headEnd/>
            <a:tailEnd/>
          </a:ln>
          <a:effectLst/>
        </p:spPr>
        <p:txBody>
          <a:bodyPr wrap="none" lIns="0" tIns="0" rIns="0" bIns="0">
            <a:prstTxWarp prst="textNoShape">
              <a:avLst/>
            </a:prstTxWarp>
            <a:spAutoFit/>
          </a:bodyPr>
          <a:lstStyle/>
          <a:p>
            <a:pPr defTabSz="944091"/>
            <a:r>
              <a:rPr lang="en-US" dirty="0"/>
              <a:t>Submission</a:t>
            </a:r>
          </a:p>
        </p:txBody>
      </p:sp>
      <p:sp>
        <p:nvSpPr>
          <p:cNvPr id="3080" name="Line 8"/>
          <p:cNvSpPr>
            <a:spLocks noChangeShapeType="1"/>
          </p:cNvSpPr>
          <p:nvPr/>
        </p:nvSpPr>
        <p:spPr bwMode="auto">
          <a:xfrm>
            <a:off x="705967" y="9032345"/>
            <a:ext cx="5801206" cy="0"/>
          </a:xfrm>
          <a:prstGeom prst="line">
            <a:avLst/>
          </a:prstGeom>
          <a:noFill/>
          <a:ln w="12700">
            <a:solidFill>
              <a:schemeClr val="tx1"/>
            </a:solidFill>
            <a:round/>
            <a:headEnd type="none" w="sm" len="sm"/>
            <a:tailEnd type="none" w="sm" len="sm"/>
          </a:ln>
          <a:effectLst/>
        </p:spPr>
        <p:txBody>
          <a:bodyPr wrap="none" lIns="92482" tIns="46241" rIns="92482" bIns="46241" anchor="ctr">
            <a:prstTxWarp prst="textNoShape">
              <a:avLst/>
            </a:prstTxWarp>
          </a:bodyPr>
          <a:lstStyle/>
          <a:p>
            <a:endParaRPr lang="en-US" dirty="0"/>
          </a:p>
        </p:txBody>
      </p:sp>
    </p:spTree>
    <p:extLst>
      <p:ext uri="{BB962C8B-B14F-4D97-AF65-F5344CB8AC3E}">
        <p14:creationId xmlns:p14="http://schemas.microsoft.com/office/powerpoint/2010/main" val="331320990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196616" y="97836"/>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44091">
              <a:defRPr sz="1400" b="1"/>
            </a:lvl1pPr>
          </a:lstStyle>
          <a:p>
            <a:r>
              <a:rPr lang="en-US" dirty="0"/>
              <a:t>doc.: IEEE 802.11-yy/xxxxr0</a:t>
            </a:r>
          </a:p>
        </p:txBody>
      </p:sp>
      <p:sp>
        <p:nvSpPr>
          <p:cNvPr id="2051" name="Rectangle 3"/>
          <p:cNvSpPr>
            <a:spLocks noGrp="1" noChangeArrowheads="1"/>
          </p:cNvSpPr>
          <p:nvPr>
            <p:ph type="dt" idx="1"/>
          </p:nvPr>
        </p:nvSpPr>
        <p:spPr bwMode="auto">
          <a:xfrm>
            <a:off x="665580" y="97836"/>
            <a:ext cx="916020"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44091">
              <a:defRPr sz="1400" b="1"/>
            </a:lvl1pPr>
          </a:lstStyle>
          <a:p>
            <a:r>
              <a:rPr lang="en-US" dirty="0"/>
              <a:t>Month Year</a:t>
            </a:r>
          </a:p>
        </p:txBody>
      </p:sp>
      <p:sp>
        <p:nvSpPr>
          <p:cNvPr id="2052" name="Rectangle 4"/>
          <p:cNvSpPr>
            <a:spLocks noGrp="1" noRot="1" noChangeAspect="1" noChangeArrowheads="1" noTextEdit="1"/>
          </p:cNvSpPr>
          <p:nvPr>
            <p:ph type="sldImg" idx="2"/>
          </p:nvPr>
        </p:nvSpPr>
        <p:spPr bwMode="auto">
          <a:xfrm>
            <a:off x="1200150" y="706438"/>
            <a:ext cx="4656138" cy="3492500"/>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40212" y="4438652"/>
            <a:ext cx="5176014" cy="4205290"/>
          </a:xfrm>
          <a:prstGeom prst="rect">
            <a:avLst/>
          </a:prstGeom>
          <a:noFill/>
          <a:ln w="9525">
            <a:noFill/>
            <a:miter lim="800000"/>
            <a:headEnd/>
            <a:tailEnd/>
          </a:ln>
          <a:effectLst/>
        </p:spPr>
        <p:txBody>
          <a:bodyPr vert="horz" wrap="square" lIns="94730" tIns="46563" rIns="94730" bIns="46563"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054" name="Rectangle 6"/>
          <p:cNvSpPr>
            <a:spLocks noGrp="1" noChangeArrowheads="1"/>
          </p:cNvSpPr>
          <p:nvPr>
            <p:ph type="ftr" sz="quarter" idx="4"/>
          </p:nvPr>
        </p:nvSpPr>
        <p:spPr bwMode="auto">
          <a:xfrm>
            <a:off x="4274588" y="9046730"/>
            <a:ext cx="2117887"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62412" lvl="4" algn="r" defTabSz="944091">
              <a:defRPr/>
            </a:lvl5pPr>
          </a:lstStyle>
          <a:p>
            <a:pPr lvl="4"/>
            <a:r>
              <a:rPr lang="en-US" dirty="0"/>
              <a:t>John Doe, Some Company</a:t>
            </a:r>
          </a:p>
        </p:txBody>
      </p:sp>
      <p:sp>
        <p:nvSpPr>
          <p:cNvPr id="2055" name="Rectangle 7"/>
          <p:cNvSpPr>
            <a:spLocks noGrp="1" noChangeArrowheads="1"/>
          </p:cNvSpPr>
          <p:nvPr>
            <p:ph type="sldNum" sz="quarter" idx="5"/>
          </p:nvPr>
        </p:nvSpPr>
        <p:spPr bwMode="auto">
          <a:xfrm>
            <a:off x="3279435" y="9046730"/>
            <a:ext cx="521802" cy="18381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44091">
              <a:defRPr/>
            </a:lvl1pPr>
          </a:lstStyle>
          <a:p>
            <a:r>
              <a:rPr lang="en-US" dirty="0"/>
              <a:t>Page </a:t>
            </a:r>
            <a:fld id="{2474B621-0683-2C49-85C4-D962E663A1EC}" type="slidenum">
              <a:rPr lang="en-US"/>
              <a:pPr/>
              <a:t>‹#›</a:t>
            </a:fld>
            <a:endParaRPr lang="en-US" dirty="0"/>
          </a:p>
        </p:txBody>
      </p:sp>
      <p:sp>
        <p:nvSpPr>
          <p:cNvPr id="2056" name="Rectangle 8"/>
          <p:cNvSpPr>
            <a:spLocks noChangeArrowheads="1"/>
          </p:cNvSpPr>
          <p:nvPr/>
        </p:nvSpPr>
        <p:spPr bwMode="auto">
          <a:xfrm>
            <a:off x="736661" y="9046730"/>
            <a:ext cx="723737" cy="183812"/>
          </a:xfrm>
          <a:prstGeom prst="rect">
            <a:avLst/>
          </a:prstGeom>
          <a:noFill/>
          <a:ln w="9525">
            <a:noFill/>
            <a:miter lim="800000"/>
            <a:headEnd/>
            <a:tailEnd/>
          </a:ln>
          <a:effectLst/>
        </p:spPr>
        <p:txBody>
          <a:bodyPr wrap="none" lIns="0" tIns="0" rIns="0" bIns="0">
            <a:prstTxWarp prst="textNoShape">
              <a:avLst/>
            </a:prstTxWarp>
            <a:spAutoFit/>
          </a:bodyPr>
          <a:lstStyle/>
          <a:p>
            <a:r>
              <a:rPr lang="en-US" dirty="0"/>
              <a:t>Submission</a:t>
            </a:r>
          </a:p>
        </p:txBody>
      </p:sp>
      <p:sp>
        <p:nvSpPr>
          <p:cNvPr id="2057" name="Line 9"/>
          <p:cNvSpPr>
            <a:spLocks noChangeShapeType="1"/>
          </p:cNvSpPr>
          <p:nvPr/>
        </p:nvSpPr>
        <p:spPr bwMode="auto">
          <a:xfrm>
            <a:off x="736661" y="9045132"/>
            <a:ext cx="5583116" cy="0"/>
          </a:xfrm>
          <a:prstGeom prst="line">
            <a:avLst/>
          </a:prstGeom>
          <a:noFill/>
          <a:ln w="12700">
            <a:solidFill>
              <a:schemeClr val="tx1"/>
            </a:solidFill>
            <a:round/>
            <a:headEnd type="none" w="sm" len="sm"/>
            <a:tailEnd type="none" w="sm" len="sm"/>
          </a:ln>
          <a:effectLst/>
        </p:spPr>
        <p:txBody>
          <a:bodyPr wrap="none" lIns="92482" tIns="46241" rIns="92482" bIns="46241" anchor="ctr">
            <a:prstTxWarp prst="textNoShape">
              <a:avLst/>
            </a:prstTxWarp>
          </a:bodyPr>
          <a:lstStyle/>
          <a:p>
            <a:endParaRPr lang="en-US" dirty="0"/>
          </a:p>
        </p:txBody>
      </p:sp>
      <p:sp>
        <p:nvSpPr>
          <p:cNvPr id="2058" name="Line 10"/>
          <p:cNvSpPr>
            <a:spLocks noChangeShapeType="1"/>
          </p:cNvSpPr>
          <p:nvPr/>
        </p:nvSpPr>
        <p:spPr bwMode="auto">
          <a:xfrm>
            <a:off x="659118" y="298894"/>
            <a:ext cx="5738202" cy="0"/>
          </a:xfrm>
          <a:prstGeom prst="line">
            <a:avLst/>
          </a:prstGeom>
          <a:noFill/>
          <a:ln w="12700">
            <a:solidFill>
              <a:schemeClr val="tx1"/>
            </a:solidFill>
            <a:round/>
            <a:headEnd type="none" w="sm" len="sm"/>
            <a:tailEnd type="none" w="sm" len="sm"/>
          </a:ln>
          <a:effectLst/>
        </p:spPr>
        <p:txBody>
          <a:bodyPr wrap="none" lIns="92482" tIns="46241" rIns="92482" bIns="46241" anchor="ctr">
            <a:prstTxWarp prst="textNoShape">
              <a:avLst/>
            </a:prstTxWarp>
          </a:bodyPr>
          <a:lstStyle/>
          <a:p>
            <a:endParaRPr lang="en-US" dirty="0"/>
          </a:p>
        </p:txBody>
      </p:sp>
    </p:spTree>
    <p:extLst>
      <p:ext uri="{BB962C8B-B14F-4D97-AF65-F5344CB8AC3E}">
        <p14:creationId xmlns:p14="http://schemas.microsoft.com/office/powerpoint/2010/main" val="332264412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dirty="0"/>
              <a:t>doc.: IEEE 802.11-yy/xxxxr0</a:t>
            </a:r>
          </a:p>
        </p:txBody>
      </p:sp>
      <p:sp>
        <p:nvSpPr>
          <p:cNvPr id="5" name="Rectangle 3"/>
          <p:cNvSpPr>
            <a:spLocks noGrp="1" noChangeArrowheads="1"/>
          </p:cNvSpPr>
          <p:nvPr>
            <p:ph type="dt" idx="1"/>
          </p:nvPr>
        </p:nvSpPr>
        <p:spPr>
          <a:ln/>
        </p:spPr>
        <p:txBody>
          <a:bodyPr/>
          <a:lstStyle/>
          <a:p>
            <a:r>
              <a:rPr lang="en-US" dirty="0"/>
              <a:t>Month Year</a:t>
            </a:r>
          </a:p>
        </p:txBody>
      </p:sp>
      <p:sp>
        <p:nvSpPr>
          <p:cNvPr id="6" name="Rectangle 6"/>
          <p:cNvSpPr>
            <a:spLocks noGrp="1" noChangeArrowheads="1"/>
          </p:cNvSpPr>
          <p:nvPr>
            <p:ph type="ftr" sz="quarter" idx="4"/>
          </p:nvPr>
        </p:nvSpPr>
        <p:spPr>
          <a:ln/>
        </p:spPr>
        <p:txBody>
          <a:bodyPr/>
          <a:lstStyle/>
          <a:p>
            <a:pPr lvl="4"/>
            <a:r>
              <a:rPr lang="en-US" dirty="0"/>
              <a:t>John Doe, Some Company</a:t>
            </a:r>
          </a:p>
        </p:txBody>
      </p:sp>
      <p:sp>
        <p:nvSpPr>
          <p:cNvPr id="7" name="Rectangle 7"/>
          <p:cNvSpPr>
            <a:spLocks noGrp="1" noChangeArrowheads="1"/>
          </p:cNvSpPr>
          <p:nvPr>
            <p:ph type="sldNum" sz="quarter" idx="5"/>
          </p:nvPr>
        </p:nvSpPr>
        <p:spPr>
          <a:xfrm>
            <a:off x="3386060" y="9046730"/>
            <a:ext cx="415177" cy="184666"/>
          </a:xfrm>
          <a:ln/>
        </p:spPr>
        <p:txBody>
          <a:bodyPr/>
          <a:lstStyle/>
          <a:p>
            <a:r>
              <a:rPr lang="en-US" dirty="0"/>
              <a:t>Page </a:t>
            </a:r>
            <a:fld id="{F505B3FA-7285-5747-A549-FA4E5A6AB061}" type="slidenum">
              <a:rPr lang="en-US"/>
              <a:pPr/>
              <a:t>1</a:t>
            </a:fld>
            <a:endParaRPr lang="en-US" dirty="0"/>
          </a:p>
        </p:txBody>
      </p:sp>
      <p:sp>
        <p:nvSpPr>
          <p:cNvPr id="31746" name="Rectangle 2"/>
          <p:cNvSpPr>
            <a:spLocks noGrp="1" noRot="1" noChangeAspect="1" noChangeArrowheads="1" noTextEdit="1"/>
          </p:cNvSpPr>
          <p:nvPr>
            <p:ph type="sldImg"/>
          </p:nvPr>
        </p:nvSpPr>
        <p:spPr>
          <a:xfrm>
            <a:off x="1200150" y="706438"/>
            <a:ext cx="4656138" cy="3492500"/>
          </a:xfrm>
          <a:ln/>
        </p:spPr>
      </p:sp>
      <p:sp>
        <p:nvSpPr>
          <p:cNvPr id="31747" name="Rectangle 3"/>
          <p:cNvSpPr>
            <a:spLocks noGrp="1" noChangeArrowheads="1"/>
          </p:cNvSpPr>
          <p:nvPr>
            <p:ph type="body" idx="1"/>
          </p:nvPr>
        </p:nvSpPr>
        <p:spPr/>
        <p:txBody>
          <a:bodyPr/>
          <a:lstStyle/>
          <a:p>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a:xfrm>
            <a:off x="696913" y="332601"/>
            <a:ext cx="1182055" cy="276999"/>
          </a:xfrm>
        </p:spPr>
        <p:txBody>
          <a:bodyPr/>
          <a:lstStyle>
            <a:lvl1pPr>
              <a:defRPr/>
            </a:lvl1pPr>
          </a:lstStyle>
          <a:p>
            <a:r>
              <a:rPr lang="en-US" dirty="0" smtClean="0"/>
              <a:t>May, 2013</a:t>
            </a:r>
            <a:endParaRPr lang="en-US" dirty="0"/>
          </a:p>
        </p:txBody>
      </p:sp>
      <p:sp>
        <p:nvSpPr>
          <p:cNvPr id="5" name="Footer Placeholder 4"/>
          <p:cNvSpPr>
            <a:spLocks noGrp="1"/>
          </p:cNvSpPr>
          <p:nvPr>
            <p:ph type="ftr" sz="quarter" idx="11"/>
          </p:nvPr>
        </p:nvSpPr>
        <p:spPr>
          <a:xfrm>
            <a:off x="5661469" y="6475413"/>
            <a:ext cx="2882456" cy="184666"/>
          </a:xfrm>
        </p:spPr>
        <p:txBody>
          <a:bodyPr/>
          <a:lstStyle>
            <a:lvl1pPr>
              <a:defRPr/>
            </a:lvl1pPr>
          </a:lstStyle>
          <a:p>
            <a:r>
              <a:rPr lang="en-US" dirty="0" smtClean="0"/>
              <a:t>Michael Lynch, MJ Lynch &amp; Associates LLC</a:t>
            </a:r>
            <a:endParaRPr lang="en-US" dirty="0"/>
          </a:p>
        </p:txBody>
      </p:sp>
      <p:sp>
        <p:nvSpPr>
          <p:cNvPr id="6" name="Slide Number Placeholder 5"/>
          <p:cNvSpPr>
            <a:spLocks noGrp="1"/>
          </p:cNvSpPr>
          <p:nvPr>
            <p:ph type="sldNum" sz="quarter" idx="12"/>
          </p:nvPr>
        </p:nvSpPr>
        <p:spPr/>
        <p:txBody>
          <a:bodyPr/>
          <a:lstStyle>
            <a:lvl1pPr>
              <a:defRPr smtClean="0"/>
            </a:lvl1pPr>
          </a:lstStyle>
          <a:p>
            <a:r>
              <a:rPr lang="en-US" dirty="0"/>
              <a:t>Slide </a:t>
            </a:r>
            <a:fld id="{A297B430-F312-904B-8958-C21B8627C4E9}" type="slidenum">
              <a:rPr lang="en-US"/>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dirty="0" smtClean="0"/>
              <a:t>May, 2013</a:t>
            </a:r>
            <a:endParaRPr lang="en-US" dirty="0"/>
          </a:p>
        </p:txBody>
      </p:sp>
      <p:sp>
        <p:nvSpPr>
          <p:cNvPr id="5" name="Footer Placeholder 4"/>
          <p:cNvSpPr>
            <a:spLocks noGrp="1"/>
          </p:cNvSpPr>
          <p:nvPr>
            <p:ph type="ftr" sz="quarter" idx="11"/>
          </p:nvPr>
        </p:nvSpPr>
        <p:spPr/>
        <p:txBody>
          <a:bodyPr/>
          <a:lstStyle>
            <a:lvl1pPr>
              <a:defRPr/>
            </a:lvl1pPr>
          </a:lstStyle>
          <a:p>
            <a:r>
              <a:rPr lang="en-US" dirty="0" smtClean="0"/>
              <a:t>Michael Lynch, MJ Lynch &amp; Associates LLC</a:t>
            </a:r>
            <a:endParaRPr lang="en-US" dirty="0"/>
          </a:p>
        </p:txBody>
      </p:sp>
      <p:sp>
        <p:nvSpPr>
          <p:cNvPr id="6" name="Slide Number Placeholder 5"/>
          <p:cNvSpPr>
            <a:spLocks noGrp="1"/>
          </p:cNvSpPr>
          <p:nvPr>
            <p:ph type="sldNum" sz="quarter" idx="12"/>
          </p:nvPr>
        </p:nvSpPr>
        <p:spPr/>
        <p:txBody>
          <a:bodyPr/>
          <a:lstStyle>
            <a:lvl1pPr>
              <a:defRPr smtClean="0"/>
            </a:lvl1pPr>
          </a:lstStyle>
          <a:p>
            <a:r>
              <a:rPr lang="en-US" dirty="0"/>
              <a:t>Slide </a:t>
            </a:r>
            <a:fld id="{FBE70C81-7B7C-B549-9BE0-E5D3148C1B7A}" type="slidenum">
              <a:rPr lang="en-US"/>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dirty="0" smtClean="0"/>
              <a:t>May, 2013</a:t>
            </a:r>
            <a:endParaRPr lang="en-US" dirty="0"/>
          </a:p>
        </p:txBody>
      </p:sp>
      <p:sp>
        <p:nvSpPr>
          <p:cNvPr id="5" name="Footer Placeholder 4"/>
          <p:cNvSpPr>
            <a:spLocks noGrp="1"/>
          </p:cNvSpPr>
          <p:nvPr>
            <p:ph type="ftr" sz="quarter" idx="11"/>
          </p:nvPr>
        </p:nvSpPr>
        <p:spPr/>
        <p:txBody>
          <a:bodyPr/>
          <a:lstStyle>
            <a:lvl1pPr>
              <a:defRPr/>
            </a:lvl1pPr>
          </a:lstStyle>
          <a:p>
            <a:r>
              <a:rPr lang="en-US" dirty="0" smtClean="0"/>
              <a:t>Michael Lynch, MJ Lynch &amp; Associates LLC</a:t>
            </a:r>
            <a:endParaRPr lang="en-US" dirty="0"/>
          </a:p>
        </p:txBody>
      </p:sp>
      <p:sp>
        <p:nvSpPr>
          <p:cNvPr id="6" name="Slide Number Placeholder 5"/>
          <p:cNvSpPr>
            <a:spLocks noGrp="1"/>
          </p:cNvSpPr>
          <p:nvPr>
            <p:ph type="sldNum" sz="quarter" idx="12"/>
          </p:nvPr>
        </p:nvSpPr>
        <p:spPr/>
        <p:txBody>
          <a:bodyPr/>
          <a:lstStyle>
            <a:lvl1pPr>
              <a:defRPr smtClean="0"/>
            </a:lvl1pPr>
          </a:lstStyle>
          <a:p>
            <a:r>
              <a:rPr lang="en-US" dirty="0"/>
              <a:t>Slide </a:t>
            </a:r>
            <a:fld id="{E2C4BB83-D087-2E44-8943-4E6A8C81510A}" type="slidenum">
              <a:rPr lang="en-US"/>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a:xfrm>
            <a:off x="696913" y="332601"/>
            <a:ext cx="1182055" cy="276999"/>
          </a:xfrm>
        </p:spPr>
        <p:txBody>
          <a:bodyPr/>
          <a:lstStyle>
            <a:lvl1pPr>
              <a:defRPr/>
            </a:lvl1pPr>
          </a:lstStyle>
          <a:p>
            <a:r>
              <a:rPr lang="en-US" dirty="0" smtClean="0"/>
              <a:t>May, 2013</a:t>
            </a:r>
            <a:endParaRPr lang="en-US" dirty="0"/>
          </a:p>
        </p:txBody>
      </p:sp>
      <p:sp>
        <p:nvSpPr>
          <p:cNvPr id="5" name="Footer Placeholder 4"/>
          <p:cNvSpPr>
            <a:spLocks noGrp="1"/>
          </p:cNvSpPr>
          <p:nvPr>
            <p:ph type="ftr" sz="quarter" idx="11"/>
          </p:nvPr>
        </p:nvSpPr>
        <p:spPr>
          <a:xfrm>
            <a:off x="5661469" y="6475413"/>
            <a:ext cx="2882456" cy="184666"/>
          </a:xfrm>
        </p:spPr>
        <p:txBody>
          <a:bodyPr/>
          <a:lstStyle>
            <a:lvl1pPr>
              <a:defRPr/>
            </a:lvl1pPr>
          </a:lstStyle>
          <a:p>
            <a:r>
              <a:rPr lang="en-US" dirty="0" smtClean="0"/>
              <a:t>Michael Lynch, MJ Lynch &amp; Associates LLC</a:t>
            </a:r>
            <a:endParaRPr lang="en-US" dirty="0"/>
          </a:p>
        </p:txBody>
      </p:sp>
      <p:sp>
        <p:nvSpPr>
          <p:cNvPr id="6" name="Slide Number Placeholder 5"/>
          <p:cNvSpPr>
            <a:spLocks noGrp="1"/>
          </p:cNvSpPr>
          <p:nvPr>
            <p:ph type="sldNum" sz="quarter" idx="12"/>
          </p:nvPr>
        </p:nvSpPr>
        <p:spPr/>
        <p:txBody>
          <a:bodyPr/>
          <a:lstStyle>
            <a:lvl1pPr>
              <a:defRPr smtClean="0"/>
            </a:lvl1pPr>
          </a:lstStyle>
          <a:p>
            <a:r>
              <a:rPr lang="en-US" dirty="0"/>
              <a:t>Slide </a:t>
            </a:r>
            <a:fld id="{AA8A01DF-F7FD-444B-8432-819BBAFADCAE}" type="slidenum">
              <a:rPr lang="en-US"/>
              <a:pPr/>
              <a:t>‹#›</a:t>
            </a:fld>
            <a:endParaRPr 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dirty="0" smtClean="0"/>
              <a:t>May, 2013</a:t>
            </a:r>
            <a:endParaRPr lang="en-US" dirty="0"/>
          </a:p>
        </p:txBody>
      </p:sp>
      <p:sp>
        <p:nvSpPr>
          <p:cNvPr id="5" name="Footer Placeholder 4"/>
          <p:cNvSpPr>
            <a:spLocks noGrp="1"/>
          </p:cNvSpPr>
          <p:nvPr>
            <p:ph type="ftr" sz="quarter" idx="11"/>
          </p:nvPr>
        </p:nvSpPr>
        <p:spPr/>
        <p:txBody>
          <a:bodyPr/>
          <a:lstStyle>
            <a:lvl1pPr>
              <a:defRPr/>
            </a:lvl1pPr>
          </a:lstStyle>
          <a:p>
            <a:r>
              <a:rPr lang="en-US" dirty="0" smtClean="0"/>
              <a:t>Michael Lynch, MJ Lynch &amp; Associates LLC</a:t>
            </a:r>
            <a:endParaRPr lang="en-US" dirty="0"/>
          </a:p>
        </p:txBody>
      </p:sp>
      <p:sp>
        <p:nvSpPr>
          <p:cNvPr id="6" name="Slide Number Placeholder 5"/>
          <p:cNvSpPr>
            <a:spLocks noGrp="1"/>
          </p:cNvSpPr>
          <p:nvPr>
            <p:ph type="sldNum" sz="quarter" idx="12"/>
          </p:nvPr>
        </p:nvSpPr>
        <p:spPr/>
        <p:txBody>
          <a:bodyPr/>
          <a:lstStyle>
            <a:lvl1pPr>
              <a:defRPr smtClean="0"/>
            </a:lvl1pPr>
          </a:lstStyle>
          <a:p>
            <a:r>
              <a:rPr lang="en-US" dirty="0"/>
              <a:t>Slide </a:t>
            </a:r>
            <a:fld id="{D6079F3C-77A3-1A46-B472-518C5B0DD8EE}" type="slidenum">
              <a:rPr lang="en-US"/>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dirty="0" smtClean="0"/>
              <a:t>May, 2013</a:t>
            </a:r>
            <a:endParaRPr lang="en-US" dirty="0"/>
          </a:p>
        </p:txBody>
      </p:sp>
      <p:sp>
        <p:nvSpPr>
          <p:cNvPr id="6" name="Footer Placeholder 5"/>
          <p:cNvSpPr>
            <a:spLocks noGrp="1"/>
          </p:cNvSpPr>
          <p:nvPr>
            <p:ph type="ftr" sz="quarter" idx="11"/>
          </p:nvPr>
        </p:nvSpPr>
        <p:spPr/>
        <p:txBody>
          <a:bodyPr/>
          <a:lstStyle>
            <a:lvl1pPr>
              <a:defRPr/>
            </a:lvl1pPr>
          </a:lstStyle>
          <a:p>
            <a:r>
              <a:rPr lang="en-US" dirty="0" smtClean="0"/>
              <a:t>Michael Lynch, MJ Lynch &amp; Associates LLC</a:t>
            </a:r>
            <a:endParaRPr lang="en-US" dirty="0"/>
          </a:p>
        </p:txBody>
      </p:sp>
      <p:sp>
        <p:nvSpPr>
          <p:cNvPr id="7" name="Slide Number Placeholder 6"/>
          <p:cNvSpPr>
            <a:spLocks noGrp="1"/>
          </p:cNvSpPr>
          <p:nvPr>
            <p:ph type="sldNum" sz="quarter" idx="12"/>
          </p:nvPr>
        </p:nvSpPr>
        <p:spPr/>
        <p:txBody>
          <a:bodyPr/>
          <a:lstStyle>
            <a:lvl1pPr>
              <a:defRPr smtClean="0"/>
            </a:lvl1pPr>
          </a:lstStyle>
          <a:p>
            <a:r>
              <a:rPr lang="en-US" dirty="0"/>
              <a:t>Slide </a:t>
            </a:r>
            <a:fld id="{FDCB52CC-92EA-D34D-B04F-C2F29B2B4B13}" type="slidenum">
              <a:rPr lang="en-US"/>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dirty="0" smtClean="0"/>
              <a:t>May, 2013</a:t>
            </a:r>
            <a:endParaRPr lang="en-US" dirty="0"/>
          </a:p>
        </p:txBody>
      </p:sp>
      <p:sp>
        <p:nvSpPr>
          <p:cNvPr id="8" name="Footer Placeholder 7"/>
          <p:cNvSpPr>
            <a:spLocks noGrp="1"/>
          </p:cNvSpPr>
          <p:nvPr>
            <p:ph type="ftr" sz="quarter" idx="11"/>
          </p:nvPr>
        </p:nvSpPr>
        <p:spPr/>
        <p:txBody>
          <a:bodyPr/>
          <a:lstStyle>
            <a:lvl1pPr>
              <a:defRPr/>
            </a:lvl1pPr>
          </a:lstStyle>
          <a:p>
            <a:r>
              <a:rPr lang="en-US" dirty="0" smtClean="0"/>
              <a:t>Michael Lynch, MJ Lynch &amp; Associates LLC</a:t>
            </a:r>
            <a:endParaRPr lang="en-US" dirty="0"/>
          </a:p>
        </p:txBody>
      </p:sp>
      <p:sp>
        <p:nvSpPr>
          <p:cNvPr id="9" name="Slide Number Placeholder 8"/>
          <p:cNvSpPr>
            <a:spLocks noGrp="1"/>
          </p:cNvSpPr>
          <p:nvPr>
            <p:ph type="sldNum" sz="quarter" idx="12"/>
          </p:nvPr>
        </p:nvSpPr>
        <p:spPr/>
        <p:txBody>
          <a:bodyPr/>
          <a:lstStyle>
            <a:lvl1pPr>
              <a:defRPr smtClean="0"/>
            </a:lvl1pPr>
          </a:lstStyle>
          <a:p>
            <a:r>
              <a:rPr lang="en-US" dirty="0"/>
              <a:t>Slide </a:t>
            </a:r>
            <a:fld id="{43183BB2-E59F-2449-B6B7-250EC0775583}" type="slidenum">
              <a:rPr lang="en-US"/>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dirty="0" smtClean="0"/>
              <a:t>May, 2013</a:t>
            </a:r>
            <a:endParaRPr lang="en-US" dirty="0"/>
          </a:p>
        </p:txBody>
      </p:sp>
      <p:sp>
        <p:nvSpPr>
          <p:cNvPr id="4" name="Footer Placeholder 3"/>
          <p:cNvSpPr>
            <a:spLocks noGrp="1"/>
          </p:cNvSpPr>
          <p:nvPr>
            <p:ph type="ftr" sz="quarter" idx="11"/>
          </p:nvPr>
        </p:nvSpPr>
        <p:spPr/>
        <p:txBody>
          <a:bodyPr/>
          <a:lstStyle>
            <a:lvl1pPr>
              <a:defRPr/>
            </a:lvl1pPr>
          </a:lstStyle>
          <a:p>
            <a:r>
              <a:rPr lang="en-US" dirty="0" smtClean="0"/>
              <a:t>Michael Lynch, MJ Lynch &amp; Associates LLC</a:t>
            </a:r>
            <a:endParaRPr lang="en-US" dirty="0"/>
          </a:p>
        </p:txBody>
      </p:sp>
      <p:sp>
        <p:nvSpPr>
          <p:cNvPr id="5" name="Slide Number Placeholder 4"/>
          <p:cNvSpPr>
            <a:spLocks noGrp="1"/>
          </p:cNvSpPr>
          <p:nvPr>
            <p:ph type="sldNum" sz="quarter" idx="12"/>
          </p:nvPr>
        </p:nvSpPr>
        <p:spPr/>
        <p:txBody>
          <a:bodyPr/>
          <a:lstStyle>
            <a:lvl1pPr>
              <a:defRPr smtClean="0"/>
            </a:lvl1pPr>
          </a:lstStyle>
          <a:p>
            <a:r>
              <a:rPr lang="en-US" dirty="0"/>
              <a:t>Slide </a:t>
            </a:r>
            <a:fld id="{3378A90E-76CC-0C48-832A-0C72DEA87CC4}" type="slidenum">
              <a:rPr lang="en-US"/>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dirty="0" smtClean="0"/>
              <a:t>May, 2013</a:t>
            </a:r>
            <a:endParaRPr lang="en-US" dirty="0"/>
          </a:p>
        </p:txBody>
      </p:sp>
      <p:sp>
        <p:nvSpPr>
          <p:cNvPr id="3" name="Footer Placeholder 2"/>
          <p:cNvSpPr>
            <a:spLocks noGrp="1"/>
          </p:cNvSpPr>
          <p:nvPr>
            <p:ph type="ftr" sz="quarter" idx="11"/>
          </p:nvPr>
        </p:nvSpPr>
        <p:spPr/>
        <p:txBody>
          <a:bodyPr/>
          <a:lstStyle>
            <a:lvl1pPr>
              <a:defRPr/>
            </a:lvl1pPr>
          </a:lstStyle>
          <a:p>
            <a:r>
              <a:rPr lang="en-US" dirty="0" smtClean="0"/>
              <a:t>Michael Lynch, MJ Lynch &amp; Associates LLC</a:t>
            </a:r>
            <a:endParaRPr lang="en-US" dirty="0"/>
          </a:p>
        </p:txBody>
      </p:sp>
      <p:sp>
        <p:nvSpPr>
          <p:cNvPr id="4" name="Slide Number Placeholder 3"/>
          <p:cNvSpPr>
            <a:spLocks noGrp="1"/>
          </p:cNvSpPr>
          <p:nvPr>
            <p:ph type="sldNum" sz="quarter" idx="12"/>
          </p:nvPr>
        </p:nvSpPr>
        <p:spPr/>
        <p:txBody>
          <a:bodyPr/>
          <a:lstStyle>
            <a:lvl1pPr>
              <a:defRPr smtClean="0"/>
            </a:lvl1pPr>
          </a:lstStyle>
          <a:p>
            <a:r>
              <a:rPr lang="en-US" dirty="0"/>
              <a:t>Slide </a:t>
            </a:r>
            <a:fld id="{B6B77F6A-D333-0443-9145-E228F9AE8646}" type="slidenum">
              <a:rPr lang="en-US"/>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dirty="0" smtClean="0"/>
              <a:t>May, 2013</a:t>
            </a:r>
            <a:endParaRPr lang="en-US" dirty="0"/>
          </a:p>
        </p:txBody>
      </p:sp>
      <p:sp>
        <p:nvSpPr>
          <p:cNvPr id="6" name="Footer Placeholder 5"/>
          <p:cNvSpPr>
            <a:spLocks noGrp="1"/>
          </p:cNvSpPr>
          <p:nvPr>
            <p:ph type="ftr" sz="quarter" idx="11"/>
          </p:nvPr>
        </p:nvSpPr>
        <p:spPr/>
        <p:txBody>
          <a:bodyPr/>
          <a:lstStyle>
            <a:lvl1pPr>
              <a:defRPr/>
            </a:lvl1pPr>
          </a:lstStyle>
          <a:p>
            <a:r>
              <a:rPr lang="en-US" dirty="0" smtClean="0"/>
              <a:t>Michael Lynch, MJ Lynch &amp; Associates LLC</a:t>
            </a:r>
            <a:endParaRPr lang="en-US" dirty="0"/>
          </a:p>
        </p:txBody>
      </p:sp>
      <p:sp>
        <p:nvSpPr>
          <p:cNvPr id="7" name="Slide Number Placeholder 6"/>
          <p:cNvSpPr>
            <a:spLocks noGrp="1"/>
          </p:cNvSpPr>
          <p:nvPr>
            <p:ph type="sldNum" sz="quarter" idx="12"/>
          </p:nvPr>
        </p:nvSpPr>
        <p:spPr/>
        <p:txBody>
          <a:bodyPr/>
          <a:lstStyle>
            <a:lvl1pPr>
              <a:defRPr smtClean="0"/>
            </a:lvl1pPr>
          </a:lstStyle>
          <a:p>
            <a:r>
              <a:rPr lang="en-US" dirty="0"/>
              <a:t>Slide </a:t>
            </a:r>
            <a:fld id="{5C6098D5-F8B3-984C-9677-8CFCA2391FE5}" type="slidenum">
              <a:rPr lang="en-US"/>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dirty="0" smtClean="0"/>
              <a:t>May, 2013</a:t>
            </a:r>
            <a:endParaRPr lang="en-US" dirty="0"/>
          </a:p>
        </p:txBody>
      </p:sp>
      <p:sp>
        <p:nvSpPr>
          <p:cNvPr id="6" name="Footer Placeholder 5"/>
          <p:cNvSpPr>
            <a:spLocks noGrp="1"/>
          </p:cNvSpPr>
          <p:nvPr>
            <p:ph type="ftr" sz="quarter" idx="11"/>
          </p:nvPr>
        </p:nvSpPr>
        <p:spPr/>
        <p:txBody>
          <a:bodyPr/>
          <a:lstStyle>
            <a:lvl1pPr>
              <a:defRPr/>
            </a:lvl1pPr>
          </a:lstStyle>
          <a:p>
            <a:r>
              <a:rPr lang="en-US" dirty="0" smtClean="0"/>
              <a:t>Michael Lynch, MJ Lynch &amp; Associates LLC</a:t>
            </a:r>
            <a:endParaRPr lang="en-US" dirty="0"/>
          </a:p>
        </p:txBody>
      </p:sp>
      <p:sp>
        <p:nvSpPr>
          <p:cNvPr id="7" name="Slide Number Placeholder 6"/>
          <p:cNvSpPr>
            <a:spLocks noGrp="1"/>
          </p:cNvSpPr>
          <p:nvPr>
            <p:ph type="sldNum" sz="quarter" idx="12"/>
          </p:nvPr>
        </p:nvSpPr>
        <p:spPr/>
        <p:txBody>
          <a:bodyPr/>
          <a:lstStyle>
            <a:lvl1pPr>
              <a:defRPr smtClean="0"/>
            </a:lvl1pPr>
          </a:lstStyle>
          <a:p>
            <a:r>
              <a:rPr lang="en-US" dirty="0"/>
              <a:t>Slide </a:t>
            </a:r>
            <a:fld id="{81E71742-22FB-214E-A1FC-BF75AF31D4E9}" type="slidenum">
              <a:rPr lang="en-US"/>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96913" y="332601"/>
            <a:ext cx="94256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r>
              <a:rPr lang="en-US" dirty="0" smtClean="0"/>
              <a:t>May, 2013</a:t>
            </a:r>
            <a:endParaRPr lang="en-US" dirty="0"/>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r>
              <a:rPr lang="en-US" dirty="0" smtClean="0"/>
              <a:t>Michael Lynch, MJ Lynch &amp; Associates LLC</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dirty="0"/>
              <a:t>Slide </a:t>
            </a:r>
            <a:fld id="{BC99DE0B-716D-1C46-81CF-44A5EF85A93A}" type="slidenum">
              <a:rPr lang="en-US"/>
              <a:pPr/>
              <a:t>‹#›</a:t>
            </a:fld>
            <a:endParaRPr lang="en-US" dirty="0"/>
          </a:p>
        </p:txBody>
      </p:sp>
      <p:sp>
        <p:nvSpPr>
          <p:cNvPr id="1031" name="Rectangle 7"/>
          <p:cNvSpPr>
            <a:spLocks noChangeArrowheads="1"/>
          </p:cNvSpPr>
          <p:nvPr userDrawn="1"/>
        </p:nvSpPr>
        <p:spPr bwMode="auto">
          <a:xfrm>
            <a:off x="6019800" y="332601"/>
            <a:ext cx="2438400" cy="276999"/>
          </a:xfrm>
          <a:prstGeom prst="rect">
            <a:avLst/>
          </a:prstGeom>
          <a:noFill/>
          <a:ln w="9525">
            <a:noFill/>
            <a:miter lim="800000"/>
            <a:headEnd/>
            <a:tailEnd/>
          </a:ln>
          <a:effectLst/>
        </p:spPr>
        <p:txBody>
          <a:bodyPr wrap="square" lIns="0" tIns="0" rIns="0" bIns="0" anchor="b">
            <a:prstTxWarp prst="textNoShape">
              <a:avLst/>
            </a:prstTxWarp>
            <a:spAutoFit/>
          </a:bodyPr>
          <a:lstStyle/>
          <a:p>
            <a:pPr marL="457200" lvl="4" algn="r"/>
            <a:r>
              <a:rPr lang="en-US" sz="1800" b="1" dirty="0"/>
              <a:t>doc.:</a:t>
            </a:r>
            <a:r>
              <a:rPr lang="en-US" sz="1800" b="1" dirty="0" smtClean="0"/>
              <a:t> 18-13/0086</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dirty="0"/>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prstTxWarp prst="textNoShape">
              <a:avLst/>
            </a:prstTxWarp>
            <a:spAutoFit/>
          </a:bodyPr>
          <a:lstStyle/>
          <a:p>
            <a:r>
              <a:rPr lang="en-US" dirty="0"/>
              <a:t>Submission</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charset="0"/>
        </a:defRPr>
      </a:lvl2pPr>
      <a:lvl3pPr algn="ctr" rtl="0" eaLnBrk="0" fontAlgn="base" hangingPunct="0">
        <a:spcBef>
          <a:spcPct val="0"/>
        </a:spcBef>
        <a:spcAft>
          <a:spcPct val="0"/>
        </a:spcAft>
        <a:defRPr sz="3200" b="1">
          <a:solidFill>
            <a:schemeClr val="tx2"/>
          </a:solidFill>
          <a:latin typeface="Times New Roman" charset="0"/>
        </a:defRPr>
      </a:lvl3pPr>
      <a:lvl4pPr algn="ctr" rtl="0" eaLnBrk="0" fontAlgn="base" hangingPunct="0">
        <a:spcBef>
          <a:spcPct val="0"/>
        </a:spcBef>
        <a:spcAft>
          <a:spcPct val="0"/>
        </a:spcAft>
        <a:defRPr sz="3200" b="1">
          <a:solidFill>
            <a:schemeClr val="tx2"/>
          </a:solidFill>
          <a:latin typeface="Times New Roman" charset="0"/>
        </a:defRPr>
      </a:lvl4pPr>
      <a:lvl5pPr algn="ctr" rtl="0" eaLnBrk="0" fontAlgn="base" hangingPunct="0">
        <a:spcBef>
          <a:spcPct val="0"/>
        </a:spcBef>
        <a:spcAft>
          <a:spcPct val="0"/>
        </a:spcAft>
        <a:defRPr sz="3200" b="1">
          <a:solidFill>
            <a:schemeClr val="tx2"/>
          </a:solidFill>
          <a:latin typeface="Times New Roman" charset="0"/>
        </a:defRPr>
      </a:lvl5pPr>
      <a:lvl6pPr marL="457200" algn="ctr" rtl="0" eaLnBrk="0" fontAlgn="base" hangingPunct="0">
        <a:spcBef>
          <a:spcPct val="0"/>
        </a:spcBef>
        <a:spcAft>
          <a:spcPct val="0"/>
        </a:spcAft>
        <a:defRPr sz="3200" b="1">
          <a:solidFill>
            <a:schemeClr val="tx2"/>
          </a:solidFill>
          <a:latin typeface="Times New Roman" charset="0"/>
        </a:defRPr>
      </a:lvl6pPr>
      <a:lvl7pPr marL="914400" algn="ctr" rtl="0" eaLnBrk="0" fontAlgn="base" hangingPunct="0">
        <a:spcBef>
          <a:spcPct val="0"/>
        </a:spcBef>
        <a:spcAft>
          <a:spcPct val="0"/>
        </a:spcAft>
        <a:defRPr sz="3200" b="1">
          <a:solidFill>
            <a:schemeClr val="tx2"/>
          </a:solidFill>
          <a:latin typeface="Times New Roman" charset="0"/>
        </a:defRPr>
      </a:lvl7pPr>
      <a:lvl8pPr marL="1371600" algn="ctr" rtl="0" eaLnBrk="0" fontAlgn="base" hangingPunct="0">
        <a:spcBef>
          <a:spcPct val="0"/>
        </a:spcBef>
        <a:spcAft>
          <a:spcPct val="0"/>
        </a:spcAft>
        <a:defRPr sz="3200" b="1">
          <a:solidFill>
            <a:schemeClr val="tx2"/>
          </a:solidFill>
          <a:latin typeface="Times New Roman" charset="0"/>
        </a:defRPr>
      </a:lvl8pPr>
      <a:lvl9pPr marL="1828800" algn="ctr" rtl="0" eaLnBrk="0" fontAlgn="base" hangingPunct="0">
        <a:spcBef>
          <a:spcPct val="0"/>
        </a:spcBef>
        <a:spcAft>
          <a:spcPct val="0"/>
        </a:spcAft>
        <a:defRPr sz="3200" b="1">
          <a:solidFill>
            <a:schemeClr val="tx2"/>
          </a:solidFill>
          <a:latin typeface="Times New Roman"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16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16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16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Date Placeholder 3"/>
          <p:cNvSpPr>
            <a:spLocks noGrp="1"/>
          </p:cNvSpPr>
          <p:nvPr>
            <p:ph type="dt" sz="half" idx="10"/>
          </p:nvPr>
        </p:nvSpPr>
        <p:spPr>
          <a:xfrm>
            <a:off x="696913" y="332601"/>
            <a:ext cx="987514" cy="276999"/>
          </a:xfrm>
        </p:spPr>
        <p:txBody>
          <a:bodyPr/>
          <a:lstStyle/>
          <a:p>
            <a:r>
              <a:rPr lang="en-US" dirty="0" smtClean="0"/>
              <a:t>July, </a:t>
            </a:r>
            <a:r>
              <a:rPr lang="en-US" dirty="0" smtClean="0"/>
              <a:t>2013</a:t>
            </a:r>
            <a:endParaRPr lang="en-US" dirty="0"/>
          </a:p>
        </p:txBody>
      </p:sp>
      <p:sp>
        <p:nvSpPr>
          <p:cNvPr id="8" name="Footer Placeholder 4"/>
          <p:cNvSpPr>
            <a:spLocks noGrp="1"/>
          </p:cNvSpPr>
          <p:nvPr>
            <p:ph type="ftr" sz="quarter" idx="11"/>
          </p:nvPr>
        </p:nvSpPr>
        <p:spPr>
          <a:xfrm>
            <a:off x="5738413" y="6475413"/>
            <a:ext cx="2805512" cy="184666"/>
          </a:xfrm>
        </p:spPr>
        <p:txBody>
          <a:bodyPr/>
          <a:lstStyle/>
          <a:p>
            <a:r>
              <a:rPr lang="en-US" dirty="0" smtClean="0"/>
              <a:t>Michael Lynch, MJ Lynch &amp; Associates LLC</a:t>
            </a:r>
            <a:endParaRPr lang="en-US" dirty="0"/>
          </a:p>
        </p:txBody>
      </p:sp>
      <p:sp>
        <p:nvSpPr>
          <p:cNvPr id="9" name="Slide Number Placeholder 5"/>
          <p:cNvSpPr>
            <a:spLocks noGrp="1"/>
          </p:cNvSpPr>
          <p:nvPr>
            <p:ph type="sldNum" sz="quarter" idx="12"/>
          </p:nvPr>
        </p:nvSpPr>
        <p:spPr/>
        <p:txBody>
          <a:bodyPr/>
          <a:lstStyle/>
          <a:p>
            <a:r>
              <a:rPr lang="en-US" dirty="0"/>
              <a:t>Slide </a:t>
            </a:r>
            <a:fld id="{5E067CF2-20FE-FA4C-997C-80B439DAF1EE}" type="slidenum">
              <a:rPr lang="en-US"/>
              <a:pPr/>
              <a:t>1</a:t>
            </a:fld>
            <a:endParaRPr lang="en-US" dirty="0"/>
          </a:p>
        </p:txBody>
      </p:sp>
      <p:sp>
        <p:nvSpPr>
          <p:cNvPr id="30722" name="Rectangle 2"/>
          <p:cNvSpPr>
            <a:spLocks noGrp="1" noChangeArrowheads="1"/>
          </p:cNvSpPr>
          <p:nvPr>
            <p:ph type="title"/>
          </p:nvPr>
        </p:nvSpPr>
        <p:spPr>
          <a:xfrm>
            <a:off x="685800" y="685800"/>
            <a:ext cx="7772400" cy="838200"/>
          </a:xfrm>
          <a:noFill/>
          <a:ln/>
        </p:spPr>
        <p:txBody>
          <a:bodyPr/>
          <a:lstStyle/>
          <a:p>
            <a:r>
              <a:rPr lang="en-US" dirty="0" smtClean="0"/>
              <a:t>RR-TAG Opening Report</a:t>
            </a:r>
            <a:endParaRPr lang="en-US" dirty="0"/>
          </a:p>
        </p:txBody>
      </p:sp>
      <p:sp>
        <p:nvSpPr>
          <p:cNvPr id="30725" name="Text Box 5"/>
          <p:cNvSpPr txBox="1">
            <a:spLocks noChangeArrowheads="1"/>
          </p:cNvSpPr>
          <p:nvPr/>
        </p:nvSpPr>
        <p:spPr bwMode="auto">
          <a:xfrm>
            <a:off x="609600" y="5808663"/>
            <a:ext cx="8001000" cy="515937"/>
          </a:xfrm>
          <a:prstGeom prst="rect">
            <a:avLst/>
          </a:prstGeom>
          <a:noFill/>
          <a:ln w="28575">
            <a:solidFill>
              <a:srgbClr val="0000FF"/>
            </a:solidFill>
            <a:miter lim="800000"/>
            <a:headEnd type="none" w="sm" len="sm"/>
            <a:tailEnd type="none" w="sm" len="sm"/>
          </a:ln>
          <a:effectLst/>
        </p:spPr>
        <p:txBody>
          <a:bodyPr>
            <a:prstTxWarp prst="textNoShape">
              <a:avLst/>
            </a:prstTxWarp>
            <a:spAutoFit/>
          </a:bodyPr>
          <a:lstStyle/>
          <a:p>
            <a:r>
              <a:rPr lang="en-US" sz="900" b="1" dirty="0"/>
              <a:t>Notice:</a:t>
            </a:r>
            <a:r>
              <a:rPr lang="en-US" sz="900" dirty="0"/>
              <a:t> </a:t>
            </a:r>
            <a:r>
              <a:rPr lang="en-US" sz="800" dirty="0"/>
              <a:t>This document has been prepared to assist IEEE 802.18.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endParaRPr lang="en-US" sz="900" b="1" dirty="0"/>
          </a:p>
        </p:txBody>
      </p:sp>
      <p:sp>
        <p:nvSpPr>
          <p:cNvPr id="30726" name="Rectangle 6"/>
          <p:cNvSpPr>
            <a:spLocks noGrp="1" noChangeArrowheads="1"/>
          </p:cNvSpPr>
          <p:nvPr>
            <p:ph type="body" idx="1"/>
          </p:nvPr>
        </p:nvSpPr>
        <p:spPr>
          <a:xfrm>
            <a:off x="685800" y="1524000"/>
            <a:ext cx="7772400" cy="381000"/>
          </a:xfrm>
          <a:noFill/>
          <a:ln/>
        </p:spPr>
        <p:txBody>
          <a:bodyPr/>
          <a:lstStyle/>
          <a:p>
            <a:pPr algn="ctr">
              <a:buFontTx/>
              <a:buNone/>
            </a:pPr>
            <a:r>
              <a:rPr lang="en-US" sz="2000" dirty="0"/>
              <a:t>Date:</a:t>
            </a:r>
            <a:r>
              <a:rPr lang="en-US" sz="2000" b="0" dirty="0" smtClean="0"/>
              <a:t> </a:t>
            </a:r>
            <a:r>
              <a:rPr lang="en-US" sz="2000" b="0" dirty="0" smtClean="0"/>
              <a:t>July</a:t>
            </a:r>
            <a:r>
              <a:rPr lang="en-US" sz="2000" b="0" dirty="0" smtClean="0"/>
              <a:t>, </a:t>
            </a:r>
            <a:r>
              <a:rPr lang="en-US" sz="2000" b="0" dirty="0" smtClean="0"/>
              <a:t>2013</a:t>
            </a:r>
            <a:endParaRPr lang="en-US" sz="2000" b="0" dirty="0"/>
          </a:p>
        </p:txBody>
      </p:sp>
      <p:graphicFrame>
        <p:nvGraphicFramePr>
          <p:cNvPr id="30731" name="Object 11"/>
          <p:cNvGraphicFramePr>
            <a:graphicFrameLocks noChangeAspect="1"/>
          </p:cNvGraphicFramePr>
          <p:nvPr>
            <p:extLst>
              <p:ext uri="{D42A27DB-BD31-4B8C-83A1-F6EECF244321}">
                <p14:modId xmlns:p14="http://schemas.microsoft.com/office/powerpoint/2010/main" val="2818244327"/>
              </p:ext>
            </p:extLst>
          </p:nvPr>
        </p:nvGraphicFramePr>
        <p:xfrm>
          <a:off x="523875" y="2293938"/>
          <a:ext cx="8035925" cy="3132137"/>
        </p:xfrm>
        <a:graphic>
          <a:graphicData uri="http://schemas.openxmlformats.org/presentationml/2006/ole">
            <mc:AlternateContent xmlns:mc="http://schemas.openxmlformats.org/markup-compatibility/2006">
              <mc:Choice xmlns:v="urn:schemas-microsoft-com:vml" Requires="v">
                <p:oleObj spid="_x0000_s30887" name="Document" r:id="rId4" imgW="8248712" imgH="3693152" progId="Word.Document.8">
                  <p:embed/>
                </p:oleObj>
              </mc:Choice>
              <mc:Fallback>
                <p:oleObj name="Document" r:id="rId4" imgW="8248712" imgH="3693152" progId="Word.Document.8">
                  <p:embed/>
                  <p:pic>
                    <p:nvPicPr>
                      <p:cNvPr id="0" name="Picture 11"/>
                      <p:cNvPicPr>
                        <a:picLocks noChangeAspect="1" noChangeArrowheads="1"/>
                      </p:cNvPicPr>
                      <p:nvPr/>
                    </p:nvPicPr>
                    <p:blipFill>
                      <a:blip r:embed="rId5"/>
                      <a:srcRect/>
                      <a:stretch>
                        <a:fillRect/>
                      </a:stretch>
                    </p:blipFill>
                    <p:spPr bwMode="auto">
                      <a:xfrm>
                        <a:off x="523875" y="2293938"/>
                        <a:ext cx="8035925" cy="313213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0732" name="Rectangle 12"/>
          <p:cNvSpPr>
            <a:spLocks noChangeArrowheads="1"/>
          </p:cNvSpPr>
          <p:nvPr/>
        </p:nvSpPr>
        <p:spPr bwMode="auto">
          <a:xfrm>
            <a:off x="533400" y="1939925"/>
            <a:ext cx="1447800" cy="381000"/>
          </a:xfrm>
          <a:prstGeom prst="rect">
            <a:avLst/>
          </a:prstGeom>
          <a:noFill/>
          <a:ln w="9525">
            <a:noFill/>
            <a:miter lim="800000"/>
            <a:headEnd/>
            <a:tailEnd/>
          </a:ln>
          <a:effectLst/>
        </p:spPr>
        <p:txBody>
          <a:bodyPr lIns="92075" tIns="46038" rIns="92075" bIns="46038">
            <a:prstTxWarp prst="textNoShape">
              <a:avLst/>
            </a:prstTxWarp>
          </a:bodyPr>
          <a:lstStyle/>
          <a:p>
            <a:pPr marL="342900" indent="-342900">
              <a:spcBef>
                <a:spcPct val="20000"/>
              </a:spcBef>
            </a:pPr>
            <a:r>
              <a:rPr lang="en-US" sz="2000" b="1" dirty="0"/>
              <a:t>Authors:</a:t>
            </a:r>
            <a:endParaRPr lang="en-US" sz="20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96913" y="332601"/>
            <a:ext cx="987514" cy="276999"/>
          </a:xfrm>
        </p:spPr>
        <p:txBody>
          <a:bodyPr/>
          <a:lstStyle/>
          <a:p>
            <a:r>
              <a:rPr lang="en-US" dirty="0" smtClean="0"/>
              <a:t>July, </a:t>
            </a:r>
            <a:r>
              <a:rPr lang="en-US" dirty="0" smtClean="0"/>
              <a:t>2013</a:t>
            </a:r>
            <a:endParaRPr lang="en-US" dirty="0"/>
          </a:p>
        </p:txBody>
      </p:sp>
      <p:sp>
        <p:nvSpPr>
          <p:cNvPr id="5" name="Footer Placeholder 4"/>
          <p:cNvSpPr>
            <a:spLocks noGrp="1"/>
          </p:cNvSpPr>
          <p:nvPr>
            <p:ph type="ftr" sz="quarter" idx="11"/>
          </p:nvPr>
        </p:nvSpPr>
        <p:spPr>
          <a:xfrm>
            <a:off x="5738413" y="6475413"/>
            <a:ext cx="2805512" cy="184666"/>
          </a:xfrm>
        </p:spPr>
        <p:txBody>
          <a:bodyPr/>
          <a:lstStyle/>
          <a:p>
            <a:r>
              <a:rPr lang="en-US" dirty="0" smtClean="0"/>
              <a:t>Michael Lynch, MJ Lynch &amp; Associates LLC</a:t>
            </a:r>
            <a:endParaRPr lang="en-US" dirty="0"/>
          </a:p>
        </p:txBody>
      </p:sp>
      <p:sp>
        <p:nvSpPr>
          <p:cNvPr id="6" name="Slide Number Placeholder 5"/>
          <p:cNvSpPr>
            <a:spLocks noGrp="1"/>
          </p:cNvSpPr>
          <p:nvPr>
            <p:ph type="sldNum" sz="quarter" idx="12"/>
          </p:nvPr>
        </p:nvSpPr>
        <p:spPr/>
        <p:txBody>
          <a:bodyPr/>
          <a:lstStyle/>
          <a:p>
            <a:r>
              <a:rPr lang="en-US" dirty="0"/>
              <a:t>Slide </a:t>
            </a:r>
            <a:fld id="{93F7D6B0-B9AB-2442-B1E0-5DD8D7BA23B4}" type="slidenum">
              <a:rPr lang="en-US"/>
              <a:pPr/>
              <a:t>2</a:t>
            </a:fld>
            <a:endParaRPr lang="en-US" dirty="0"/>
          </a:p>
        </p:txBody>
      </p:sp>
      <p:sp>
        <p:nvSpPr>
          <p:cNvPr id="21506" name="Rectangle 2"/>
          <p:cNvSpPr>
            <a:spLocks noGrp="1" noChangeArrowheads="1"/>
          </p:cNvSpPr>
          <p:nvPr>
            <p:ph type="title"/>
          </p:nvPr>
        </p:nvSpPr>
        <p:spPr/>
        <p:txBody>
          <a:bodyPr/>
          <a:lstStyle/>
          <a:p>
            <a:r>
              <a:rPr lang="en-GB" sz="2800" dirty="0" smtClean="0"/>
              <a:t>Overview</a:t>
            </a:r>
            <a:endParaRPr lang="en-GB" sz="2800" dirty="0"/>
          </a:p>
        </p:txBody>
      </p:sp>
      <p:sp>
        <p:nvSpPr>
          <p:cNvPr id="21507" name="Rectangle 3"/>
          <p:cNvSpPr>
            <a:spLocks noGrp="1" noChangeArrowheads="1"/>
          </p:cNvSpPr>
          <p:nvPr>
            <p:ph type="body" idx="1"/>
          </p:nvPr>
        </p:nvSpPr>
        <p:spPr>
          <a:xfrm>
            <a:off x="685800" y="1447800"/>
            <a:ext cx="7772400" cy="4876800"/>
          </a:xfrm>
        </p:spPr>
        <p:txBody>
          <a:bodyPr/>
          <a:lstStyle/>
          <a:p>
            <a:r>
              <a:rPr lang="en-US" sz="2000" b="0" dirty="0" smtClean="0"/>
              <a:t>This document reports on the regulatory matters considered and outputs </a:t>
            </a:r>
            <a:r>
              <a:rPr lang="en-US" sz="2000" b="0" dirty="0" smtClean="0"/>
              <a:t>after the end of</a:t>
            </a:r>
            <a:r>
              <a:rPr lang="en-US" sz="2000" b="0" dirty="0" smtClean="0"/>
              <a:t> </a:t>
            </a:r>
            <a:r>
              <a:rPr lang="en-US" sz="2000" b="0" dirty="0" smtClean="0"/>
              <a:t>the March, </a:t>
            </a:r>
            <a:r>
              <a:rPr lang="en-US" sz="2000" b="0" dirty="0" smtClean="0"/>
              <a:t>2013, both by teleconferences and during the May</a:t>
            </a:r>
            <a:r>
              <a:rPr lang="en-US" sz="2000" b="0" dirty="0" smtClean="0"/>
              <a:t>, </a:t>
            </a:r>
            <a:r>
              <a:rPr lang="en-US" sz="2000" b="0" dirty="0" smtClean="0"/>
              <a:t>2013.</a:t>
            </a:r>
            <a:endParaRPr lang="en-US" sz="2000" b="0" dirty="0" smtClean="0"/>
          </a:p>
          <a:p>
            <a:r>
              <a:rPr lang="en-US" sz="2000" b="0" dirty="0" smtClean="0"/>
              <a:t>Specific documents/actions were approved by the RR-TAG in response to </a:t>
            </a:r>
            <a:r>
              <a:rPr lang="en-US" sz="2000" b="0" dirty="0" smtClean="0"/>
              <a:t>new </a:t>
            </a:r>
            <a:r>
              <a:rPr lang="en-US" sz="2000" b="0" dirty="0" smtClean="0"/>
              <a:t>regulatory </a:t>
            </a:r>
            <a:r>
              <a:rPr lang="en-US" sz="2000" b="0" dirty="0" smtClean="0"/>
              <a:t>proceedings </a:t>
            </a:r>
            <a:r>
              <a:rPr lang="en-US" sz="2000" b="0" dirty="0" smtClean="0"/>
              <a:t>and inputs from various WGs.</a:t>
            </a:r>
          </a:p>
          <a:p>
            <a:r>
              <a:rPr lang="en-US" sz="2000" b="0" dirty="0" smtClean="0"/>
              <a:t>The RR-TAG is input driven. The attendance varies depending on the topics &amp; documents being considered. </a:t>
            </a:r>
            <a:r>
              <a:rPr lang="en-US" sz="2000" b="0" dirty="0" smtClean="0"/>
              <a:t>For example at the most recent </a:t>
            </a:r>
            <a:r>
              <a:rPr lang="en-US" sz="2000" b="0" dirty="0" smtClean="0"/>
              <a:t> session </a:t>
            </a:r>
            <a:r>
              <a:rPr lang="en-US" sz="2000" b="0" dirty="0" smtClean="0"/>
              <a:t>in Atlanta </a:t>
            </a:r>
            <a:r>
              <a:rPr lang="en-US" sz="2000" b="0" dirty="0" smtClean="0"/>
              <a:t>there were</a:t>
            </a:r>
            <a:r>
              <a:rPr lang="en-US" sz="2000" b="0" dirty="0" smtClean="0"/>
              <a:t> </a:t>
            </a:r>
            <a:r>
              <a:rPr lang="en-US" sz="2000" b="0" dirty="0" smtClean="0"/>
              <a:t>25 people from different WGs helping draft an output.</a:t>
            </a:r>
          </a:p>
          <a:p>
            <a:r>
              <a:rPr lang="en-US" sz="2000" b="0" dirty="0" smtClean="0"/>
              <a:t>As was begun at the </a:t>
            </a:r>
            <a:r>
              <a:rPr lang="en-US" sz="2000" b="0" dirty="0" smtClean="0"/>
              <a:t>September, 2012 meeting </a:t>
            </a:r>
            <a:r>
              <a:rPr lang="en-US" sz="2000" b="0" dirty="0" smtClean="0"/>
              <a:t>final approval of documents </a:t>
            </a:r>
            <a:r>
              <a:rPr lang="en-US" sz="2000" b="0" dirty="0" smtClean="0"/>
              <a:t>is intended to be</a:t>
            </a:r>
            <a:r>
              <a:rPr lang="en-US" sz="2000" b="0" dirty="0" smtClean="0"/>
              <a:t> </a:t>
            </a:r>
            <a:r>
              <a:rPr lang="en-US" sz="2000" b="0" dirty="0" smtClean="0"/>
              <a:t>done on </a:t>
            </a:r>
            <a:r>
              <a:rPr lang="en-US" sz="2000" b="0" dirty="0" smtClean="0"/>
              <a:t>Thursdays during </a:t>
            </a:r>
            <a:r>
              <a:rPr lang="en-US" sz="2000" b="0" dirty="0" smtClean="0"/>
              <a:t>AM1 and AM2.</a:t>
            </a:r>
            <a:endParaRPr lang="en-US" sz="2000" b="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96913" y="332601"/>
            <a:ext cx="987514" cy="276999"/>
          </a:xfrm>
        </p:spPr>
        <p:txBody>
          <a:bodyPr/>
          <a:lstStyle/>
          <a:p>
            <a:r>
              <a:rPr lang="en-US" dirty="0" smtClean="0"/>
              <a:t>Jul</a:t>
            </a:r>
            <a:r>
              <a:rPr lang="en-US" dirty="0" smtClean="0"/>
              <a:t>y</a:t>
            </a:r>
            <a:r>
              <a:rPr lang="en-US" dirty="0" smtClean="0"/>
              <a:t>, 2013</a:t>
            </a:r>
            <a:endParaRPr lang="en-US" dirty="0"/>
          </a:p>
        </p:txBody>
      </p:sp>
      <p:sp>
        <p:nvSpPr>
          <p:cNvPr id="5" name="Footer Placeholder 4"/>
          <p:cNvSpPr>
            <a:spLocks noGrp="1"/>
          </p:cNvSpPr>
          <p:nvPr>
            <p:ph type="ftr" sz="quarter" idx="11"/>
          </p:nvPr>
        </p:nvSpPr>
        <p:spPr>
          <a:xfrm>
            <a:off x="5738413" y="6475413"/>
            <a:ext cx="2805512" cy="184666"/>
          </a:xfrm>
        </p:spPr>
        <p:txBody>
          <a:bodyPr/>
          <a:lstStyle/>
          <a:p>
            <a:r>
              <a:rPr lang="en-US" dirty="0" smtClean="0"/>
              <a:t>Michael Lynch, MJ Lynch &amp; Associates LLC</a:t>
            </a:r>
            <a:endParaRPr lang="en-US" dirty="0"/>
          </a:p>
        </p:txBody>
      </p:sp>
      <p:sp>
        <p:nvSpPr>
          <p:cNvPr id="6" name="Slide Number Placeholder 5"/>
          <p:cNvSpPr>
            <a:spLocks noGrp="1"/>
          </p:cNvSpPr>
          <p:nvPr>
            <p:ph type="sldNum" sz="quarter" idx="12"/>
          </p:nvPr>
        </p:nvSpPr>
        <p:spPr/>
        <p:txBody>
          <a:bodyPr/>
          <a:lstStyle/>
          <a:p>
            <a:r>
              <a:rPr lang="en-US" dirty="0"/>
              <a:t>Slide </a:t>
            </a:r>
            <a:fld id="{93F7D6B0-B9AB-2442-B1E0-5DD8D7BA23B4}" type="slidenum">
              <a:rPr lang="en-US"/>
              <a:pPr/>
              <a:t>3</a:t>
            </a:fld>
            <a:endParaRPr lang="en-US" dirty="0"/>
          </a:p>
        </p:txBody>
      </p:sp>
      <p:sp>
        <p:nvSpPr>
          <p:cNvPr id="21506" name="Rectangle 2"/>
          <p:cNvSpPr>
            <a:spLocks noGrp="1" noChangeArrowheads="1"/>
          </p:cNvSpPr>
          <p:nvPr>
            <p:ph type="title"/>
          </p:nvPr>
        </p:nvSpPr>
        <p:spPr>
          <a:xfrm>
            <a:off x="685800" y="685800"/>
            <a:ext cx="7772400" cy="838200"/>
          </a:xfrm>
        </p:spPr>
        <p:txBody>
          <a:bodyPr/>
          <a:lstStyle/>
          <a:p>
            <a:r>
              <a:rPr lang="en-US" sz="2800" dirty="0" smtClean="0"/>
              <a:t>FCC </a:t>
            </a:r>
            <a:r>
              <a:rPr lang="en-US" sz="2800" dirty="0"/>
              <a:t>i</a:t>
            </a:r>
            <a:r>
              <a:rPr lang="en-US" sz="2800" dirty="0" smtClean="0"/>
              <a:t>tems </a:t>
            </a:r>
            <a:r>
              <a:rPr lang="en-US" sz="2800" dirty="0"/>
              <a:t>c</a:t>
            </a:r>
            <a:r>
              <a:rPr lang="en-US" sz="2800" dirty="0" smtClean="0"/>
              <a:t>onsidered </a:t>
            </a:r>
            <a:r>
              <a:rPr lang="en-US" sz="2800" dirty="0" smtClean="0"/>
              <a:t>during this period</a:t>
            </a:r>
            <a:endParaRPr lang="en-GB" sz="2800" dirty="0"/>
          </a:p>
        </p:txBody>
      </p:sp>
      <p:sp>
        <p:nvSpPr>
          <p:cNvPr id="21507" name="Rectangle 3"/>
          <p:cNvSpPr>
            <a:spLocks noGrp="1" noChangeArrowheads="1"/>
          </p:cNvSpPr>
          <p:nvPr>
            <p:ph type="body" idx="1"/>
          </p:nvPr>
        </p:nvSpPr>
        <p:spPr>
          <a:xfrm>
            <a:off x="685800" y="1371600"/>
            <a:ext cx="7772400" cy="5029200"/>
          </a:xfrm>
        </p:spPr>
        <p:txBody>
          <a:bodyPr/>
          <a:lstStyle/>
          <a:p>
            <a:pPr>
              <a:spcBef>
                <a:spcPts val="0"/>
              </a:spcBef>
              <a:spcAft>
                <a:spcPts val="600"/>
              </a:spcAft>
            </a:pPr>
            <a:r>
              <a:rPr lang="en-US" sz="2000" b="0" dirty="0" smtClean="0"/>
              <a:t>The RR-TAG </a:t>
            </a:r>
            <a:r>
              <a:rPr lang="en-US" sz="2000" b="0" dirty="0" smtClean="0"/>
              <a:t>continued to develop inputs to the FCC:</a:t>
            </a:r>
            <a:endParaRPr lang="en-US" sz="2000" b="0" dirty="0" smtClean="0"/>
          </a:p>
          <a:p>
            <a:pPr lvl="1">
              <a:spcBef>
                <a:spcPts val="0"/>
              </a:spcBef>
              <a:spcAft>
                <a:spcPts val="600"/>
              </a:spcAft>
            </a:pPr>
            <a:r>
              <a:rPr lang="en-US" sz="1600" dirty="0" smtClean="0"/>
              <a:t>18-13/064r6, Draft 802 Comments to the FCC U-NII band NPRM FCC 13-49. This filing was completed at the July meeting and filed with the FCC shortly thereafter. </a:t>
            </a:r>
            <a:endParaRPr lang="en-US" sz="1600" dirty="0" smtClean="0"/>
          </a:p>
          <a:p>
            <a:pPr lvl="1">
              <a:spcBef>
                <a:spcPts val="0"/>
              </a:spcBef>
              <a:spcAft>
                <a:spcPts val="600"/>
              </a:spcAft>
            </a:pPr>
            <a:r>
              <a:rPr lang="en-US" sz="1600" dirty="0" smtClean="0"/>
              <a:t>18-13/017r1, the RR-TAG reviewed the status of the </a:t>
            </a:r>
            <a:r>
              <a:rPr lang="en-US" sz="1600" dirty="0"/>
              <a:t>FCC’s NOTICE OF PROPOSED </a:t>
            </a:r>
            <a:r>
              <a:rPr lang="en-US" sz="1600" dirty="0" smtClean="0"/>
              <a:t>RULEMAKING regarding the 5 GHz U-NII frequency band. The goal is to have IEEE 802 comments completed by the end of the July meeting in Genève. </a:t>
            </a:r>
          </a:p>
          <a:p>
            <a:pPr>
              <a:spcBef>
                <a:spcPts val="0"/>
              </a:spcBef>
              <a:spcAft>
                <a:spcPts val="600"/>
              </a:spcAft>
            </a:pPr>
            <a:r>
              <a:rPr lang="en-US" sz="2000" b="0" dirty="0" smtClean="0"/>
              <a:t>Prior to the start of the July meeting in Genève the RR-TAG became aware that the FCC had (or would) issue an order permitting Progeny to operate their M-LMS system in the 902 – 928 MHz frequency band.</a:t>
            </a:r>
            <a:r>
              <a:rPr lang="en-US" sz="1600" dirty="0" smtClean="0"/>
              <a:t>.</a:t>
            </a:r>
            <a:endParaRPr lang="en-US" sz="1600" dirty="0" smtClean="0"/>
          </a:p>
          <a:p>
            <a:pPr lvl="1">
              <a:spcBef>
                <a:spcPts val="0"/>
              </a:spcBef>
              <a:spcAft>
                <a:spcPts val="600"/>
              </a:spcAft>
            </a:pPr>
            <a:r>
              <a:rPr lang="en-US" sz="1600" dirty="0" smtClean="0"/>
              <a:t>This order removes the regulatory certainty and “safe harbor” that license exempt systems have had in that frequency band. It is expected that IEEE 802 will develop a response (along with others) to this during the Genève meeting.</a:t>
            </a:r>
          </a:p>
          <a:p>
            <a:pPr>
              <a:spcBef>
                <a:spcPts val="0"/>
              </a:spcBef>
              <a:spcAft>
                <a:spcPts val="600"/>
              </a:spcAft>
            </a:pPr>
            <a:r>
              <a:rPr lang="en-US" sz="2000" b="0" dirty="0" smtClean="0"/>
              <a:t>RR-TAG prepared a response to the </a:t>
            </a:r>
            <a:r>
              <a:rPr lang="en-US" sz="2000" b="0" dirty="0"/>
              <a:t>European Union’s Radio Spectrum Policy Group’s draft opinion, “Strategic Challenges facing Europe in addressing the Growing Spectrum Demand for Wireless Broadband</a:t>
            </a:r>
            <a:r>
              <a:rPr lang="en-US" sz="2000" b="0" dirty="0" smtClean="0"/>
              <a:t>.” 18-13/047r4. The RR-TAG’s remit includes this action.</a:t>
            </a:r>
            <a:endParaRPr lang="en-US" sz="2000" b="0" dirty="0" smtClean="0"/>
          </a:p>
          <a:p>
            <a:pPr marL="0" indent="0">
              <a:spcBef>
                <a:spcPts val="0"/>
              </a:spcBef>
              <a:spcAft>
                <a:spcPts val="600"/>
              </a:spcAft>
              <a:buNone/>
            </a:pPr>
            <a:r>
              <a:rPr lang="en-US" sz="2000" b="0" dirty="0"/>
              <a:t>	</a:t>
            </a:r>
            <a:endParaRPr lang="en-US" sz="2000" b="0" dirty="0" smtClean="0"/>
          </a:p>
        </p:txBody>
      </p:sp>
    </p:spTree>
    <p:extLst>
      <p:ext uri="{BB962C8B-B14F-4D97-AF65-F5344CB8AC3E}">
        <p14:creationId xmlns:p14="http://schemas.microsoft.com/office/powerpoint/2010/main" val="317326802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96913" y="332601"/>
            <a:ext cx="987514" cy="276999"/>
          </a:xfrm>
        </p:spPr>
        <p:txBody>
          <a:bodyPr/>
          <a:lstStyle/>
          <a:p>
            <a:r>
              <a:rPr lang="en-US" dirty="0" smtClean="0"/>
              <a:t>Jul</a:t>
            </a:r>
            <a:r>
              <a:rPr lang="en-US" dirty="0" smtClean="0"/>
              <a:t>y</a:t>
            </a:r>
            <a:r>
              <a:rPr lang="en-US" dirty="0" smtClean="0"/>
              <a:t>, 2013</a:t>
            </a:r>
            <a:endParaRPr lang="en-US" dirty="0"/>
          </a:p>
        </p:txBody>
      </p:sp>
      <p:sp>
        <p:nvSpPr>
          <p:cNvPr id="5" name="Footer Placeholder 4"/>
          <p:cNvSpPr>
            <a:spLocks noGrp="1"/>
          </p:cNvSpPr>
          <p:nvPr>
            <p:ph type="ftr" sz="quarter" idx="11"/>
          </p:nvPr>
        </p:nvSpPr>
        <p:spPr>
          <a:xfrm>
            <a:off x="5738413" y="6475413"/>
            <a:ext cx="2805512" cy="184666"/>
          </a:xfrm>
        </p:spPr>
        <p:txBody>
          <a:bodyPr/>
          <a:lstStyle/>
          <a:p>
            <a:r>
              <a:rPr lang="en-US" dirty="0" smtClean="0"/>
              <a:t>Michael Lynch, MJ Lynch &amp; Associates LLC</a:t>
            </a:r>
            <a:endParaRPr lang="en-US" dirty="0"/>
          </a:p>
        </p:txBody>
      </p:sp>
      <p:sp>
        <p:nvSpPr>
          <p:cNvPr id="6" name="Slide Number Placeholder 5"/>
          <p:cNvSpPr>
            <a:spLocks noGrp="1"/>
          </p:cNvSpPr>
          <p:nvPr>
            <p:ph type="sldNum" sz="quarter" idx="12"/>
          </p:nvPr>
        </p:nvSpPr>
        <p:spPr/>
        <p:txBody>
          <a:bodyPr/>
          <a:lstStyle/>
          <a:p>
            <a:r>
              <a:rPr lang="en-US" dirty="0"/>
              <a:t>Slide </a:t>
            </a:r>
            <a:fld id="{93F7D6B0-B9AB-2442-B1E0-5DD8D7BA23B4}" type="slidenum">
              <a:rPr lang="en-US"/>
              <a:pPr/>
              <a:t>4</a:t>
            </a:fld>
            <a:endParaRPr lang="en-US" dirty="0"/>
          </a:p>
        </p:txBody>
      </p:sp>
      <p:sp>
        <p:nvSpPr>
          <p:cNvPr id="21506" name="Rectangle 2"/>
          <p:cNvSpPr>
            <a:spLocks noGrp="1" noChangeArrowheads="1"/>
          </p:cNvSpPr>
          <p:nvPr>
            <p:ph type="title"/>
          </p:nvPr>
        </p:nvSpPr>
        <p:spPr>
          <a:xfrm>
            <a:off x="685800" y="685800"/>
            <a:ext cx="7772400" cy="838200"/>
          </a:xfrm>
        </p:spPr>
        <p:txBody>
          <a:bodyPr/>
          <a:lstStyle/>
          <a:p>
            <a:r>
              <a:rPr lang="en-US" sz="2800" dirty="0" smtClean="0"/>
              <a:t>ITU-R </a:t>
            </a:r>
            <a:r>
              <a:rPr lang="en-US" sz="2800" dirty="0"/>
              <a:t>i</a:t>
            </a:r>
            <a:r>
              <a:rPr lang="en-US" sz="2800" dirty="0" smtClean="0"/>
              <a:t>tems </a:t>
            </a:r>
            <a:r>
              <a:rPr lang="en-US" sz="2800" dirty="0"/>
              <a:t>c</a:t>
            </a:r>
            <a:r>
              <a:rPr lang="en-US" sz="2800" dirty="0" smtClean="0"/>
              <a:t>onsidered in this period</a:t>
            </a:r>
            <a:endParaRPr lang="en-GB" sz="2800" dirty="0"/>
          </a:p>
        </p:txBody>
      </p:sp>
      <p:sp>
        <p:nvSpPr>
          <p:cNvPr id="21507" name="Rectangle 3"/>
          <p:cNvSpPr>
            <a:spLocks noGrp="1" noChangeArrowheads="1"/>
          </p:cNvSpPr>
          <p:nvPr>
            <p:ph type="body" idx="1"/>
          </p:nvPr>
        </p:nvSpPr>
        <p:spPr>
          <a:xfrm>
            <a:off x="685800" y="1371600"/>
            <a:ext cx="7772400" cy="5029200"/>
          </a:xfrm>
        </p:spPr>
        <p:txBody>
          <a:bodyPr/>
          <a:lstStyle/>
          <a:p>
            <a:pPr>
              <a:spcBef>
                <a:spcPts val="0"/>
              </a:spcBef>
              <a:spcAft>
                <a:spcPts val="600"/>
              </a:spcAft>
            </a:pPr>
            <a:r>
              <a:rPr lang="en-US" sz="2000" b="0" dirty="0" smtClean="0"/>
              <a:t>The RR-TAG approved and submitted for EC approval </a:t>
            </a:r>
            <a:r>
              <a:rPr lang="en-US" sz="2000" b="0" dirty="0" smtClean="0"/>
              <a:t>the latest contribution to ITU-R WP1A, </a:t>
            </a:r>
            <a:r>
              <a:rPr lang="en-US" sz="2000" b="0" dirty="0"/>
              <a:t>Question ITU-R 236/1, </a:t>
            </a:r>
            <a:r>
              <a:rPr lang="en-US" sz="2000" b="0" dirty="0" smtClean="0"/>
              <a:t>“Smart </a:t>
            </a:r>
            <a:r>
              <a:rPr lang="en-US" sz="2000" b="0" dirty="0"/>
              <a:t>grid power management </a:t>
            </a:r>
            <a:r>
              <a:rPr lang="en-US" sz="2000" b="0" dirty="0" smtClean="0"/>
              <a:t>systems”, 18-13/067r3</a:t>
            </a:r>
            <a:r>
              <a:rPr lang="en-US" sz="2000" b="0" dirty="0" smtClean="0"/>
              <a:t>.</a:t>
            </a:r>
            <a:endParaRPr lang="en-US" sz="2000" b="0" dirty="0" smtClean="0"/>
          </a:p>
          <a:p>
            <a:pPr lvl="1">
              <a:spcBef>
                <a:spcPts val="0"/>
              </a:spcBef>
              <a:spcAft>
                <a:spcPts val="600"/>
              </a:spcAft>
            </a:pPr>
            <a:r>
              <a:rPr lang="en-US" sz="1600" dirty="0" smtClean="0"/>
              <a:t>This contribution provided the requested technical data on IEEE 802 wireless systems for inclusion in the Preliminary Draft New Report.</a:t>
            </a:r>
            <a:endParaRPr lang="en-US" sz="1600" dirty="0" smtClean="0"/>
          </a:p>
          <a:p>
            <a:pPr lvl="1">
              <a:spcBef>
                <a:spcPts val="0"/>
              </a:spcBef>
              <a:spcAft>
                <a:spcPts val="600"/>
              </a:spcAft>
            </a:pPr>
            <a:r>
              <a:rPr lang="en-US" sz="1600" dirty="0" smtClean="0"/>
              <a:t>It is expected that IEEE 802 will make a further contribution to the 2014 meeting of WP1A and that IEEE 802.3 will be included</a:t>
            </a:r>
            <a:r>
              <a:rPr lang="en-US" sz="1600" dirty="0" smtClean="0"/>
              <a:t>.</a:t>
            </a:r>
            <a:endParaRPr lang="en-US" sz="1600" dirty="0" smtClean="0"/>
          </a:p>
          <a:p>
            <a:pPr lvl="1">
              <a:spcBef>
                <a:spcPts val="0"/>
              </a:spcBef>
              <a:spcAft>
                <a:spcPts val="600"/>
              </a:spcAft>
            </a:pPr>
            <a:r>
              <a:rPr lang="en-US" sz="1600" dirty="0" smtClean="0"/>
              <a:t>It seems possible that WP1A will use their 2014 meeting to advance this document to the status of Draft New Report and send it to their parent group, ITU-R SG1, for approval at their 2014 or 2015 meeting.</a:t>
            </a:r>
            <a:r>
              <a:rPr lang="en-US" sz="1600" dirty="0" smtClean="0"/>
              <a:t> </a:t>
            </a:r>
            <a:endParaRPr lang="en-US" sz="1600" dirty="0" smtClean="0"/>
          </a:p>
          <a:p>
            <a:pPr lvl="1">
              <a:spcBef>
                <a:spcPts val="0"/>
              </a:spcBef>
              <a:spcAft>
                <a:spcPts val="600"/>
              </a:spcAft>
            </a:pPr>
            <a:r>
              <a:rPr lang="en-US" sz="1600" dirty="0" smtClean="0"/>
              <a:t>T</a:t>
            </a:r>
            <a:r>
              <a:rPr lang="en-US" sz="1600" b="0" dirty="0" smtClean="0"/>
              <a:t>here is a possibility that administrations involved in the work on this question will support adding the spectrum requirements for Smart Grid to the next WRC’s agenda.</a:t>
            </a:r>
          </a:p>
          <a:p>
            <a:pPr>
              <a:spcBef>
                <a:spcPts val="0"/>
              </a:spcBef>
              <a:spcAft>
                <a:spcPts val="600"/>
              </a:spcAft>
            </a:pPr>
            <a:r>
              <a:rPr lang="en-US" sz="2000" b="0" dirty="0" smtClean="0"/>
              <a:t>The RR-TAG approved document 18-13/035r3, the Update of </a:t>
            </a:r>
            <a:r>
              <a:rPr lang="en-US" sz="2000" b="0" dirty="0" smtClean="0"/>
              <a:t>WirelessMan</a:t>
            </a:r>
            <a:r>
              <a:rPr lang="en-US" sz="2000" b="0" dirty="0" smtClean="0"/>
              <a:t>-Advanced RIT of Recommendation ITU-R M.2012 and sent it for a 10 day EC ballot. It was approved and will be has been forwarded to ITU-R WP5D</a:t>
            </a:r>
            <a:r>
              <a:rPr lang="en-US" b="0" dirty="0" smtClean="0"/>
              <a:t>.</a:t>
            </a:r>
            <a:endParaRPr lang="en-US" b="0" dirty="0" smtClean="0"/>
          </a:p>
          <a:p>
            <a:pPr>
              <a:spcBef>
                <a:spcPts val="0"/>
              </a:spcBef>
              <a:spcAft>
                <a:spcPts val="600"/>
              </a:spcAft>
            </a:pPr>
            <a:endParaRPr lang="en-US" sz="2000" b="0" dirty="0" smtClean="0"/>
          </a:p>
        </p:txBody>
      </p:sp>
    </p:spTree>
    <p:extLst>
      <p:ext uri="{BB962C8B-B14F-4D97-AF65-F5344CB8AC3E}">
        <p14:creationId xmlns:p14="http://schemas.microsoft.com/office/powerpoint/2010/main" val="103000739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96913" y="332601"/>
            <a:ext cx="987514" cy="276999"/>
          </a:xfrm>
        </p:spPr>
        <p:txBody>
          <a:bodyPr/>
          <a:lstStyle/>
          <a:p>
            <a:r>
              <a:rPr lang="en-US" dirty="0" smtClean="0"/>
              <a:t>Jul</a:t>
            </a:r>
            <a:r>
              <a:rPr lang="en-US" dirty="0" smtClean="0"/>
              <a:t>y</a:t>
            </a:r>
            <a:r>
              <a:rPr lang="en-US" dirty="0" smtClean="0"/>
              <a:t>, 2013</a:t>
            </a:r>
            <a:endParaRPr lang="en-US" dirty="0"/>
          </a:p>
        </p:txBody>
      </p:sp>
      <p:sp>
        <p:nvSpPr>
          <p:cNvPr id="5" name="Footer Placeholder 4"/>
          <p:cNvSpPr>
            <a:spLocks noGrp="1"/>
          </p:cNvSpPr>
          <p:nvPr>
            <p:ph type="ftr" sz="quarter" idx="11"/>
          </p:nvPr>
        </p:nvSpPr>
        <p:spPr>
          <a:xfrm>
            <a:off x="5738413" y="6475413"/>
            <a:ext cx="2805512" cy="184666"/>
          </a:xfrm>
        </p:spPr>
        <p:txBody>
          <a:bodyPr/>
          <a:lstStyle/>
          <a:p>
            <a:r>
              <a:rPr lang="en-US" dirty="0" smtClean="0"/>
              <a:t>Michael Lynch, MJ Lynch &amp; Associates LLC</a:t>
            </a:r>
            <a:endParaRPr lang="en-US" dirty="0"/>
          </a:p>
        </p:txBody>
      </p:sp>
      <p:sp>
        <p:nvSpPr>
          <p:cNvPr id="6" name="Slide Number Placeholder 5"/>
          <p:cNvSpPr>
            <a:spLocks noGrp="1"/>
          </p:cNvSpPr>
          <p:nvPr>
            <p:ph type="sldNum" sz="quarter" idx="12"/>
          </p:nvPr>
        </p:nvSpPr>
        <p:spPr/>
        <p:txBody>
          <a:bodyPr/>
          <a:lstStyle/>
          <a:p>
            <a:r>
              <a:rPr lang="en-US" dirty="0"/>
              <a:t>Slide </a:t>
            </a:r>
            <a:fld id="{93F7D6B0-B9AB-2442-B1E0-5DD8D7BA23B4}" type="slidenum">
              <a:rPr lang="en-US"/>
              <a:pPr/>
              <a:t>5</a:t>
            </a:fld>
            <a:endParaRPr lang="en-US" dirty="0"/>
          </a:p>
        </p:txBody>
      </p:sp>
      <p:sp>
        <p:nvSpPr>
          <p:cNvPr id="21506" name="Rectangle 2"/>
          <p:cNvSpPr>
            <a:spLocks noGrp="1" noChangeArrowheads="1"/>
          </p:cNvSpPr>
          <p:nvPr>
            <p:ph type="title"/>
          </p:nvPr>
        </p:nvSpPr>
        <p:spPr>
          <a:xfrm>
            <a:off x="685800" y="685800"/>
            <a:ext cx="7772400" cy="838200"/>
          </a:xfrm>
        </p:spPr>
        <p:txBody>
          <a:bodyPr/>
          <a:lstStyle/>
          <a:p>
            <a:r>
              <a:rPr lang="en-US" sz="2800" dirty="0" smtClean="0"/>
              <a:t>RR-TAG Items for </a:t>
            </a:r>
            <a:r>
              <a:rPr lang="en-US" sz="2800" dirty="0" smtClean="0"/>
              <a:t>September</a:t>
            </a:r>
            <a:r>
              <a:rPr lang="en-US" sz="2800" dirty="0" smtClean="0"/>
              <a:t>:</a:t>
            </a:r>
            <a:endParaRPr lang="en-GB" sz="2800" dirty="0"/>
          </a:p>
        </p:txBody>
      </p:sp>
      <p:sp>
        <p:nvSpPr>
          <p:cNvPr id="21507" name="Rectangle 3"/>
          <p:cNvSpPr>
            <a:spLocks noGrp="1" noChangeArrowheads="1"/>
          </p:cNvSpPr>
          <p:nvPr>
            <p:ph type="body" idx="1"/>
          </p:nvPr>
        </p:nvSpPr>
        <p:spPr>
          <a:xfrm>
            <a:off x="685800" y="1371600"/>
            <a:ext cx="7772400" cy="5029200"/>
          </a:xfrm>
        </p:spPr>
        <p:txBody>
          <a:bodyPr/>
          <a:lstStyle/>
          <a:p>
            <a:pPr>
              <a:spcBef>
                <a:spcPts val="0"/>
              </a:spcBef>
              <a:spcAft>
                <a:spcPts val="600"/>
              </a:spcAft>
            </a:pPr>
            <a:r>
              <a:rPr lang="en-US" sz="2000" b="0" dirty="0" smtClean="0"/>
              <a:t>Further responses to ITU-R on Question ITU-R 236/1 for WP1A’s meeting in June, 2013. </a:t>
            </a:r>
            <a:r>
              <a:rPr lang="en-US" sz="2000" b="0" dirty="0" smtClean="0"/>
              <a:t>.</a:t>
            </a:r>
            <a:endParaRPr lang="en-US" sz="1600" dirty="0" smtClean="0"/>
          </a:p>
          <a:p>
            <a:pPr lvl="1">
              <a:spcBef>
                <a:spcPts val="0"/>
              </a:spcBef>
              <a:spcAft>
                <a:spcPts val="600"/>
              </a:spcAft>
            </a:pPr>
            <a:r>
              <a:rPr lang="en-US" sz="1600" dirty="0" smtClean="0"/>
              <a:t>It is recommended that the IEEE 802 contributions be completed by end of the March, </a:t>
            </a:r>
            <a:r>
              <a:rPr lang="en-US" sz="1600" dirty="0" smtClean="0"/>
              <a:t>2014 </a:t>
            </a:r>
            <a:r>
              <a:rPr lang="en-US" sz="1600" dirty="0" smtClean="0"/>
              <a:t>Plenary.</a:t>
            </a:r>
            <a:endParaRPr lang="en-US" sz="1600" b="0" dirty="0" smtClean="0"/>
          </a:p>
          <a:p>
            <a:pPr>
              <a:spcBef>
                <a:spcPts val="0"/>
              </a:spcBef>
              <a:spcAft>
                <a:spcPts val="600"/>
              </a:spcAft>
            </a:pPr>
            <a:r>
              <a:rPr lang="en-US" sz="2000" b="0" dirty="0" smtClean="0"/>
              <a:t>Further </a:t>
            </a:r>
            <a:r>
              <a:rPr lang="en-US" sz="2000" b="0" dirty="0" smtClean="0"/>
              <a:t>contributions to ITU-R, FCC, especially as regards white spaces and licensed use by Progeny and others of the 902 – 928 MHz frequency band and to other regulatory bodies as needed.</a:t>
            </a:r>
          </a:p>
          <a:p>
            <a:pPr>
              <a:spcBef>
                <a:spcPts val="0"/>
              </a:spcBef>
              <a:spcAft>
                <a:spcPts val="600"/>
              </a:spcAft>
            </a:pPr>
            <a:r>
              <a:rPr lang="en-US" sz="2000" b="0" dirty="0" smtClean="0"/>
              <a:t>The RR-TAG agenda can be found on the RR-TAG’s Mentor web </a:t>
            </a:r>
            <a:r>
              <a:rPr lang="en-US" sz="2000" b="0" dirty="0" smtClean="0"/>
              <a:t>site; expect that as normal there will be many revisions prior to the start of the meeting.</a:t>
            </a:r>
            <a:endParaRPr lang="en-US" sz="2000" b="0" dirty="0"/>
          </a:p>
          <a:p>
            <a:pPr>
              <a:spcBef>
                <a:spcPts val="0"/>
              </a:spcBef>
              <a:spcAft>
                <a:spcPts val="600"/>
              </a:spcAft>
            </a:pPr>
            <a:r>
              <a:rPr lang="en-US" sz="2000" b="0" dirty="0" smtClean="0"/>
              <a:t>Don’t forget that for the most part you can maintain your voting rights in your home group when you participate in the RR-TAG (and, of course, log your attendance correctly!).</a:t>
            </a:r>
          </a:p>
          <a:p>
            <a:pPr>
              <a:spcBef>
                <a:spcPts val="0"/>
              </a:spcBef>
              <a:spcAft>
                <a:spcPts val="600"/>
              </a:spcAft>
            </a:pPr>
            <a:endParaRPr lang="en-US" sz="2000" b="0" dirty="0" smtClean="0"/>
          </a:p>
        </p:txBody>
      </p:sp>
    </p:spTree>
    <p:extLst>
      <p:ext uri="{BB962C8B-B14F-4D97-AF65-F5344CB8AC3E}">
        <p14:creationId xmlns:p14="http://schemas.microsoft.com/office/powerpoint/2010/main" val="3140646449"/>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8-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9-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802-19-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9-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9-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9-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9-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9-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9-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802-18-Submission.pot</Template>
  <TotalTime>1261</TotalTime>
  <Words>805</Words>
  <Application>Microsoft Office PowerPoint</Application>
  <PresentationFormat>On-screen Show (4:3)</PresentationFormat>
  <Paragraphs>49</Paragraphs>
  <Slides>5</Slides>
  <Notes>1</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5</vt:i4>
      </vt:variant>
    </vt:vector>
  </HeadingPairs>
  <TitlesOfParts>
    <vt:vector size="7" baseType="lpstr">
      <vt:lpstr>802-18-Submission</vt:lpstr>
      <vt:lpstr>Document</vt:lpstr>
      <vt:lpstr>RR-TAG Opening Report</vt:lpstr>
      <vt:lpstr>Overview</vt:lpstr>
      <vt:lpstr>FCC items considered during this period</vt:lpstr>
      <vt:lpstr>ITU-R items considered in this period</vt:lpstr>
      <vt:lpstr>RR-TAG Items for September:</vt:lpstr>
    </vt:vector>
  </TitlesOfParts>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RR-TAG Opening Report Jan 2012 Jacksonville</dc:title>
  <dc:creator>John H Notor</dc:creator>
  <cp:lastModifiedBy>MJ Lynch</cp:lastModifiedBy>
  <cp:revision>201</cp:revision>
  <cp:lastPrinted>2012-03-24T19:12:10Z</cp:lastPrinted>
  <dcterms:created xsi:type="dcterms:W3CDTF">2012-01-16T17:46:49Z</dcterms:created>
  <dcterms:modified xsi:type="dcterms:W3CDTF">2013-07-27T05:53:15Z</dcterms:modified>
</cp:coreProperties>
</file>