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9" r:id="rId2"/>
    <p:sldId id="266" r:id="rId3"/>
    <p:sldId id="283" r:id="rId4"/>
    <p:sldId id="285" r:id="rId5"/>
    <p:sldId id="284" r:id="rId6"/>
  </p:sldIdLst>
  <p:sldSz cx="9144000" cy="6858000" type="screen4x3"/>
  <p:notesSz cx="7056438" cy="93440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4" d="100"/>
          <a:sy n="64" d="100"/>
        </p:scale>
        <p:origin x="-2424" y="-7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2998" y="17775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smtClean="0"/>
              <a:t>doc.: IEEE 802.18-13/0041r0</a:t>
            </a:r>
            <a:endParaRPr lang="en-US"/>
          </a:p>
        </p:txBody>
      </p:sp>
      <p:sp>
        <p:nvSpPr>
          <p:cNvPr id="3075" name="Rectangle 3"/>
          <p:cNvSpPr>
            <a:spLocks noGrp="1" noChangeArrowheads="1"/>
          </p:cNvSpPr>
          <p:nvPr>
            <p:ph type="dt" sz="quarter" idx="1"/>
          </p:nvPr>
        </p:nvSpPr>
        <p:spPr bwMode="auto">
          <a:xfrm>
            <a:off x="707582" y="17775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3076" name="Rectangle 4"/>
          <p:cNvSpPr>
            <a:spLocks noGrp="1" noChangeArrowheads="1"/>
          </p:cNvSpPr>
          <p:nvPr>
            <p:ph type="ftr" sz="quarter" idx="2"/>
          </p:nvPr>
        </p:nvSpPr>
        <p:spPr bwMode="auto">
          <a:xfrm>
            <a:off x="4778538" y="9043533"/>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John Doe, Some Company</a:t>
            </a:r>
          </a:p>
        </p:txBody>
      </p:sp>
      <p:sp>
        <p:nvSpPr>
          <p:cNvPr id="3077" name="Rectangle 5"/>
          <p:cNvSpPr>
            <a:spLocks noGrp="1" noChangeArrowheads="1"/>
          </p:cNvSpPr>
          <p:nvPr>
            <p:ph type="sldNum" sz="quarter" idx="3"/>
          </p:nvPr>
        </p:nvSpPr>
        <p:spPr bwMode="auto">
          <a:xfrm>
            <a:off x="3188968" y="9043533"/>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4091">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05968" y="390000"/>
            <a:ext cx="5644504"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3079" name="Rectangle 7"/>
          <p:cNvSpPr>
            <a:spLocks noChangeArrowheads="1"/>
          </p:cNvSpPr>
          <p:nvPr/>
        </p:nvSpPr>
        <p:spPr bwMode="auto">
          <a:xfrm>
            <a:off x="705968" y="9043533"/>
            <a:ext cx="723737" cy="183812"/>
          </a:xfrm>
          <a:prstGeom prst="rect">
            <a:avLst/>
          </a:prstGeom>
          <a:noFill/>
          <a:ln w="9525">
            <a:noFill/>
            <a:miter lim="800000"/>
            <a:headEnd/>
            <a:tailEnd/>
          </a:ln>
          <a:effectLst/>
        </p:spPr>
        <p:txBody>
          <a:bodyPr wrap="none" lIns="0" tIns="0" rIns="0" bIns="0">
            <a:prstTxWarp prst="textNoShape">
              <a:avLst/>
            </a:prstTxWarp>
            <a:spAutoFit/>
          </a:bodyPr>
          <a:lstStyle/>
          <a:p>
            <a:pPr defTabSz="944091"/>
            <a:r>
              <a:rPr lang="en-US"/>
              <a:t>Submission</a:t>
            </a:r>
          </a:p>
        </p:txBody>
      </p:sp>
      <p:sp>
        <p:nvSpPr>
          <p:cNvPr id="3080" name="Line 8"/>
          <p:cNvSpPr>
            <a:spLocks noChangeShapeType="1"/>
          </p:cNvSpPr>
          <p:nvPr/>
        </p:nvSpPr>
        <p:spPr bwMode="auto">
          <a:xfrm>
            <a:off x="705967" y="9032345"/>
            <a:ext cx="580120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6616" y="9783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smtClean="0"/>
              <a:t>doc.: IEEE 802.18-13/0041r0</a:t>
            </a:r>
            <a:endParaRPr lang="en-US"/>
          </a:p>
        </p:txBody>
      </p:sp>
      <p:sp>
        <p:nvSpPr>
          <p:cNvPr id="2051" name="Rectangle 3"/>
          <p:cNvSpPr>
            <a:spLocks noGrp="1" noChangeArrowheads="1"/>
          </p:cNvSpPr>
          <p:nvPr>
            <p:ph type="dt" idx="1"/>
          </p:nvPr>
        </p:nvSpPr>
        <p:spPr bwMode="auto">
          <a:xfrm>
            <a:off x="665580" y="9783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00150" y="706438"/>
            <a:ext cx="4656138" cy="34925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0212" y="4438652"/>
            <a:ext cx="5176014" cy="4205290"/>
          </a:xfrm>
          <a:prstGeom prst="rect">
            <a:avLst/>
          </a:prstGeom>
          <a:noFill/>
          <a:ln w="9525">
            <a:noFill/>
            <a:miter lim="800000"/>
            <a:headEnd/>
            <a:tailEnd/>
          </a:ln>
          <a:effectLst/>
        </p:spPr>
        <p:txBody>
          <a:bodyPr vert="horz" wrap="square" lIns="94730" tIns="46563" rIns="94730" bIns="465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274588" y="9046730"/>
            <a:ext cx="21178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2412" lvl="4" algn="r" defTabSz="944091">
              <a:defRPr/>
            </a:lvl5pPr>
          </a:lstStyle>
          <a:p>
            <a:pPr lvl="4"/>
            <a:r>
              <a:rPr lang="en-US"/>
              <a:t>John Doe, Some Company</a:t>
            </a:r>
          </a:p>
        </p:txBody>
      </p:sp>
      <p:sp>
        <p:nvSpPr>
          <p:cNvPr id="2055" name="Rectangle 7"/>
          <p:cNvSpPr>
            <a:spLocks noGrp="1" noChangeArrowheads="1"/>
          </p:cNvSpPr>
          <p:nvPr>
            <p:ph type="sldNum" sz="quarter" idx="5"/>
          </p:nvPr>
        </p:nvSpPr>
        <p:spPr bwMode="auto">
          <a:xfrm>
            <a:off x="3279435" y="9046730"/>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36661" y="9046730"/>
            <a:ext cx="723737" cy="18381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36661" y="9045132"/>
            <a:ext cx="558311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2058" name="Line 10"/>
          <p:cNvSpPr>
            <a:spLocks noChangeShapeType="1"/>
          </p:cNvSpPr>
          <p:nvPr/>
        </p:nvSpPr>
        <p:spPr bwMode="auto">
          <a:xfrm>
            <a:off x="659118" y="298894"/>
            <a:ext cx="5738202"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802.18-13/0041r0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386060" y="9046730"/>
            <a:ext cx="415177" cy="184666"/>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00150" y="706438"/>
            <a:ext cx="4656138" cy="3492500"/>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Michael Lynch, MJ Lynch &amp; Associates LLC</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18-13/0041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239763" cy="276999"/>
          </a:xfrm>
        </p:spPr>
        <p:txBody>
          <a:bodyPr/>
          <a:lstStyle/>
          <a:p>
            <a:r>
              <a:rPr lang="en-US" dirty="0" smtClean="0"/>
              <a:t>March, 2013</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Closing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a:t>:</a:t>
            </a:r>
            <a:r>
              <a:rPr lang="en-US" sz="2000" b="0" smtClean="0"/>
              <a:t> March, 2013</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889316516"/>
              </p:ext>
            </p:extLst>
          </p:nvPr>
        </p:nvGraphicFramePr>
        <p:xfrm>
          <a:off x="523875" y="2293938"/>
          <a:ext cx="8035925" cy="3132137"/>
        </p:xfrm>
        <a:graphic>
          <a:graphicData uri="http://schemas.openxmlformats.org/presentationml/2006/ole">
            <mc:AlternateContent xmlns:mc="http://schemas.openxmlformats.org/markup-compatibility/2006">
              <mc:Choice xmlns:v="urn:schemas-microsoft-com:vml" Requires="v">
                <p:oleObj spid="_x0000_s30881" name="Document" r:id="rId4" imgW="8248712" imgH="3225062" progId="Word.Document.8">
                  <p:embed/>
                </p:oleObj>
              </mc:Choice>
              <mc:Fallback>
                <p:oleObj name="Document" r:id="rId4" imgW="8248712" imgH="3225062" progId="Word.Document.8">
                  <p:embed/>
                  <p:pic>
                    <p:nvPicPr>
                      <p:cNvPr id="0" name="Picture 11"/>
                      <p:cNvPicPr>
                        <a:picLocks noChangeAspect="1" noChangeArrowheads="1"/>
                      </p:cNvPicPr>
                      <p:nvPr/>
                    </p:nvPicPr>
                    <p:blipFill>
                      <a:blip r:embed="rId5"/>
                      <a:srcRect/>
                      <a:stretch>
                        <a:fillRect/>
                      </a:stretch>
                    </p:blipFill>
                    <p:spPr bwMode="auto">
                      <a:xfrm>
                        <a:off x="523875" y="2293938"/>
                        <a:ext cx="8035925" cy="3132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a:xfrm>
            <a:off x="685800" y="304800"/>
            <a:ext cx="7772400" cy="1066800"/>
          </a:xfrm>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762000" y="990600"/>
            <a:ext cx="7772400" cy="4876800"/>
          </a:xfrm>
        </p:spPr>
        <p:txBody>
          <a:bodyPr/>
          <a:lstStyle/>
          <a:p>
            <a:r>
              <a:rPr lang="en-US" sz="2000" b="0" dirty="0" smtClean="0"/>
              <a:t>This document reports on the regulatory matters considered and outputs from the March, 2013 meeting.</a:t>
            </a:r>
          </a:p>
          <a:p>
            <a:r>
              <a:rPr lang="en-US" sz="2000" b="0" dirty="0" smtClean="0"/>
              <a:t>Specific documents/actions were approved by the RR-TAG in response to the regulatory proceedings reviewed and inputs from various WGs.</a:t>
            </a:r>
          </a:p>
          <a:p>
            <a:r>
              <a:rPr lang="en-US" sz="2000" b="0" dirty="0" smtClean="0"/>
              <a:t>The RR-TAG is input driven. The attendance varies depending on the topics &amp; documents being considered. At this particular meeting we approved five documents, two of which were actually letters from IEEE 802.16 to various other forums.</a:t>
            </a:r>
          </a:p>
          <a:p>
            <a:r>
              <a:rPr lang="en-US" sz="2000" b="0" dirty="0" smtClean="0"/>
              <a:t>As was begun at the September meetings final approval of documents were held on Thursdays during AM1 and AM2. Some find that we still need the afternoon sessions to complete our work in a more thorough manner.</a:t>
            </a:r>
          </a:p>
          <a:p>
            <a:r>
              <a:rPr lang="en-US" sz="2000" b="0" dirty="0" smtClean="0"/>
              <a:t>Partly as a result of the reduced time 802.18 approved holding a conference call on April 19</a:t>
            </a:r>
            <a:r>
              <a:rPr lang="en-US" sz="2000" b="0" baseline="30000" dirty="0" smtClean="0"/>
              <a:t>th</a:t>
            </a:r>
            <a:r>
              <a:rPr lang="en-US" sz="2000" b="0" dirty="0" smtClean="0"/>
              <a:t> to complete comments on FCC docket 13-49, on 5GHz U-NII and Part 15 rules.</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FCC and ITU-R Items Approved </a:t>
            </a:r>
            <a:r>
              <a:rPr lang="en-US" sz="2800" dirty="0"/>
              <a:t>in </a:t>
            </a:r>
            <a:r>
              <a:rPr lang="en-US" sz="2800" dirty="0" smtClean="0"/>
              <a:t>March</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approved and then submitted to the EC for their </a:t>
            </a:r>
            <a:r>
              <a:rPr lang="en-US" sz="2000" b="0" dirty="0" smtClean="0"/>
              <a:t>approval </a:t>
            </a:r>
            <a:r>
              <a:rPr lang="en-US" sz="2000" b="0" dirty="0" smtClean="0"/>
              <a:t>two </a:t>
            </a:r>
            <a:r>
              <a:rPr lang="en-US" sz="2000" b="0" dirty="0" smtClean="0"/>
              <a:t>802.16 inputs </a:t>
            </a:r>
            <a:r>
              <a:rPr lang="en-US" sz="2000" b="0" dirty="0" smtClean="0"/>
              <a:t>which included US FCC addresses</a:t>
            </a:r>
          </a:p>
          <a:p>
            <a:pPr lvl="1">
              <a:spcBef>
                <a:spcPts val="0"/>
              </a:spcBef>
              <a:spcAft>
                <a:spcPts val="600"/>
              </a:spcAft>
            </a:pPr>
            <a:r>
              <a:rPr lang="en-US" dirty="0" smtClean="0"/>
              <a:t>18-13/0036r0, to the IETF, with cc: to the Broadband Forum and the FCC. </a:t>
            </a:r>
            <a:r>
              <a:rPr lang="en-US" b="0" dirty="0" smtClean="0"/>
              <a:t>This </a:t>
            </a:r>
            <a:r>
              <a:rPr lang="en-US" b="0" dirty="0" smtClean="0"/>
              <a:t>was a letter to update the FCC on activities of this project. </a:t>
            </a:r>
            <a:r>
              <a:rPr lang="en-US" b="0" dirty="0" smtClean="0"/>
              <a:t>It seems that three IETF members </a:t>
            </a:r>
            <a:r>
              <a:rPr lang="en-US" dirty="0" smtClean="0"/>
              <a:t>are also members of the FCC Staff and are involved and working with the IETF hence the FCC is copied here. </a:t>
            </a:r>
            <a:endParaRPr lang="en-US" dirty="0" smtClean="0"/>
          </a:p>
          <a:p>
            <a:pPr lvl="1">
              <a:spcBef>
                <a:spcPts val="0"/>
              </a:spcBef>
              <a:spcAft>
                <a:spcPts val="600"/>
              </a:spcAft>
            </a:pPr>
            <a:r>
              <a:rPr lang="en-US" dirty="0" smtClean="0"/>
              <a:t>18-12/0037r1,  to the Broadband Forum in response to a liaison from them dated March 8</a:t>
            </a:r>
            <a:r>
              <a:rPr lang="en-US" baseline="30000" dirty="0" smtClean="0"/>
              <a:t>th</a:t>
            </a:r>
            <a:r>
              <a:rPr lang="en-US" dirty="0"/>
              <a:t> </a:t>
            </a:r>
            <a:r>
              <a:rPr lang="en-US" dirty="0" smtClean="0"/>
              <a:t>that dealt with performance, measurements and architecture. Much like Doc. 18-13/0036 the Broadband Forum also has FCC staff participation so the FCC was “cc” on this contribution.</a:t>
            </a:r>
          </a:p>
        </p:txBody>
      </p:sp>
    </p:spTree>
    <p:extLst>
      <p:ext uri="{BB962C8B-B14F-4D97-AF65-F5344CB8AC3E}">
        <p14:creationId xmlns:p14="http://schemas.microsoft.com/office/powerpoint/2010/main" val="317326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ITU-R Items </a:t>
            </a:r>
            <a:r>
              <a:rPr lang="en-US" sz="2800" dirty="0"/>
              <a:t>Considered in </a:t>
            </a:r>
            <a:r>
              <a:rPr lang="en-US" sz="2800" dirty="0" smtClean="0"/>
              <a:t>March</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approved and submitted for EC approval </a:t>
            </a:r>
            <a:r>
              <a:rPr lang="en-US" sz="2000" b="0" dirty="0" smtClean="0"/>
              <a:t>three contributions </a:t>
            </a:r>
            <a:r>
              <a:rPr lang="en-US" sz="2000" b="0" dirty="0" smtClean="0"/>
              <a:t>to the ITU-R</a:t>
            </a:r>
            <a:r>
              <a:rPr lang="en-US" sz="2000" b="0" dirty="0" smtClean="0"/>
              <a:t>.</a:t>
            </a:r>
          </a:p>
          <a:p>
            <a:pPr lvl="1">
              <a:spcBef>
                <a:spcPts val="0"/>
              </a:spcBef>
              <a:spcAft>
                <a:spcPts val="600"/>
              </a:spcAft>
            </a:pPr>
            <a:r>
              <a:rPr lang="en-US" dirty="0" smtClean="0"/>
              <a:t>18-13/0034r01, a further update from  IEEE 802.16 to ITU-R WP5D regarding Recommendation ITU-R M.1457.</a:t>
            </a:r>
            <a:endParaRPr lang="en-US" b="0" dirty="0" smtClean="0"/>
          </a:p>
          <a:p>
            <a:pPr lvl="1">
              <a:spcBef>
                <a:spcPts val="0"/>
              </a:spcBef>
              <a:spcAft>
                <a:spcPts val="600"/>
              </a:spcAft>
            </a:pPr>
            <a:r>
              <a:rPr lang="en-US" dirty="0" smtClean="0"/>
              <a:t>18-13/0035r02, a further update of the Wireless Man RIT contained in Recommendation ITU-R M.2012 for meeting y2. This is a part of the continuing updates from IIEEE 802.16  to ITU-R WP 5D.</a:t>
            </a:r>
            <a:endParaRPr lang="en-US" dirty="0" smtClean="0"/>
          </a:p>
          <a:p>
            <a:pPr lvl="1">
              <a:spcBef>
                <a:spcPts val="0"/>
              </a:spcBef>
              <a:spcAft>
                <a:spcPts val="600"/>
              </a:spcAft>
            </a:pPr>
            <a:r>
              <a:rPr lang="en-US" dirty="0" smtClean="0"/>
              <a:t>18-13/0038r03, a contribution to ITU-R WP5A on the possible expansion of the 5 GHz wireless expansion in ITU-R.</a:t>
            </a:r>
          </a:p>
          <a:p>
            <a:pPr marL="57150" indent="0">
              <a:spcBef>
                <a:spcPts val="0"/>
              </a:spcBef>
              <a:spcAft>
                <a:spcPts val="600"/>
              </a:spcAft>
              <a:buNone/>
            </a:pPr>
            <a:r>
              <a:rPr lang="en-US" dirty="0" smtClean="0"/>
              <a:t>All five of these documents are available on IEEE 802.18’s Mentor Web Site.</a:t>
            </a:r>
            <a:endParaRPr lang="en-US" b="0" dirty="0" smtClean="0"/>
          </a:p>
          <a:p>
            <a:pPr>
              <a:spcBef>
                <a:spcPts val="0"/>
              </a:spcBef>
              <a:spcAft>
                <a:spcPts val="600"/>
              </a:spcAft>
            </a:pPr>
            <a:endParaRPr lang="en-US" sz="2000" b="0" dirty="0" smtClean="0"/>
          </a:p>
        </p:txBody>
      </p:sp>
    </p:spTree>
    <p:extLst>
      <p:ext uri="{BB962C8B-B14F-4D97-AF65-F5344CB8AC3E}">
        <p14:creationId xmlns:p14="http://schemas.microsoft.com/office/powerpoint/2010/main" val="1030007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RR-TAG Items for </a:t>
            </a:r>
            <a:r>
              <a:rPr lang="en-US" sz="2800" dirty="0" smtClean="0"/>
              <a:t>May:</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Further responses to ITU-R on Question ITU-R 236/1 for WP1A’s meeting in June, 2013. .</a:t>
            </a:r>
          </a:p>
          <a:p>
            <a:pPr lvl="1">
              <a:spcBef>
                <a:spcPts val="0"/>
              </a:spcBef>
              <a:spcAft>
                <a:spcPts val="600"/>
              </a:spcAft>
            </a:pPr>
            <a:r>
              <a:rPr lang="en-US" sz="1600" dirty="0" smtClean="0"/>
              <a:t>Contributions must be received by May 28th</a:t>
            </a:r>
          </a:p>
          <a:p>
            <a:pPr lvl="1">
              <a:spcBef>
                <a:spcPts val="0"/>
              </a:spcBef>
              <a:spcAft>
                <a:spcPts val="600"/>
              </a:spcAft>
            </a:pPr>
            <a:r>
              <a:rPr lang="en-US" sz="1600" dirty="0" smtClean="0"/>
              <a:t>It is recommended that the IEEE 802 contributions be completed by end of the March, 2013 Plenary.</a:t>
            </a:r>
            <a:endParaRPr lang="en-US" sz="1600" b="0" dirty="0" smtClean="0"/>
          </a:p>
          <a:p>
            <a:pPr>
              <a:spcBef>
                <a:spcPts val="0"/>
              </a:spcBef>
              <a:spcAft>
                <a:spcPts val="600"/>
              </a:spcAft>
            </a:pPr>
            <a:r>
              <a:rPr lang="en-US" sz="2000" b="0" dirty="0" smtClean="0"/>
              <a:t>Consideration of any other contributions to the revision of Recommendation ITU-R M.1450</a:t>
            </a:r>
            <a:endParaRPr lang="en-US" sz="1600" dirty="0"/>
          </a:p>
          <a:p>
            <a:pPr>
              <a:spcBef>
                <a:spcPts val="0"/>
              </a:spcBef>
              <a:spcAft>
                <a:spcPts val="600"/>
              </a:spcAft>
            </a:pPr>
            <a:r>
              <a:rPr lang="en-US" sz="2000" b="0" dirty="0" smtClean="0"/>
              <a:t>Further contributions to ITU-R, FCC, especially as regards white spaces and licensed use by Progeny and others of the 902 – 928 MHz frequency band and to other regulatory bodies as needed.</a:t>
            </a:r>
          </a:p>
          <a:p>
            <a:pPr>
              <a:spcBef>
                <a:spcPts val="0"/>
              </a:spcBef>
              <a:spcAft>
                <a:spcPts val="600"/>
              </a:spcAft>
            </a:pPr>
            <a:r>
              <a:rPr lang="en-US" sz="2000" b="0" dirty="0" smtClean="0"/>
              <a:t>Don’t </a:t>
            </a:r>
            <a:r>
              <a:rPr lang="en-US" sz="2000" b="0" dirty="0" smtClean="0"/>
              <a:t>forget that for the most part you can maintain your voting rights in your home group when you participate in the RR-TAG (and, of course, log your attendance correctly!).</a:t>
            </a:r>
          </a:p>
          <a:p>
            <a:pPr>
              <a:spcBef>
                <a:spcPts val="0"/>
              </a:spcBef>
              <a:spcAft>
                <a:spcPts val="600"/>
              </a:spcAft>
            </a:pPr>
            <a:endParaRPr lang="en-US" sz="2000" b="0" dirty="0" smtClean="0"/>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6378</TotalTime>
  <Words>673</Words>
  <Application>Microsoft Office PowerPoint</Application>
  <PresentationFormat>On-screen Show (4:3)</PresentationFormat>
  <Paragraphs>46</Paragraphs>
  <Slides>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802-18-Submission</vt:lpstr>
      <vt:lpstr>Document</vt:lpstr>
      <vt:lpstr>RR-TAG Closing Report</vt:lpstr>
      <vt:lpstr>Overview</vt:lpstr>
      <vt:lpstr>FCC and ITU-R Items Approved in March</vt:lpstr>
      <vt:lpstr>ITU-R Items Considered in March</vt:lpstr>
      <vt:lpstr>RR-TAG Items for May:</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cp:lastModifiedBy>
  <cp:revision>195</cp:revision>
  <cp:lastPrinted>2012-03-24T19:12:10Z</cp:lastPrinted>
  <dcterms:created xsi:type="dcterms:W3CDTF">2012-01-16T17:46:49Z</dcterms:created>
  <dcterms:modified xsi:type="dcterms:W3CDTF">2013-04-16T02:14:52Z</dcterms:modified>
</cp:coreProperties>
</file>