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266" r:id="rId3"/>
    <p:sldId id="289" r:id="rId4"/>
    <p:sldId id="290" r:id="rId5"/>
    <p:sldId id="291" r:id="rId6"/>
    <p:sldId id="292" r:id="rId7"/>
    <p:sldId id="293" r:id="rId8"/>
    <p:sldId id="294" r:id="rId9"/>
    <p:sldId id="295" r:id="rId10"/>
    <p:sldId id="296" r:id="rId11"/>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J Lynch" initials="MJ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4" d="100"/>
          <a:sy n="64" d="100"/>
        </p:scale>
        <p:origin x="-2424"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dirty="0"/>
              <a:t>doc.: IEEE 802.11-yy/xxxxr0</a:t>
            </a:r>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dirty="0"/>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dirty="0"/>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dirty="0"/>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dirty="0"/>
              <a:t>doc.: IEEE 802.11-yy/xxxxr0</a:t>
            </a:r>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March,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March,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March,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March,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March, 2013</a:t>
            </a:r>
            <a:endParaRPr lang="en-US" dirty="0"/>
          </a:p>
        </p:txBody>
      </p:sp>
      <p:sp>
        <p:nvSpPr>
          <p:cNvPr id="4" name="Footer Placeholder 3"/>
          <p:cNvSpPr>
            <a:spLocks noGrp="1"/>
          </p:cNvSpPr>
          <p:nvPr>
            <p:ph type="ftr" sz="quarter" idx="11"/>
          </p:nvPr>
        </p:nvSpPr>
        <p:spPr/>
        <p:txBody>
          <a:bodyPr/>
          <a:lstStyle/>
          <a:p>
            <a:r>
              <a:rPr lang="en-US" smtClean="0"/>
              <a:t>Michael Lynch, MJ Lynch &amp; Associates LLC</a:t>
            </a:r>
            <a:endParaRPr lang="en-US" dirty="0"/>
          </a:p>
        </p:txBody>
      </p:sp>
      <p:sp>
        <p:nvSpPr>
          <p:cNvPr id="5" name="Slide Number Placeholder 4"/>
          <p:cNvSpPr>
            <a:spLocks noGrp="1"/>
          </p:cNvSpPr>
          <p:nvPr>
            <p:ph type="sldNum" sz="quarter" idx="12"/>
          </p:nvPr>
        </p:nvSpPr>
        <p:spPr/>
        <p:txBody>
          <a:bodyPr/>
          <a:lstStyle/>
          <a:p>
            <a:r>
              <a:rPr lang="en-US" smtClean="0"/>
              <a:t>Slide </a:t>
            </a:r>
            <a:fld id="{BC99DE0B-716D-1C46-81CF-44A5EF85A93A}" type="slidenum">
              <a:rPr lang="en-US" smtClean="0"/>
              <a:pPr/>
              <a:t>‹#›</a:t>
            </a:fld>
            <a:endParaRPr lang="en-US" dirty="0"/>
          </a:p>
        </p:txBody>
      </p:sp>
    </p:spTree>
    <p:extLst>
      <p:ext uri="{BB962C8B-B14F-4D97-AF65-F5344CB8AC3E}">
        <p14:creationId xmlns:p14="http://schemas.microsoft.com/office/powerpoint/2010/main" val="203018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March, 2013</a:t>
            </a:r>
            <a:endParaRPr lang="en-US" dirty="0"/>
          </a:p>
        </p:txBody>
      </p:sp>
      <p:sp>
        <p:nvSpPr>
          <p:cNvPr id="4" name="Footer Placeholder 3"/>
          <p:cNvSpPr>
            <a:spLocks noGrp="1"/>
          </p:cNvSpPr>
          <p:nvPr>
            <p:ph type="ftr" sz="quarter" idx="11"/>
          </p:nvPr>
        </p:nvSpPr>
        <p:spPr/>
        <p:txBody>
          <a:bodyPr/>
          <a:lstStyle/>
          <a:p>
            <a:r>
              <a:rPr lang="en-US" smtClean="0"/>
              <a:t>Michael Lynch, MJ Lynch &amp; Associates LLC</a:t>
            </a:r>
            <a:endParaRPr lang="en-US" dirty="0"/>
          </a:p>
        </p:txBody>
      </p:sp>
      <p:sp>
        <p:nvSpPr>
          <p:cNvPr id="5" name="Slide Number Placeholder 4"/>
          <p:cNvSpPr>
            <a:spLocks noGrp="1"/>
          </p:cNvSpPr>
          <p:nvPr>
            <p:ph type="sldNum" sz="quarter" idx="12"/>
          </p:nvPr>
        </p:nvSpPr>
        <p:spPr/>
        <p:txBody>
          <a:bodyPr/>
          <a:lstStyle/>
          <a:p>
            <a:r>
              <a:rPr lang="en-US" smtClean="0"/>
              <a:t>Slide </a:t>
            </a:r>
            <a:fld id="{BC99DE0B-716D-1C46-81CF-44A5EF85A93A}" type="slidenum">
              <a:rPr lang="en-US" smtClean="0"/>
              <a:pPr/>
              <a:t>‹#›</a:t>
            </a:fld>
            <a:endParaRPr lang="en-US" dirty="0"/>
          </a:p>
        </p:txBody>
      </p:sp>
    </p:spTree>
    <p:extLst>
      <p:ext uri="{BB962C8B-B14F-4D97-AF65-F5344CB8AC3E}">
        <p14:creationId xmlns:p14="http://schemas.microsoft.com/office/powerpoint/2010/main" val="2404320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March,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March,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March, 2013</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March, 2013</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March, 2013</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Michael Lynch, MJ Lynch &amp; Associates LLC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18-13/0033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mailto:freqmgr@ieee.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239763" cy="276999"/>
          </a:xfrm>
        </p:spPr>
        <p:txBody>
          <a:bodyPr/>
          <a:lstStyle/>
          <a:p>
            <a:r>
              <a:rPr lang="en-US" dirty="0" smtClean="0"/>
              <a:t>March, 2013</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IEEE 802 in the Regulatory Space</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March, 2013</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889316516"/>
              </p:ext>
            </p:extLst>
          </p:nvPr>
        </p:nvGraphicFramePr>
        <p:xfrm>
          <a:off x="523875" y="2293938"/>
          <a:ext cx="8035925" cy="3132137"/>
        </p:xfrm>
        <a:graphic>
          <a:graphicData uri="http://schemas.openxmlformats.org/presentationml/2006/ole">
            <mc:AlternateContent xmlns:mc="http://schemas.openxmlformats.org/markup-compatibility/2006">
              <mc:Choice xmlns:v="urn:schemas-microsoft-com:vml" Requires="v">
                <p:oleObj spid="_x0000_s30882" name="Document" r:id="rId4" imgW="8248712" imgH="3225062" progId="Word.Document.8">
                  <p:embed/>
                </p:oleObj>
              </mc:Choice>
              <mc:Fallback>
                <p:oleObj name="Document" r:id="rId4" imgW="8248712" imgH="3225062" progId="Word.Document.8">
                  <p:embed/>
                  <p:pic>
                    <p:nvPicPr>
                      <p:cNvPr id="0" name="Picture 11"/>
                      <p:cNvPicPr>
                        <a:picLocks noChangeAspect="1" noChangeArrowheads="1"/>
                      </p:cNvPicPr>
                      <p:nvPr/>
                    </p:nvPicPr>
                    <p:blipFill>
                      <a:blip r:embed="rId5"/>
                      <a:srcRect/>
                      <a:stretch>
                        <a:fillRect/>
                      </a:stretch>
                    </p:blipFill>
                    <p:spPr bwMode="auto">
                      <a:xfrm>
                        <a:off x="523875" y="2293938"/>
                        <a:ext cx="8035925" cy="3132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10</a:t>
            </a:fld>
            <a:endParaRPr lang="en-US" dirty="0"/>
          </a:p>
        </p:txBody>
      </p:sp>
      <p:sp>
        <p:nvSpPr>
          <p:cNvPr id="21506" name="Rectangle 2"/>
          <p:cNvSpPr>
            <a:spLocks noGrp="1" noChangeArrowheads="1"/>
          </p:cNvSpPr>
          <p:nvPr>
            <p:ph type="title"/>
          </p:nvPr>
        </p:nvSpPr>
        <p:spPr/>
        <p:txBody>
          <a:bodyPr/>
          <a:lstStyle/>
          <a:p>
            <a:r>
              <a:rPr lang="en-GB" sz="2800" dirty="0" smtClean="0"/>
              <a:t>Q&amp;A</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pPr marL="400050"/>
            <a:endParaRPr lang="en-US" sz="2000" b="0" dirty="0" smtClean="0"/>
          </a:p>
          <a:p>
            <a:pPr marL="400050"/>
            <a:endParaRPr lang="en-US" sz="2000" b="0" dirty="0"/>
          </a:p>
          <a:p>
            <a:pPr marL="57150" indent="0" algn="ctr">
              <a:buNone/>
            </a:pPr>
            <a:r>
              <a:rPr lang="en-US" sz="2000" b="0" dirty="0" smtClean="0"/>
              <a:t>I’m only too happy to answer related questions. If anyone would like to email a question I can be reached at:</a:t>
            </a:r>
          </a:p>
          <a:p>
            <a:pPr marL="57150" indent="0">
              <a:buNone/>
            </a:pPr>
            <a:endParaRPr lang="en-US" sz="2000" b="0" dirty="0"/>
          </a:p>
          <a:p>
            <a:pPr marL="57150" indent="0">
              <a:buNone/>
            </a:pPr>
            <a:r>
              <a:rPr lang="en-US" sz="2000" b="0" dirty="0" smtClean="0"/>
              <a:t>			</a:t>
            </a:r>
            <a:r>
              <a:rPr lang="en-US" sz="2000" b="0" dirty="0" smtClean="0">
                <a:hlinkClick r:id="rId2"/>
              </a:rPr>
              <a:t>freqmgr@ieee.org</a:t>
            </a:r>
            <a:endParaRPr lang="en-US" sz="2000" b="0" dirty="0" smtClean="0"/>
          </a:p>
          <a:p>
            <a:pPr marL="57150" indent="0">
              <a:buNone/>
            </a:pPr>
            <a:endParaRPr lang="en-US" sz="2000" b="0" dirty="0"/>
          </a:p>
          <a:p>
            <a:pPr marL="57150" indent="0" algn="ctr">
              <a:buNone/>
            </a:pPr>
            <a:r>
              <a:rPr lang="en-US" sz="2000" b="0" dirty="0" smtClean="0"/>
              <a:t>Happily (or not) that follows me around the world.</a:t>
            </a:r>
          </a:p>
          <a:p>
            <a:pPr marL="57150" indent="0" algn="ctr">
              <a:buNone/>
            </a:pPr>
            <a:endParaRPr lang="en-US" sz="2000" b="0" dirty="0"/>
          </a:p>
          <a:p>
            <a:pPr marL="57150" indent="0" algn="ctr">
              <a:buNone/>
            </a:pPr>
            <a:r>
              <a:rPr lang="en-US" sz="2000" b="0" dirty="0" smtClean="0"/>
              <a:t>Thank you!</a:t>
            </a:r>
          </a:p>
          <a:p>
            <a:pPr marL="57150" indent="0">
              <a:buNone/>
            </a:pPr>
            <a:endParaRPr lang="en-US" sz="2000" b="0" dirty="0"/>
          </a:p>
          <a:p>
            <a:pPr marL="57150" indent="0">
              <a:buNone/>
            </a:pPr>
            <a:endParaRPr lang="en-US" sz="2000" b="0" dirty="0" smtClean="0"/>
          </a:p>
          <a:p>
            <a:pPr marL="57150" indent="0">
              <a:buNone/>
            </a:pPr>
            <a:endParaRPr lang="en-US" sz="2000" b="0" dirty="0" smtClean="0"/>
          </a:p>
        </p:txBody>
      </p:sp>
    </p:spTree>
    <p:extLst>
      <p:ext uri="{BB962C8B-B14F-4D97-AF65-F5344CB8AC3E}">
        <p14:creationId xmlns:p14="http://schemas.microsoft.com/office/powerpoint/2010/main" val="33184971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smtClean="0"/>
              <a:t>Summary</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This document provides an overview of the mechanisms that IEEE 802 has developed to deal with matters in the “regulatory space”.</a:t>
            </a:r>
          </a:p>
          <a:p>
            <a:pPr lvl="1"/>
            <a:r>
              <a:rPr lang="en-US" sz="1600" dirty="0" smtClean="0"/>
              <a:t>There is nothing quite so unsettling to business  - be it R&amp;D, sales or continuing operations – than regulatory uncertainty.</a:t>
            </a:r>
            <a:endParaRPr lang="en-US" sz="1600" b="0" dirty="0" smtClean="0"/>
          </a:p>
          <a:p>
            <a:r>
              <a:rPr lang="en-US" sz="2000" b="0" dirty="0" smtClean="0"/>
              <a:t>The results of regulatory uncertainty include:</a:t>
            </a:r>
          </a:p>
          <a:p>
            <a:pPr lvl="1"/>
            <a:r>
              <a:rPr lang="en-US" sz="1600" dirty="0" smtClean="0"/>
              <a:t>Wasted R&amp;D dollars – it works fine in the lab but you can’t sell it or</a:t>
            </a:r>
          </a:p>
          <a:p>
            <a:pPr lvl="1"/>
            <a:r>
              <a:rPr lang="en-US" sz="1600" b="0" dirty="0" smtClean="0"/>
              <a:t>Sure you can sell it, after you spend extreme sums of money fixing the rules</a:t>
            </a:r>
          </a:p>
          <a:p>
            <a:pPr lvl="1"/>
            <a:r>
              <a:rPr lang="en-US" sz="1600" dirty="0" smtClean="0"/>
              <a:t>Meanwhile the rest of the industry moves on and can leave you in their dust.</a:t>
            </a:r>
            <a:endParaRPr lang="en-US" sz="1600" b="0" dirty="0" smtClean="0"/>
          </a:p>
          <a:p>
            <a:r>
              <a:rPr lang="en-US" sz="2000" b="0" dirty="0" smtClean="0"/>
              <a:t>IEEE 802 does not have a perfect system – but there is a system and it works.</a:t>
            </a:r>
          </a:p>
          <a:p>
            <a:r>
              <a:rPr lang="en-US" sz="2000" b="0" dirty="0" smtClean="0"/>
              <a:t>It has allowed us to avoid confusing the regulators, be that the FCC, Ofcom, ANFR, ACMA, ITU-R, etc.</a:t>
            </a:r>
          </a:p>
          <a:p>
            <a:r>
              <a:rPr lang="en-US" sz="2000" b="0" dirty="0" smtClean="0"/>
              <a:t>By not confusing the regulators IEEE 802 has been able to become an influencer of events rather than a victim of them.</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3</a:t>
            </a:fld>
            <a:endParaRPr lang="en-US" dirty="0"/>
          </a:p>
        </p:txBody>
      </p:sp>
      <p:sp>
        <p:nvSpPr>
          <p:cNvPr id="21506" name="Rectangle 2"/>
          <p:cNvSpPr>
            <a:spLocks noGrp="1" noChangeArrowheads="1"/>
          </p:cNvSpPr>
          <p:nvPr>
            <p:ph type="title"/>
          </p:nvPr>
        </p:nvSpPr>
        <p:spPr/>
        <p:txBody>
          <a:bodyPr/>
          <a:lstStyle/>
          <a:p>
            <a:r>
              <a:rPr lang="en-GB" sz="2800" dirty="0" smtClean="0"/>
              <a:t>In the beginning……</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IEEE 802 is over 20 years old - as is IEEE 802.11 – but the effort to play in the regulatory space “only formally” began in July, 2002. </a:t>
            </a:r>
          </a:p>
          <a:p>
            <a:pPr lvl="1"/>
            <a:r>
              <a:rPr lang="en-US" sz="1600" dirty="0" smtClean="0"/>
              <a:t>That was when – and knowing the 802 EC – after considerable debate the charter for the Radio Regulatory Technical Advisory Group was approved. Somehow that makes me think that this discussion probably went on for some time prior to that.</a:t>
            </a:r>
          </a:p>
          <a:p>
            <a:pPr lvl="1"/>
            <a:r>
              <a:rPr lang="en-US" sz="1600" b="0" dirty="0" smtClean="0"/>
              <a:t>I haven’t asked but the fact that the IEEE 802.11 Working Group (as in Wi-Fi) was formed in 1990 and that -</a:t>
            </a:r>
          </a:p>
          <a:p>
            <a:pPr lvl="1"/>
            <a:r>
              <a:rPr lang="en-US" sz="1600" dirty="0" smtClean="0"/>
              <a:t>I was on the US Delegation at WRC-95 when some in the </a:t>
            </a:r>
            <a:r>
              <a:rPr lang="en-US" sz="1600" dirty="0" err="1" smtClean="0"/>
              <a:t>DoD</a:t>
            </a:r>
            <a:r>
              <a:rPr lang="en-US" sz="1600" dirty="0" smtClean="0"/>
              <a:t> were running around pulling their hair and crying out “the RLANS are coming, the RLANS are coming” that things likely got rather “interesting” in IEEE 802. “Interesting” is a non-technical regulatory term that means contentious meetings and some specialists or consultants being paid to stop something from happening or to make it happen.</a:t>
            </a:r>
            <a:endParaRPr lang="en-US" sz="1600" b="0" dirty="0" smtClean="0"/>
          </a:p>
          <a:p>
            <a:r>
              <a:rPr lang="en-US" sz="2000" b="0" dirty="0" smtClean="0"/>
              <a:t>Believe it or not there was an element within the US Delegation that were really worried.</a:t>
            </a:r>
          </a:p>
          <a:p>
            <a:pPr lvl="1"/>
            <a:r>
              <a:rPr lang="en-US" sz="1600" dirty="0" smtClean="0"/>
              <a:t>They had certain radars operating in the 3.4 – 3.7 GHz frequency band (not really, only in part of it…but they are/were very noisy,)</a:t>
            </a:r>
          </a:p>
          <a:p>
            <a:pPr lvl="1"/>
            <a:r>
              <a:rPr lang="en-US" sz="1600" dirty="0" smtClean="0"/>
              <a:t>And those radars had a habit of really disturbing analogue systems.</a:t>
            </a:r>
            <a:endParaRPr lang="en-US" sz="1600" b="0" dirty="0" smtClean="0"/>
          </a:p>
        </p:txBody>
      </p:sp>
    </p:spTree>
    <p:extLst>
      <p:ext uri="{BB962C8B-B14F-4D97-AF65-F5344CB8AC3E}">
        <p14:creationId xmlns:p14="http://schemas.microsoft.com/office/powerpoint/2010/main" val="2129400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p:txBody>
          <a:bodyPr/>
          <a:lstStyle/>
          <a:p>
            <a:r>
              <a:rPr lang="en-GB" sz="2800" dirty="0" smtClean="0"/>
              <a:t>In the beginning……2</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Of course the radar advocates had identified a new band to move to, eventually. It was called the 5 GHz frequency band and as early as 1995 they saw their world in danger.</a:t>
            </a:r>
          </a:p>
          <a:p>
            <a:r>
              <a:rPr lang="en-US" sz="2000" b="0" dirty="0" smtClean="0"/>
              <a:t>Add to that by WRC-97 only one country in the world wanted to reserve the 3.5 GHz frequency band for radars….all the others either quietly dropped it or recognized that newer digital systems could live there. ITU-R had identified it for FWA by 1999.</a:t>
            </a:r>
          </a:p>
          <a:p>
            <a:pPr lvl="1"/>
            <a:r>
              <a:rPr lang="en-US" sz="1600" b="0" dirty="0" smtClean="0"/>
              <a:t>Even some in the USG saw that when they took commercial fixed satellite systems and put them on board ships and successfully operated them.</a:t>
            </a:r>
          </a:p>
          <a:p>
            <a:pPr lvl="1"/>
            <a:r>
              <a:rPr lang="en-US" sz="1600" dirty="0" smtClean="0"/>
              <a:t>I was even involved in a project that essentially showed that a then new concept (10 slot TDMA) could live co-channel with the radars.</a:t>
            </a:r>
          </a:p>
          <a:p>
            <a:r>
              <a:rPr lang="en-US" sz="2000" b="0" dirty="0" smtClean="0"/>
              <a:t>So by the time the IEEE 802 EC took action things were getting very “interesting” indeed.</a:t>
            </a:r>
          </a:p>
          <a:p>
            <a:r>
              <a:rPr lang="en-US" sz="2000" b="0" dirty="0" smtClean="0"/>
              <a:t>Keep in mind that IEEE 802.18, the RR-TAG, wasn’t chartered until July 2002 and it was WRC-2003 that identified the 5 GHz band for Wi-Fi/UNII) services.</a:t>
            </a:r>
          </a:p>
        </p:txBody>
      </p:sp>
    </p:spTree>
    <p:extLst>
      <p:ext uri="{BB962C8B-B14F-4D97-AF65-F5344CB8AC3E}">
        <p14:creationId xmlns:p14="http://schemas.microsoft.com/office/powerpoint/2010/main" val="2847097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p:txBody>
          <a:bodyPr/>
          <a:lstStyle/>
          <a:p>
            <a:r>
              <a:rPr lang="en-GB" sz="2800" dirty="0" smtClean="0"/>
              <a:t>So what the IEEE 802 EC did….</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So while all of this regulatory uncertainty was bubbling along the IEEE 802 EC chartered IEEE 802.18 and that charter says that the purpose of the TAG is:</a:t>
            </a:r>
          </a:p>
          <a:p>
            <a:pPr lvl="1"/>
            <a:r>
              <a:rPr lang="en-US" sz="1600" dirty="0" smtClean="0"/>
              <a:t>To </a:t>
            </a:r>
            <a:r>
              <a:rPr lang="en-US" sz="1600" dirty="0"/>
              <a:t>encourage collaborative participation in the radio regulatory process by members of the RR-TAG including official representatives from the wireless Working </a:t>
            </a:r>
            <a:r>
              <a:rPr lang="en-US" sz="1600" dirty="0" smtClean="0"/>
              <a:t>Groups – folks from different WGs and companies come in and work together.</a:t>
            </a:r>
          </a:p>
          <a:p>
            <a:pPr lvl="1"/>
            <a:r>
              <a:rPr lang="en-US" sz="1600" dirty="0" smtClean="0"/>
              <a:t>To </a:t>
            </a:r>
            <a:r>
              <a:rPr lang="en-US" sz="1600" dirty="0"/>
              <a:t>monitor the regulatory environment as it may apply to or affect existing IEEE 802 wireless standards or standards in process and advise the wireless Working Groups and the IEEE 802 SEC of issues of interest at their opening </a:t>
            </a:r>
            <a:r>
              <a:rPr lang="en-US" sz="1600" dirty="0" smtClean="0"/>
              <a:t>plenaries – oh yes, we have some really interesting discussions.</a:t>
            </a:r>
          </a:p>
          <a:p>
            <a:pPr lvl="1"/>
            <a:r>
              <a:rPr lang="en-US" sz="1600" dirty="0" smtClean="0"/>
              <a:t>To </a:t>
            </a:r>
            <a:r>
              <a:rPr lang="en-US" sz="1600" dirty="0"/>
              <a:t>prepare, review, and submit approved  radio regulatory documents  on behalf of the RR-TAG, the wireless Working Groups, and/or the IEEE 802 SEC that fairly reflect all points of </a:t>
            </a:r>
            <a:r>
              <a:rPr lang="en-US" sz="1600" dirty="0" smtClean="0"/>
              <a:t>view – no one sided documents, generally consensus based.</a:t>
            </a:r>
          </a:p>
          <a:p>
            <a:pPr lvl="1"/>
            <a:r>
              <a:rPr lang="en-US" sz="1600" dirty="0" smtClean="0"/>
              <a:t>To </a:t>
            </a:r>
            <a:r>
              <a:rPr lang="en-US" sz="1600" dirty="0"/>
              <a:t>serve as the official communications channel between the 802 wireless WGs, any relevant TAGs, and the IEEE 802 SEC and other standards and industry bodies on radio regulatory </a:t>
            </a:r>
            <a:r>
              <a:rPr lang="en-US" sz="1600" dirty="0" smtClean="0"/>
              <a:t>matters.</a:t>
            </a:r>
          </a:p>
          <a:p>
            <a:pPr lvl="2"/>
            <a:r>
              <a:rPr lang="en-US" sz="1400" dirty="0"/>
              <a:t>To liaise and seek cooperative relationships on radio regulatory matters of mutual interest with other standards and industry bodies</a:t>
            </a:r>
          </a:p>
          <a:p>
            <a:pPr lvl="1"/>
            <a:endParaRPr lang="en-US" sz="1600" dirty="0"/>
          </a:p>
          <a:p>
            <a:pPr lvl="1"/>
            <a:endParaRPr lang="en-US" sz="1600" b="0" dirty="0" smtClean="0"/>
          </a:p>
        </p:txBody>
      </p:sp>
    </p:spTree>
    <p:extLst>
      <p:ext uri="{BB962C8B-B14F-4D97-AF65-F5344CB8AC3E}">
        <p14:creationId xmlns:p14="http://schemas.microsoft.com/office/powerpoint/2010/main" val="89719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p:txBody>
          <a:bodyPr/>
          <a:lstStyle/>
          <a:p>
            <a:r>
              <a:rPr lang="en-GB" sz="2800" dirty="0" smtClean="0"/>
              <a:t>So what the IEEE 802 EC did….2</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pPr marL="800100" lvl="1"/>
            <a:r>
              <a:rPr lang="en-US" sz="1600" dirty="0" smtClean="0"/>
              <a:t>To </a:t>
            </a:r>
            <a:r>
              <a:rPr lang="en-US" sz="1600" dirty="0"/>
              <a:t>serve as the official communications channel between the 802 Wireless WGs, any relevant TAGs, and the IEEE 802 SEC and regulatory agencies and spectrum management bodies on radio regulatory matters </a:t>
            </a:r>
            <a:endParaRPr lang="en-US" sz="1600" dirty="0" smtClean="0"/>
          </a:p>
          <a:p>
            <a:pPr marL="1143000" lvl="2"/>
            <a:r>
              <a:rPr lang="en-US" sz="1400" dirty="0"/>
              <a:t>To establish and maintain contacts within, and understand the processes for interaction with, radio regulatory and spectrum management </a:t>
            </a:r>
            <a:r>
              <a:rPr lang="en-US" sz="1400" dirty="0" smtClean="0"/>
              <a:t>bodies</a:t>
            </a:r>
          </a:p>
          <a:p>
            <a:pPr marL="800100" lvl="1"/>
            <a:r>
              <a:rPr lang="en-US" sz="1600" dirty="0" smtClean="0"/>
              <a:t>To </a:t>
            </a:r>
            <a:r>
              <a:rPr lang="en-US" sz="1600" dirty="0"/>
              <a:t>liaise on radio regulatory matters with such co-existence groups as may exist in the 802 </a:t>
            </a:r>
            <a:r>
              <a:rPr lang="en-US" sz="1600" dirty="0" smtClean="0"/>
              <a:t>domain.</a:t>
            </a:r>
            <a:endParaRPr lang="en-US" sz="1600" dirty="0"/>
          </a:p>
          <a:p>
            <a:pPr marL="400050"/>
            <a:r>
              <a:rPr lang="en-US" sz="2000" b="0" dirty="0" smtClean="0"/>
              <a:t>Over time IEEE 802.18 has developed working relationships with many government regulatory agencies well beyond the FCC:</a:t>
            </a:r>
          </a:p>
          <a:p>
            <a:pPr marL="800100" lvl="1"/>
            <a:r>
              <a:rPr lang="en-US" sz="1600" dirty="0" smtClean="0"/>
              <a:t>New Zealand</a:t>
            </a:r>
          </a:p>
          <a:p>
            <a:pPr marL="800100" lvl="1"/>
            <a:r>
              <a:rPr lang="en-US" sz="1600" b="0" dirty="0" smtClean="0"/>
              <a:t>Japan</a:t>
            </a:r>
          </a:p>
          <a:p>
            <a:pPr marL="800100" lvl="1"/>
            <a:r>
              <a:rPr lang="en-US" sz="1600" dirty="0" smtClean="0"/>
              <a:t>South Korea</a:t>
            </a:r>
          </a:p>
          <a:p>
            <a:pPr marL="800100" lvl="1"/>
            <a:r>
              <a:rPr lang="en-US" sz="1600" dirty="0" smtClean="0"/>
              <a:t>United Kingdom</a:t>
            </a:r>
          </a:p>
          <a:p>
            <a:pPr marL="800100" lvl="1"/>
            <a:r>
              <a:rPr lang="en-US" sz="1600" b="0" dirty="0" smtClean="0"/>
              <a:t>France</a:t>
            </a:r>
          </a:p>
          <a:p>
            <a:pPr marL="800100" lvl="1"/>
            <a:r>
              <a:rPr lang="en-US" sz="1600" dirty="0" smtClean="0"/>
              <a:t>Canada</a:t>
            </a:r>
            <a:r>
              <a:rPr lang="en-US" sz="1600" b="0" dirty="0" smtClean="0"/>
              <a:t> </a:t>
            </a:r>
          </a:p>
          <a:p>
            <a:pPr marL="800100" lvl="1"/>
            <a:r>
              <a:rPr lang="en-US" sz="1600" dirty="0" smtClean="0"/>
              <a:t>Netherlands</a:t>
            </a:r>
          </a:p>
          <a:p>
            <a:pPr marL="800100" lvl="1"/>
            <a:r>
              <a:rPr lang="en-US" sz="1600" b="0" dirty="0" smtClean="0"/>
              <a:t>Germany</a:t>
            </a:r>
          </a:p>
        </p:txBody>
      </p:sp>
    </p:spTree>
    <p:extLst>
      <p:ext uri="{BB962C8B-B14F-4D97-AF65-F5344CB8AC3E}">
        <p14:creationId xmlns:p14="http://schemas.microsoft.com/office/powerpoint/2010/main" val="29936747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7</a:t>
            </a:fld>
            <a:endParaRPr lang="en-US"/>
          </a:p>
        </p:txBody>
      </p:sp>
      <p:sp>
        <p:nvSpPr>
          <p:cNvPr id="21506" name="Rectangle 2"/>
          <p:cNvSpPr>
            <a:spLocks noGrp="1" noChangeArrowheads="1"/>
          </p:cNvSpPr>
          <p:nvPr>
            <p:ph type="title"/>
          </p:nvPr>
        </p:nvSpPr>
        <p:spPr/>
        <p:txBody>
          <a:bodyPr/>
          <a:lstStyle/>
          <a:p>
            <a:r>
              <a:rPr lang="en-GB" sz="2800" dirty="0" smtClean="0"/>
              <a:t>How does the process work….</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pPr marL="400050"/>
            <a:r>
              <a:rPr lang="en-US" sz="2000" b="0" dirty="0" smtClean="0"/>
              <a:t>Like any SDO we are contribution driven. Yes, there are items added to the IEEE 802.18 meeting agenda that either come from FCC or other national regulator’s publications, from IEEE 802 WGs, from the ITU-R. </a:t>
            </a:r>
          </a:p>
          <a:p>
            <a:pPr marL="400050"/>
            <a:r>
              <a:rPr lang="en-US" sz="2000" b="0" dirty="0" smtClean="0"/>
              <a:t>We meet, we discuss, we try to come to a consensus. One general rule applies – if those in the room cannot reach a consensus on certain text then that text is not included in the document. That has, a few times, meant that nothing is said by IEEE 802, but our member’s companies have the right to make their own statements. More often than not a compromise is reached that will allow IEEE 802.18 to vote on and approve a contribution to a regulatory body.</a:t>
            </a:r>
          </a:p>
          <a:p>
            <a:pPr marL="400050"/>
            <a:r>
              <a:rPr lang="en-US" sz="2000" b="0" dirty="0" smtClean="0"/>
              <a:t>Our next step is that the contribution goes before the IEEE 802 EC. And again, there can be debate but in general the changes are limited to editorial and not substantive or the document is not approved.</a:t>
            </a:r>
          </a:p>
        </p:txBody>
      </p:sp>
    </p:spTree>
    <p:extLst>
      <p:ext uri="{BB962C8B-B14F-4D97-AF65-F5344CB8AC3E}">
        <p14:creationId xmlns:p14="http://schemas.microsoft.com/office/powerpoint/2010/main" val="25880543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8</a:t>
            </a:fld>
            <a:endParaRPr lang="en-US" dirty="0"/>
          </a:p>
        </p:txBody>
      </p:sp>
      <p:sp>
        <p:nvSpPr>
          <p:cNvPr id="21506" name="Rectangle 2"/>
          <p:cNvSpPr>
            <a:spLocks noGrp="1" noChangeArrowheads="1"/>
          </p:cNvSpPr>
          <p:nvPr>
            <p:ph type="title"/>
          </p:nvPr>
        </p:nvSpPr>
        <p:spPr/>
        <p:txBody>
          <a:bodyPr/>
          <a:lstStyle/>
          <a:p>
            <a:r>
              <a:rPr lang="en-GB" sz="2800" dirty="0" smtClean="0"/>
              <a:t>How does the process work….2</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pPr marL="400050"/>
            <a:r>
              <a:rPr lang="en-US" sz="2000" b="0" dirty="0" smtClean="0"/>
              <a:t>Once approved by the IEEE 802 EC the document is filed with the appropriate regulatory agency. </a:t>
            </a:r>
          </a:p>
          <a:p>
            <a:pPr marL="800100" lvl="1"/>
            <a:r>
              <a:rPr lang="en-US" sz="1600" dirty="0" smtClean="0"/>
              <a:t>If the FCC via the ECFS on line system</a:t>
            </a:r>
          </a:p>
          <a:p>
            <a:pPr marL="800100" lvl="1"/>
            <a:r>
              <a:rPr lang="en-US" sz="1600" b="0" dirty="0" smtClean="0"/>
              <a:t>If Ofcom, Industry Canada or similar organization, those normally are also filed on line.</a:t>
            </a:r>
          </a:p>
          <a:p>
            <a:pPr marL="800100" lvl="1"/>
            <a:r>
              <a:rPr lang="en-US" sz="1600" dirty="0" smtClean="0"/>
              <a:t>If it goes to the ITU-R the document then goes to the IEEE-SA ITU-R liaison who, among other things, makes certain both that the document is correctly formatted and that no other IEEE organization is filing a contradicting view. If there is one then it is becomes a negotiation between the various IEEE groups. The ultimate arbiter is the IEEE-SA Board of Governors. In the eight years that I have been the IEEE 802.18 chair that has never been necessary.</a:t>
            </a:r>
          </a:p>
          <a:p>
            <a:pPr marL="400050"/>
            <a:r>
              <a:rPr lang="en-US" sz="2000" b="0" dirty="0" smtClean="0"/>
              <a:t>What I wasn’t told until after I was elected the IEEE 802.18 chair was that another role, an appointed collateral one, went with being the RR-TAG chair. That role, if you haven’t already guessed it, was that of the IEEE-SA and IEEE ITU-R Technical Liaison. Happily that has been a peaceful role and should continue to be.</a:t>
            </a:r>
          </a:p>
        </p:txBody>
      </p:sp>
    </p:spTree>
    <p:extLst>
      <p:ext uri="{BB962C8B-B14F-4D97-AF65-F5344CB8AC3E}">
        <p14:creationId xmlns:p14="http://schemas.microsoft.com/office/powerpoint/2010/main" val="3988571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9</a:t>
            </a:fld>
            <a:endParaRPr lang="en-US" dirty="0"/>
          </a:p>
        </p:txBody>
      </p:sp>
      <p:sp>
        <p:nvSpPr>
          <p:cNvPr id="21506" name="Rectangle 2"/>
          <p:cNvSpPr>
            <a:spLocks noGrp="1" noChangeArrowheads="1"/>
          </p:cNvSpPr>
          <p:nvPr>
            <p:ph type="title"/>
          </p:nvPr>
        </p:nvSpPr>
        <p:spPr/>
        <p:txBody>
          <a:bodyPr/>
          <a:lstStyle/>
          <a:p>
            <a:r>
              <a:rPr lang="en-GB" sz="2800" dirty="0" smtClean="0"/>
              <a:t>How does the process work….2</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pPr marL="400050"/>
            <a:r>
              <a:rPr lang="en-US" sz="2000" b="0" dirty="0" smtClean="0"/>
              <a:t>Once approved by the IEEE 802 EC the document is filed with the appropriate regulatory agency. </a:t>
            </a:r>
          </a:p>
          <a:p>
            <a:pPr marL="800100" lvl="1"/>
            <a:r>
              <a:rPr lang="en-US" sz="1600" dirty="0" smtClean="0"/>
              <a:t>If the FCC via the ECFS on line system</a:t>
            </a:r>
          </a:p>
          <a:p>
            <a:pPr marL="800100" lvl="1"/>
            <a:r>
              <a:rPr lang="en-US" sz="1600" b="0" dirty="0" smtClean="0"/>
              <a:t>If Ofcom, Industry Canada or similar organization, those normally are also filed on line.</a:t>
            </a:r>
          </a:p>
          <a:p>
            <a:pPr marL="800100" lvl="1"/>
            <a:r>
              <a:rPr lang="en-US" sz="1600" dirty="0" smtClean="0"/>
              <a:t>If it goes to the ITU-R the document then goes to the IEEE-SA ITU-R liaison who, among other things, makes certain both that the document is correctly formatted and that no other IEEE organization is filing a contradicting view. If there is one then it is becomes a negotiation between the various IEEE groups. The ultimate arbiter is the IEEE-SA Board of Governors., In the eight years that I have been the IEEE 802.18 chair that has never been necessary.</a:t>
            </a:r>
          </a:p>
          <a:p>
            <a:pPr marL="400050"/>
            <a:r>
              <a:rPr lang="en-US" sz="2000" b="0" dirty="0" smtClean="0"/>
              <a:t>What I wasn’t told until after I was elected the IEEE 802.18 chair was that another role, an appointed collateral one, went with being the RR-TAG chair. That role, if you haven’t already guessed it, was that of the IEEE-SA and IEEE ITU-R Technical Liaison. Happily that has been a peaceful role and should continue to be.</a:t>
            </a:r>
          </a:p>
        </p:txBody>
      </p:sp>
    </p:spTree>
    <p:extLst>
      <p:ext uri="{BB962C8B-B14F-4D97-AF65-F5344CB8AC3E}">
        <p14:creationId xmlns:p14="http://schemas.microsoft.com/office/powerpoint/2010/main" val="677783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1266</TotalTime>
  <Words>1743</Words>
  <Application>Microsoft Office PowerPoint</Application>
  <PresentationFormat>On-screen Show (4:3)</PresentationFormat>
  <Paragraphs>109</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802-18-Submission</vt:lpstr>
      <vt:lpstr>Document</vt:lpstr>
      <vt:lpstr>IEEE 802 in the Regulatory Space</vt:lpstr>
      <vt:lpstr>Summary</vt:lpstr>
      <vt:lpstr>In the beginning……</vt:lpstr>
      <vt:lpstr>In the beginning……2</vt:lpstr>
      <vt:lpstr>So what the IEEE 802 EC did….</vt:lpstr>
      <vt:lpstr>So what the IEEE 802 EC did….2</vt:lpstr>
      <vt:lpstr>How does the process work….</vt:lpstr>
      <vt:lpstr>How does the process work….2</vt:lpstr>
      <vt:lpstr>How does the process work….2</vt:lpstr>
      <vt:lpstr>Q&amp;A</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in the Regulatory Space</dc:title>
  <dc:creator>MJLynch@mjlallc.com</dc:creator>
  <cp:lastModifiedBy>MJ Lynch</cp:lastModifiedBy>
  <cp:revision>197</cp:revision>
  <cp:lastPrinted>2012-03-24T19:12:10Z</cp:lastPrinted>
  <dcterms:created xsi:type="dcterms:W3CDTF">2012-01-16T17:46:49Z</dcterms:created>
  <dcterms:modified xsi:type="dcterms:W3CDTF">2013-03-18T13:25:45Z</dcterms:modified>
</cp:coreProperties>
</file>