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66" r:id="rId3"/>
    <p:sldId id="283" r:id="rId4"/>
    <p:sldId id="285" r:id="rId5"/>
    <p:sldId id="287" r:id="rId6"/>
    <p:sldId id="288" r:id="rId7"/>
    <p:sldId id="286" r:id="rId8"/>
    <p:sldId id="284" r:id="rId9"/>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4" d="100"/>
          <a:sy n="64" d="100"/>
        </p:scale>
        <p:origin x="-2424"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18-13/0032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smtClean="0"/>
              <a:t>March, 2013</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a:t>:</a:t>
            </a:r>
            <a:r>
              <a:rPr lang="en-US" sz="2000" b="0" smtClean="0"/>
              <a:t> </a:t>
            </a:r>
            <a:r>
              <a:rPr lang="en-US" sz="2000" b="0" smtClean="0"/>
              <a:t>March, 2013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889316516"/>
              </p:ext>
            </p:extLst>
          </p:nvPr>
        </p:nvGraphicFramePr>
        <p:xfrm>
          <a:off x="523875" y="2293938"/>
          <a:ext cx="8035925" cy="3132137"/>
        </p:xfrm>
        <a:graphic>
          <a:graphicData uri="http://schemas.openxmlformats.org/presentationml/2006/ole">
            <mc:AlternateContent xmlns:mc="http://schemas.openxmlformats.org/markup-compatibility/2006">
              <mc:Choice xmlns:v="urn:schemas-microsoft-com:vml" Requires="v">
                <p:oleObj spid="_x0000_s30862" name="Document" r:id="rId4" imgW="8248712" imgH="3225062" progId="Word.Document.8">
                  <p:embed/>
                </p:oleObj>
              </mc:Choice>
              <mc:Fallback>
                <p:oleObj name="Document" r:id="rId4" imgW="8248712" imgH="3225062" progId="Word.Document.8">
                  <p:embed/>
                  <p:pic>
                    <p:nvPicPr>
                      <p:cNvPr id="0" name="Picture 11"/>
                      <p:cNvPicPr>
                        <a:picLocks noChangeAspect="1" noChangeArrowheads="1"/>
                      </p:cNvPicPr>
                      <p:nvPr/>
                    </p:nvPicPr>
                    <p:blipFill>
                      <a:blip r:embed="rId5"/>
                      <a:srcRect/>
                      <a:stretch>
                        <a:fillRect/>
                      </a:stretch>
                    </p:blipFill>
                    <p:spPr bwMode="auto">
                      <a:xfrm>
                        <a:off x="523875" y="2293938"/>
                        <a:ext cx="8035925" cy="3132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from the November, 2012 and January, 2013 meetings.</a:t>
            </a:r>
          </a:p>
          <a:p>
            <a:r>
              <a:rPr lang="en-US" sz="2000" b="0" dirty="0" smtClean="0"/>
              <a:t>Specific documents/actions were approved by the RR-TAG in response to the regulatory proceedings reviewed and inputs from various WGs.</a:t>
            </a:r>
          </a:p>
          <a:p>
            <a:r>
              <a:rPr lang="en-US" sz="2000" b="0" dirty="0" smtClean="0"/>
              <a:t>The RR-TAG is input driven. The attendance varies depending on the topics &amp; documents being considered. E.g. one session in Atlanta had 25 people from different WGs helping draft an output.</a:t>
            </a:r>
          </a:p>
          <a:p>
            <a:r>
              <a:rPr lang="en-US" sz="2000" b="0" dirty="0" smtClean="0"/>
              <a:t>As was begun at the September meetings final approval of documents will be done on Thursdays during AM1 and AM2.</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Items </a:t>
            </a:r>
            <a:r>
              <a:rPr lang="en-US" sz="2800" dirty="0"/>
              <a:t>Considered in </a:t>
            </a:r>
            <a:r>
              <a:rPr lang="en-US" sz="2800" dirty="0" smtClean="0"/>
              <a:t>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then submitted to the EC for their approval two inputs to the US FCC in November</a:t>
            </a:r>
          </a:p>
          <a:p>
            <a:pPr lvl="1">
              <a:spcBef>
                <a:spcPts val="0"/>
              </a:spcBef>
              <a:spcAft>
                <a:spcPts val="600"/>
              </a:spcAft>
            </a:pPr>
            <a:r>
              <a:rPr lang="en-US" sz="1600" dirty="0"/>
              <a:t>18-12/117r1, Draft request to FCC for a Public Notice requesting comments to </a:t>
            </a:r>
            <a:r>
              <a:rPr lang="en-US" sz="1600" dirty="0" err="1"/>
              <a:t>Progency</a:t>
            </a:r>
            <a:r>
              <a:rPr lang="en-US" sz="1600" dirty="0"/>
              <a:t> M-LMS </a:t>
            </a:r>
            <a:r>
              <a:rPr lang="en-US" sz="1600" dirty="0" smtClean="0"/>
              <a:t>testing. </a:t>
            </a:r>
            <a:r>
              <a:rPr lang="en-US" sz="1600" b="0" dirty="0" smtClean="0"/>
              <a:t>This was a letter to update the FCC on activities of this project. </a:t>
            </a:r>
            <a:r>
              <a:rPr lang="en-US" sz="1600" dirty="0" smtClean="0"/>
              <a:t>The letter is available in final form on the FCC web site.</a:t>
            </a:r>
          </a:p>
          <a:p>
            <a:pPr lvl="1">
              <a:spcBef>
                <a:spcPts val="0"/>
              </a:spcBef>
              <a:spcAft>
                <a:spcPts val="600"/>
              </a:spcAft>
            </a:pPr>
            <a:r>
              <a:rPr lang="en-US" sz="1600" dirty="0"/>
              <a:t>18-12/114r2, Draft comments to FCC Wireless Microphone Refresh </a:t>
            </a:r>
            <a:r>
              <a:rPr lang="en-US" sz="1600" dirty="0" smtClean="0"/>
              <a:t>Proceeding. These comments are available in final form on the FCC web site.</a:t>
            </a:r>
          </a:p>
          <a:p>
            <a:pPr>
              <a:spcBef>
                <a:spcPts val="0"/>
              </a:spcBef>
              <a:spcAft>
                <a:spcPts val="600"/>
              </a:spcAft>
            </a:pPr>
            <a:r>
              <a:rPr lang="en-US" sz="2000" b="0" dirty="0" smtClean="0"/>
              <a:t>The RR-TAG began work on documents 18-12-0109r1, comments </a:t>
            </a:r>
            <a:r>
              <a:rPr lang="en-US" sz="2000" b="0" dirty="0"/>
              <a:t>in response to the </a:t>
            </a:r>
            <a:r>
              <a:rPr lang="en-US" sz="2000" b="0" dirty="0" smtClean="0"/>
              <a:t>FCC regarding the TV Band Auction NPRM. After considerable discussion in 802.18 it became apparent that an agreement could not be reached at that time and it was decided to convene conference calls to progress the response.</a:t>
            </a:r>
          </a:p>
          <a:p>
            <a:pPr lvl="1">
              <a:spcBef>
                <a:spcPts val="0"/>
              </a:spcBef>
              <a:spcAft>
                <a:spcPts val="600"/>
              </a:spcAft>
            </a:pPr>
            <a:r>
              <a:rPr lang="en-US" sz="1600" dirty="0" smtClean="0"/>
              <a:t>Conference callas were held on December 3</a:t>
            </a:r>
            <a:r>
              <a:rPr lang="en-US" sz="1600" baseline="30000" dirty="0" smtClean="0"/>
              <a:t>rd</a:t>
            </a:r>
            <a:r>
              <a:rPr lang="en-US" sz="1600" dirty="0" smtClean="0"/>
              <a:t> and December 6</a:t>
            </a:r>
            <a:r>
              <a:rPr lang="en-US" sz="1600" baseline="30000" dirty="0" smtClean="0"/>
              <a:t>th</a:t>
            </a:r>
            <a:r>
              <a:rPr lang="en-US" sz="1600" dirty="0" smtClean="0"/>
              <a:t>.</a:t>
            </a:r>
          </a:p>
          <a:p>
            <a:pPr lvl="1">
              <a:spcBef>
                <a:spcPts val="0"/>
              </a:spcBef>
              <a:spcAft>
                <a:spcPts val="600"/>
              </a:spcAft>
            </a:pPr>
            <a:r>
              <a:rPr lang="en-US" sz="1600" b="0" dirty="0" smtClean="0"/>
              <a:t>At that time it was possible to complete the comments which were then approved by 802.18 and subsequently by a 10 day EC ballot and filed with the FCC. These commends are available in their final form on the FCC web site.</a:t>
            </a:r>
          </a:p>
          <a:p>
            <a:pPr marL="0" indent="0">
              <a:spcBef>
                <a:spcPts val="0"/>
              </a:spcBef>
              <a:spcAft>
                <a:spcPts val="600"/>
              </a:spcAft>
              <a:buNone/>
            </a:pPr>
            <a:r>
              <a:rPr lang="en-US" sz="2000" b="0" dirty="0"/>
              <a:t>	</a:t>
            </a:r>
            <a:endParaRPr lang="en-US" sz="2000" b="0" dirty="0" smtClean="0"/>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t>
            </a:r>
            <a:r>
              <a:rPr lang="en-US" sz="2800" dirty="0"/>
              <a:t>Considered in </a:t>
            </a:r>
            <a:r>
              <a:rPr lang="en-US" sz="2800" dirty="0" smtClean="0"/>
              <a:t>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submitted for EC approval two contributions to the ITU-R.</a:t>
            </a:r>
          </a:p>
          <a:p>
            <a:pPr lvl="1">
              <a:spcBef>
                <a:spcPts val="0"/>
              </a:spcBef>
              <a:spcAft>
                <a:spcPts val="600"/>
              </a:spcAft>
            </a:pPr>
            <a:r>
              <a:rPr lang="en-US" sz="1600" dirty="0"/>
              <a:t>18-12/116r0, Report to External Organizations on P802.16.3 </a:t>
            </a:r>
            <a:r>
              <a:rPr lang="en-US" sz="1600" dirty="0" smtClean="0"/>
              <a:t>Progress. Note: While this document was not addressed to the ITU-R it was considered at the same time that the other IEEE 802.16 contribution for ITU-R was. It was not totally clear at that time if this letter would be sent to the ITU-R WP5D or not, and it was not.</a:t>
            </a:r>
          </a:p>
          <a:p>
            <a:pPr lvl="1">
              <a:spcBef>
                <a:spcPts val="0"/>
              </a:spcBef>
              <a:spcAft>
                <a:spcPts val="600"/>
              </a:spcAft>
            </a:pPr>
            <a:r>
              <a:rPr lang="en-US" sz="1600" dirty="0"/>
              <a:t>18-12/118r1, Draft LS to WP 5D: Comments on Working Doc toward a PDNR on the use of IMT for broadband PPDR</a:t>
            </a:r>
            <a:r>
              <a:rPr lang="en-US" sz="1600" dirty="0" smtClean="0"/>
              <a:t>.</a:t>
            </a:r>
          </a:p>
          <a:p>
            <a:pPr lvl="1">
              <a:spcBef>
                <a:spcPts val="0"/>
              </a:spcBef>
              <a:spcAft>
                <a:spcPts val="600"/>
              </a:spcAft>
            </a:pPr>
            <a:r>
              <a:rPr lang="en-US" sz="1600" dirty="0" smtClean="0"/>
              <a:t>Both contributions were submitted and presented by the 802.18 chair at the </a:t>
            </a:r>
            <a:r>
              <a:rPr lang="en-US" sz="1600" dirty="0" err="1" smtClean="0"/>
              <a:t>Janaury</a:t>
            </a:r>
            <a:r>
              <a:rPr lang="en-US" sz="1600" dirty="0" smtClean="0"/>
              <a:t>, 2013 meeting of WP5D in Geneva. </a:t>
            </a:r>
          </a:p>
          <a:p>
            <a:pPr lvl="1">
              <a:spcBef>
                <a:spcPts val="0"/>
              </a:spcBef>
              <a:spcAft>
                <a:spcPts val="600"/>
              </a:spcAft>
            </a:pPr>
            <a:r>
              <a:rPr lang="en-US" sz="1600" dirty="0" smtClean="0"/>
              <a:t>T</a:t>
            </a:r>
            <a:r>
              <a:rPr lang="en-US" sz="1600" b="0" dirty="0" smtClean="0"/>
              <a:t>he only WGs involved with these liaisons was IEEE 802802.16.</a:t>
            </a:r>
          </a:p>
          <a:p>
            <a:pPr>
              <a:spcBef>
                <a:spcPts val="0"/>
              </a:spcBef>
              <a:spcAft>
                <a:spcPts val="600"/>
              </a:spcAft>
            </a:pPr>
            <a:endParaRPr lang="en-US" sz="2000" b="0" dirty="0" smtClean="0"/>
          </a:p>
        </p:txBody>
      </p:sp>
    </p:spTree>
    <p:extLst>
      <p:ext uri="{BB962C8B-B14F-4D97-AF65-F5344CB8AC3E}">
        <p14:creationId xmlns:p14="http://schemas.microsoft.com/office/powerpoint/2010/main" val="1030007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Items </a:t>
            </a:r>
            <a:r>
              <a:rPr lang="en-US" sz="2800" dirty="0"/>
              <a:t>Considered in </a:t>
            </a:r>
            <a:r>
              <a:rPr lang="en-US" sz="2800" dirty="0" err="1" smtClean="0"/>
              <a:t>Janaury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then submitted to the EC for their approval two inputs to the US FCC in November</a:t>
            </a:r>
          </a:p>
          <a:p>
            <a:pPr lvl="1">
              <a:spcBef>
                <a:spcPts val="0"/>
              </a:spcBef>
              <a:spcAft>
                <a:spcPts val="600"/>
              </a:spcAft>
            </a:pPr>
            <a:r>
              <a:rPr lang="en-US" sz="1600" dirty="0"/>
              <a:t>18-12/117r1, Draft request to FCC for a Public Notice requesting comments to </a:t>
            </a:r>
            <a:r>
              <a:rPr lang="en-US" sz="1600" dirty="0" err="1"/>
              <a:t>Progency</a:t>
            </a:r>
            <a:r>
              <a:rPr lang="en-US" sz="1600" dirty="0"/>
              <a:t> M-LMS </a:t>
            </a:r>
            <a:r>
              <a:rPr lang="en-US" sz="1600" dirty="0" smtClean="0"/>
              <a:t>testing. </a:t>
            </a:r>
            <a:r>
              <a:rPr lang="en-US" sz="1600" b="0" dirty="0" smtClean="0"/>
              <a:t>This was a letter to update the FCC on activities of this project. </a:t>
            </a:r>
            <a:r>
              <a:rPr lang="en-US" sz="1600" dirty="0" smtClean="0"/>
              <a:t>The letter is available in final form on the FCC web site.</a:t>
            </a:r>
          </a:p>
          <a:p>
            <a:pPr lvl="1">
              <a:spcBef>
                <a:spcPts val="0"/>
              </a:spcBef>
              <a:spcAft>
                <a:spcPts val="600"/>
              </a:spcAft>
            </a:pPr>
            <a:r>
              <a:rPr lang="en-US" sz="1600" dirty="0"/>
              <a:t>18-12/114r2, Draft comments to FCC Wireless Microphone Refresh </a:t>
            </a:r>
            <a:r>
              <a:rPr lang="en-US" sz="1600" dirty="0" smtClean="0"/>
              <a:t>Proceeding. These comments are available in final form on the FCC web site.</a:t>
            </a:r>
          </a:p>
          <a:p>
            <a:pPr>
              <a:spcBef>
                <a:spcPts val="0"/>
              </a:spcBef>
              <a:spcAft>
                <a:spcPts val="600"/>
              </a:spcAft>
            </a:pPr>
            <a:r>
              <a:rPr lang="en-US" sz="2000" b="0" dirty="0" smtClean="0"/>
              <a:t>The RR-TAG began work on documents 18-12-0109r1, comments </a:t>
            </a:r>
            <a:r>
              <a:rPr lang="en-US" sz="2000" b="0" dirty="0"/>
              <a:t>in response to the </a:t>
            </a:r>
            <a:r>
              <a:rPr lang="en-US" sz="2000" b="0" dirty="0" smtClean="0"/>
              <a:t>FCC regarding the TV Band Auction NPRM. After considerable discussion in 802.18 it became apparent that an agreement could not be reached at that time and it was decided to convene conference calls to progress the response.</a:t>
            </a:r>
          </a:p>
          <a:p>
            <a:pPr lvl="1">
              <a:spcBef>
                <a:spcPts val="0"/>
              </a:spcBef>
              <a:spcAft>
                <a:spcPts val="600"/>
              </a:spcAft>
            </a:pPr>
            <a:r>
              <a:rPr lang="en-US" sz="1600" dirty="0" smtClean="0"/>
              <a:t>Conference callas were held on December 3</a:t>
            </a:r>
            <a:r>
              <a:rPr lang="en-US" sz="1600" baseline="30000" dirty="0" smtClean="0"/>
              <a:t>rd</a:t>
            </a:r>
            <a:r>
              <a:rPr lang="en-US" sz="1600" dirty="0" smtClean="0"/>
              <a:t> and December 6</a:t>
            </a:r>
            <a:r>
              <a:rPr lang="en-US" sz="1600" baseline="30000" dirty="0" smtClean="0"/>
              <a:t>th</a:t>
            </a:r>
            <a:r>
              <a:rPr lang="en-US" sz="1600" dirty="0" smtClean="0"/>
              <a:t>.</a:t>
            </a:r>
          </a:p>
          <a:p>
            <a:pPr lvl="1">
              <a:spcBef>
                <a:spcPts val="0"/>
              </a:spcBef>
              <a:spcAft>
                <a:spcPts val="600"/>
              </a:spcAft>
            </a:pPr>
            <a:r>
              <a:rPr lang="en-US" sz="1600" b="0" dirty="0" smtClean="0"/>
              <a:t>At that time it was possible to complete the comments which were then approved by 802.18 and subsequently by a 10 day EC ballot and filed with the FCC. These commends are available in their final form on the FCC web site.</a:t>
            </a:r>
          </a:p>
          <a:p>
            <a:pPr marL="0" indent="0">
              <a:spcBef>
                <a:spcPts val="0"/>
              </a:spcBef>
              <a:spcAft>
                <a:spcPts val="600"/>
              </a:spcAft>
              <a:buNone/>
            </a:pPr>
            <a:r>
              <a:rPr lang="en-US" sz="2000" b="0" dirty="0"/>
              <a:t>	</a:t>
            </a:r>
            <a:endParaRPr lang="en-US" sz="2000" b="0" dirty="0" smtClean="0"/>
          </a:p>
        </p:txBody>
      </p:sp>
    </p:spTree>
    <p:extLst>
      <p:ext uri="{BB962C8B-B14F-4D97-AF65-F5344CB8AC3E}">
        <p14:creationId xmlns:p14="http://schemas.microsoft.com/office/powerpoint/2010/main" val="2245061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Items </a:t>
            </a:r>
            <a:r>
              <a:rPr lang="en-US" sz="2800" dirty="0"/>
              <a:t>Considered in </a:t>
            </a:r>
            <a:r>
              <a:rPr lang="en-US" sz="2800" dirty="0" err="1" smtClean="0"/>
              <a:t>Janaury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then submitted to the EC for their approval or review three items for the US FCC in January</a:t>
            </a:r>
          </a:p>
          <a:p>
            <a:pPr lvl="1">
              <a:spcBef>
                <a:spcPts val="0"/>
              </a:spcBef>
              <a:spcAft>
                <a:spcPts val="600"/>
              </a:spcAft>
            </a:pPr>
            <a:r>
              <a:rPr lang="en-US" sz="1600" dirty="0"/>
              <a:t>18-12/117r1, Draft request to FCC for a Public Notice requesting comments to </a:t>
            </a:r>
            <a:r>
              <a:rPr lang="en-US" sz="1600" dirty="0" err="1"/>
              <a:t>Progency</a:t>
            </a:r>
            <a:r>
              <a:rPr lang="en-US" sz="1600" dirty="0"/>
              <a:t> M-LMS </a:t>
            </a:r>
            <a:r>
              <a:rPr lang="en-US" sz="1600" dirty="0" smtClean="0"/>
              <a:t>testing. </a:t>
            </a:r>
            <a:r>
              <a:rPr lang="en-US" sz="1600" b="0" dirty="0" smtClean="0"/>
              <a:t>This was a letter to update the FCC on activities of this project. </a:t>
            </a:r>
            <a:r>
              <a:rPr lang="en-US" sz="1600" dirty="0" smtClean="0"/>
              <a:t>The letter is available in final form on the FCC web site.</a:t>
            </a:r>
          </a:p>
          <a:p>
            <a:pPr lvl="1">
              <a:spcBef>
                <a:spcPts val="0"/>
              </a:spcBef>
              <a:spcAft>
                <a:spcPts val="600"/>
              </a:spcAft>
            </a:pPr>
            <a:r>
              <a:rPr lang="en-US" sz="1600" dirty="0"/>
              <a:t>18-12/114r2, Draft comments to FCC Wireless Microphone Refresh </a:t>
            </a:r>
            <a:r>
              <a:rPr lang="en-US" sz="1600" dirty="0" smtClean="0"/>
              <a:t>Proceeding. These comments are available in final form on the FCC web site.</a:t>
            </a:r>
          </a:p>
          <a:p>
            <a:pPr lvl="1">
              <a:spcBef>
                <a:spcPts val="0"/>
              </a:spcBef>
              <a:spcAft>
                <a:spcPts val="600"/>
              </a:spcAft>
            </a:pPr>
            <a:r>
              <a:rPr lang="en-US" sz="1600" dirty="0"/>
              <a:t>18-13/03r1 Report to External Organizations (the FCC, IETF, the Broadband Forum, and other relevant organizations) on P802.16.3 </a:t>
            </a:r>
            <a:r>
              <a:rPr lang="en-US" sz="1600" dirty="0" smtClean="0"/>
              <a:t>Progress</a:t>
            </a:r>
          </a:p>
          <a:p>
            <a:pPr>
              <a:spcBef>
                <a:spcPts val="0"/>
              </a:spcBef>
              <a:spcAft>
                <a:spcPts val="600"/>
              </a:spcAft>
            </a:pPr>
            <a:r>
              <a:rPr lang="en-US" sz="2000" b="0" dirty="0" smtClean="0"/>
              <a:t>The RR-TAG began work on documents 18-12-0109r1, comments </a:t>
            </a:r>
            <a:r>
              <a:rPr lang="en-US" sz="2000" b="0" dirty="0"/>
              <a:t>in response to the </a:t>
            </a:r>
            <a:r>
              <a:rPr lang="en-US" sz="2000" b="0" dirty="0" smtClean="0"/>
              <a:t>FCC regarding the TV Band Auction NPRM. After considerable discussion in 802.18 it became apparent that an agreement could not be reached at that time and it was decided to convene conference calls to progress the response.</a:t>
            </a:r>
          </a:p>
          <a:p>
            <a:pPr lvl="1">
              <a:spcBef>
                <a:spcPts val="0"/>
              </a:spcBef>
              <a:spcAft>
                <a:spcPts val="600"/>
              </a:spcAft>
            </a:pPr>
            <a:r>
              <a:rPr lang="en-US" sz="1600" dirty="0" smtClean="0"/>
              <a:t>Conference callas were held on December 3</a:t>
            </a:r>
            <a:r>
              <a:rPr lang="en-US" sz="1600" baseline="30000" dirty="0" smtClean="0"/>
              <a:t>rd</a:t>
            </a:r>
            <a:r>
              <a:rPr lang="en-US" sz="1600" dirty="0" smtClean="0"/>
              <a:t> and December 6</a:t>
            </a:r>
            <a:r>
              <a:rPr lang="en-US" sz="1600" baseline="30000" dirty="0" smtClean="0"/>
              <a:t>th</a:t>
            </a:r>
            <a:r>
              <a:rPr lang="en-US" sz="1600" dirty="0" smtClean="0"/>
              <a:t>, a</a:t>
            </a:r>
            <a:r>
              <a:rPr lang="en-US" sz="1600" b="0" dirty="0" smtClean="0"/>
              <a:t>t which time it was possible to complete the comments which were then approved by 802.18 and subsequently by a 10 day EC ballot and filed with the FCC.</a:t>
            </a:r>
          </a:p>
          <a:p>
            <a:pPr marL="0" indent="0">
              <a:spcBef>
                <a:spcPts val="0"/>
              </a:spcBef>
              <a:spcAft>
                <a:spcPts val="600"/>
              </a:spcAft>
              <a:buNone/>
            </a:pPr>
            <a:r>
              <a:rPr lang="en-US" sz="2000" b="0" dirty="0"/>
              <a:t>	</a:t>
            </a:r>
            <a:endParaRPr lang="en-US" sz="2000" b="0" dirty="0" smtClean="0"/>
          </a:p>
        </p:txBody>
      </p:sp>
    </p:spTree>
    <p:extLst>
      <p:ext uri="{BB962C8B-B14F-4D97-AF65-F5344CB8AC3E}">
        <p14:creationId xmlns:p14="http://schemas.microsoft.com/office/powerpoint/2010/main" val="1788688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t>
            </a:r>
            <a:r>
              <a:rPr lang="en-US" sz="2800" dirty="0"/>
              <a:t>Considered in </a:t>
            </a:r>
            <a:r>
              <a:rPr lang="en-US" sz="2800" dirty="0" smtClean="0"/>
              <a:t>January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submitted for EC 5 day review one contributions from IEEE 802.16 to the ITU-R. This documents had been previously approved by the EC at the November, 2012 Plenary and simple improvements made since then..</a:t>
            </a:r>
          </a:p>
          <a:p>
            <a:pPr lvl="1">
              <a:spcBef>
                <a:spcPts val="0"/>
              </a:spcBef>
              <a:spcAft>
                <a:spcPts val="600"/>
              </a:spcAft>
            </a:pPr>
            <a:r>
              <a:rPr lang="en-US" sz="1600" dirty="0"/>
              <a:t>18-12/118r3 LS to WP 5D: Comments on Working Doc toward a PDNR on the use of IMT for broadband </a:t>
            </a:r>
            <a:r>
              <a:rPr lang="en-US" sz="1600" dirty="0" smtClean="0"/>
              <a:t>PPDR.</a:t>
            </a:r>
          </a:p>
          <a:p>
            <a:pPr lvl="1">
              <a:spcBef>
                <a:spcPts val="0"/>
              </a:spcBef>
              <a:spcAft>
                <a:spcPts val="600"/>
              </a:spcAft>
            </a:pPr>
            <a:r>
              <a:rPr lang="en-US" sz="1600" dirty="0" smtClean="0"/>
              <a:t>This document was presented by the IEEE-SA Liaison to the January/February meeting of ITU-R WP5D which deals with IMT and IMT-Advanced. Much of the material contained in it was included in the ongoing PPDR work in WP5D.</a:t>
            </a:r>
          </a:p>
        </p:txBody>
      </p:sp>
    </p:spTree>
    <p:extLst>
      <p:ext uri="{BB962C8B-B14F-4D97-AF65-F5344CB8AC3E}">
        <p14:creationId xmlns:p14="http://schemas.microsoft.com/office/powerpoint/2010/main" val="92686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RR-TAG Items for March:</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responses to ITU-R on Question ITU-R 236/1 for WP1A’s meeting in June, 2013. .</a:t>
            </a:r>
          </a:p>
          <a:p>
            <a:pPr lvl="1">
              <a:spcBef>
                <a:spcPts val="0"/>
              </a:spcBef>
              <a:spcAft>
                <a:spcPts val="600"/>
              </a:spcAft>
            </a:pPr>
            <a:r>
              <a:rPr lang="en-US" sz="1600" dirty="0" smtClean="0"/>
              <a:t>Contributions must be received by May 28th</a:t>
            </a:r>
          </a:p>
          <a:p>
            <a:pPr lvl="1">
              <a:spcBef>
                <a:spcPts val="0"/>
              </a:spcBef>
              <a:spcAft>
                <a:spcPts val="600"/>
              </a:spcAft>
            </a:pPr>
            <a:r>
              <a:rPr lang="en-US" sz="1600" dirty="0" smtClean="0"/>
              <a:t>It is recommended that the IEEE 802 contributions be completed by end of the March, 2013 Plenary.</a:t>
            </a:r>
            <a:endParaRPr lang="en-US" sz="1600" b="0" dirty="0" smtClean="0"/>
          </a:p>
          <a:p>
            <a:pPr>
              <a:spcBef>
                <a:spcPts val="0"/>
              </a:spcBef>
              <a:spcAft>
                <a:spcPts val="600"/>
              </a:spcAft>
            </a:pPr>
            <a:r>
              <a:rPr lang="en-US" sz="2000" b="0" dirty="0" smtClean="0"/>
              <a:t>Consideration of any other contributions to the revision of Recommendation ITU-R M.1450</a:t>
            </a:r>
            <a:endParaRPr lang="en-US" sz="1600" dirty="0"/>
          </a:p>
          <a:p>
            <a:pPr>
              <a:spcBef>
                <a:spcPts val="0"/>
              </a:spcBef>
              <a:spcAft>
                <a:spcPts val="600"/>
              </a:spcAft>
            </a:pPr>
            <a:r>
              <a:rPr lang="en-US" sz="2000" b="0" dirty="0" smtClean="0"/>
              <a:t>Further contributions to ITU-R, FCC, especially as regards white spaces and licensed use by Progeny and others of the 902 – 928 MHz frequency band and to other regulatory bodies as needed.</a:t>
            </a:r>
          </a:p>
          <a:p>
            <a:pPr>
              <a:spcBef>
                <a:spcPts val="0"/>
              </a:spcBef>
              <a:spcAft>
                <a:spcPts val="600"/>
              </a:spcAft>
            </a:pPr>
            <a:r>
              <a:rPr lang="en-US" sz="2000" b="0" dirty="0" smtClean="0"/>
              <a:t>The RR-TAG agenda can be found on the </a:t>
            </a:r>
            <a:r>
              <a:rPr lang="en-US" sz="2000" b="0" smtClean="0"/>
              <a:t>RR-TAG’s Mentor web site as Document 18-13-0013-08.</a:t>
            </a:r>
            <a:endParaRPr lang="en-US" sz="2000" b="0" dirty="0"/>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a:p>
            <a:pPr>
              <a:spcBef>
                <a:spcPts val="0"/>
              </a:spcBef>
              <a:spcAft>
                <a:spcPts val="600"/>
              </a:spcAft>
            </a:pP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1155</TotalTime>
  <Words>1293</Words>
  <Application>Microsoft Office PowerPoint</Application>
  <PresentationFormat>On-screen Show (4:3)</PresentationFormat>
  <Paragraphs>79</Paragraphs>
  <Slides>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802-18-Submission</vt:lpstr>
      <vt:lpstr>Document</vt:lpstr>
      <vt:lpstr>RR-TAG Opening Report</vt:lpstr>
      <vt:lpstr>Overview</vt:lpstr>
      <vt:lpstr>FCC Items Considered in November</vt:lpstr>
      <vt:lpstr>ITU-R Items Considered in November</vt:lpstr>
      <vt:lpstr>FCC Items Considered in Janaury</vt:lpstr>
      <vt:lpstr>FCC Items Considered in Janaury</vt:lpstr>
      <vt:lpstr>ITU-R Items Considered in January</vt:lpstr>
      <vt:lpstr>RR-TAG Items for March:</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176</cp:revision>
  <cp:lastPrinted>2012-03-24T19:12:10Z</cp:lastPrinted>
  <dcterms:created xsi:type="dcterms:W3CDTF">2012-01-16T17:46:49Z</dcterms:created>
  <dcterms:modified xsi:type="dcterms:W3CDTF">2013-03-16T05:49:24Z</dcterms:modified>
</cp:coreProperties>
</file>