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9" r:id="rId2"/>
    <p:sldId id="266" r:id="rId3"/>
    <p:sldId id="283" r:id="rId4"/>
    <p:sldId id="285" r:id="rId5"/>
    <p:sldId id="287" r:id="rId6"/>
    <p:sldId id="288" r:id="rId7"/>
    <p:sldId id="286" r:id="rId8"/>
    <p:sldId id="284" r:id="rId9"/>
  </p:sldIdLst>
  <p:sldSz cx="9144000" cy="6858000" type="screen4x3"/>
  <p:notesSz cx="7056438" cy="93440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4" d="100"/>
          <a:sy n="64" d="100"/>
        </p:scale>
        <p:origin x="-2424"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52998" y="177754"/>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3075" name="Rectangle 3"/>
          <p:cNvSpPr>
            <a:spLocks noGrp="1" noChangeArrowheads="1"/>
          </p:cNvSpPr>
          <p:nvPr>
            <p:ph type="dt" sz="quarter" idx="1"/>
          </p:nvPr>
        </p:nvSpPr>
        <p:spPr bwMode="auto">
          <a:xfrm>
            <a:off x="707582" y="177754"/>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3076" name="Rectangle 4"/>
          <p:cNvSpPr>
            <a:spLocks noGrp="1" noChangeArrowheads="1"/>
          </p:cNvSpPr>
          <p:nvPr>
            <p:ph type="ftr" sz="quarter" idx="2"/>
          </p:nvPr>
        </p:nvSpPr>
        <p:spPr bwMode="auto">
          <a:xfrm>
            <a:off x="4778538" y="9043533"/>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John Doe, Some Company</a:t>
            </a:r>
          </a:p>
        </p:txBody>
      </p:sp>
      <p:sp>
        <p:nvSpPr>
          <p:cNvPr id="3077" name="Rectangle 5"/>
          <p:cNvSpPr>
            <a:spLocks noGrp="1" noChangeArrowheads="1"/>
          </p:cNvSpPr>
          <p:nvPr>
            <p:ph type="sldNum" sz="quarter" idx="3"/>
          </p:nvPr>
        </p:nvSpPr>
        <p:spPr bwMode="auto">
          <a:xfrm>
            <a:off x="3188968" y="9043533"/>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4091">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05968" y="390000"/>
            <a:ext cx="5644504"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3079" name="Rectangle 7"/>
          <p:cNvSpPr>
            <a:spLocks noChangeArrowheads="1"/>
          </p:cNvSpPr>
          <p:nvPr/>
        </p:nvSpPr>
        <p:spPr bwMode="auto">
          <a:xfrm>
            <a:off x="705968" y="9043533"/>
            <a:ext cx="723737" cy="183812"/>
          </a:xfrm>
          <a:prstGeom prst="rect">
            <a:avLst/>
          </a:prstGeom>
          <a:noFill/>
          <a:ln w="9525">
            <a:noFill/>
            <a:miter lim="800000"/>
            <a:headEnd/>
            <a:tailEnd/>
          </a:ln>
          <a:effectLst/>
        </p:spPr>
        <p:txBody>
          <a:bodyPr wrap="none" lIns="0" tIns="0" rIns="0" bIns="0">
            <a:prstTxWarp prst="textNoShape">
              <a:avLst/>
            </a:prstTxWarp>
            <a:spAutoFit/>
          </a:bodyPr>
          <a:lstStyle/>
          <a:p>
            <a:pPr defTabSz="944091"/>
            <a:r>
              <a:rPr lang="en-US"/>
              <a:t>Submission</a:t>
            </a:r>
          </a:p>
        </p:txBody>
      </p:sp>
      <p:sp>
        <p:nvSpPr>
          <p:cNvPr id="3080" name="Line 8"/>
          <p:cNvSpPr>
            <a:spLocks noChangeShapeType="1"/>
          </p:cNvSpPr>
          <p:nvPr/>
        </p:nvSpPr>
        <p:spPr bwMode="auto">
          <a:xfrm>
            <a:off x="705967" y="9032345"/>
            <a:ext cx="580120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96616" y="9783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4091">
              <a:defRPr sz="1400" b="1"/>
            </a:lvl1pPr>
          </a:lstStyle>
          <a:p>
            <a:r>
              <a:rPr lang="en-US"/>
              <a:t>doc.: IEEE 802.11-yy/xxxxr0</a:t>
            </a:r>
          </a:p>
        </p:txBody>
      </p:sp>
      <p:sp>
        <p:nvSpPr>
          <p:cNvPr id="2051" name="Rectangle 3"/>
          <p:cNvSpPr>
            <a:spLocks noGrp="1" noChangeArrowheads="1"/>
          </p:cNvSpPr>
          <p:nvPr>
            <p:ph type="dt" idx="1"/>
          </p:nvPr>
        </p:nvSpPr>
        <p:spPr bwMode="auto">
          <a:xfrm>
            <a:off x="665580" y="97836"/>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4091">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00150" y="706438"/>
            <a:ext cx="4656138" cy="34925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0212" y="4438652"/>
            <a:ext cx="5176014" cy="4205290"/>
          </a:xfrm>
          <a:prstGeom prst="rect">
            <a:avLst/>
          </a:prstGeom>
          <a:noFill/>
          <a:ln w="9525">
            <a:noFill/>
            <a:miter lim="800000"/>
            <a:headEnd/>
            <a:tailEnd/>
          </a:ln>
          <a:effectLst/>
        </p:spPr>
        <p:txBody>
          <a:bodyPr vert="horz" wrap="square" lIns="94730" tIns="46563" rIns="94730" bIns="4656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274588" y="9046730"/>
            <a:ext cx="21178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2412" lvl="4" algn="r" defTabSz="944091">
              <a:defRPr/>
            </a:lvl5pPr>
          </a:lstStyle>
          <a:p>
            <a:pPr lvl="4"/>
            <a:r>
              <a:rPr lang="en-US"/>
              <a:t>John Doe, Some Company</a:t>
            </a:r>
          </a:p>
        </p:txBody>
      </p:sp>
      <p:sp>
        <p:nvSpPr>
          <p:cNvPr id="2055" name="Rectangle 7"/>
          <p:cNvSpPr>
            <a:spLocks noGrp="1" noChangeArrowheads="1"/>
          </p:cNvSpPr>
          <p:nvPr>
            <p:ph type="sldNum" sz="quarter" idx="5"/>
          </p:nvPr>
        </p:nvSpPr>
        <p:spPr bwMode="auto">
          <a:xfrm>
            <a:off x="3279435" y="9046730"/>
            <a:ext cx="521802" cy="18381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4091">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36661" y="9046730"/>
            <a:ext cx="723737" cy="18381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36661" y="9045132"/>
            <a:ext cx="5583116"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
        <p:nvSpPr>
          <p:cNvPr id="2058" name="Line 10"/>
          <p:cNvSpPr>
            <a:spLocks noChangeShapeType="1"/>
          </p:cNvSpPr>
          <p:nvPr/>
        </p:nvSpPr>
        <p:spPr bwMode="auto">
          <a:xfrm>
            <a:off x="659118" y="298894"/>
            <a:ext cx="5738202" cy="0"/>
          </a:xfrm>
          <a:prstGeom prst="line">
            <a:avLst/>
          </a:prstGeom>
          <a:noFill/>
          <a:ln w="12700">
            <a:solidFill>
              <a:schemeClr val="tx1"/>
            </a:solidFill>
            <a:round/>
            <a:headEnd type="none" w="sm" len="sm"/>
            <a:tailEnd type="none" w="sm" len="sm"/>
          </a:ln>
          <a:effectLst/>
        </p:spPr>
        <p:txBody>
          <a:bodyPr wrap="none" lIns="92482" tIns="46241" rIns="92482" bIns="46241"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386060" y="9046730"/>
            <a:ext cx="415177" cy="184666"/>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00150" y="706438"/>
            <a:ext cx="4656138" cy="3492500"/>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userDrawn="1"/>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18-13/0032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smtClean="0"/>
              <a:t>March, 2013</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Opening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November 12,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889316516"/>
              </p:ext>
            </p:extLst>
          </p:nvPr>
        </p:nvGraphicFramePr>
        <p:xfrm>
          <a:off x="523875" y="2293938"/>
          <a:ext cx="8035925" cy="3132137"/>
        </p:xfrm>
        <a:graphic>
          <a:graphicData uri="http://schemas.openxmlformats.org/presentationml/2006/ole">
            <mc:AlternateContent xmlns:mc="http://schemas.openxmlformats.org/markup-compatibility/2006">
              <mc:Choice xmlns:v="urn:schemas-microsoft-com:vml" Requires="v">
                <p:oleObj spid="_x0000_s30859" name="Document" r:id="rId4" imgW="8248712" imgH="3225062" progId="Word.Document.8">
                  <p:embed/>
                </p:oleObj>
              </mc:Choice>
              <mc:Fallback>
                <p:oleObj name="Document" r:id="rId4" imgW="8248712" imgH="3225062" progId="Word.Document.8">
                  <p:embed/>
                  <p:pic>
                    <p:nvPicPr>
                      <p:cNvPr id="0" name="Picture 11"/>
                      <p:cNvPicPr>
                        <a:picLocks noChangeAspect="1" noChangeArrowheads="1"/>
                      </p:cNvPicPr>
                      <p:nvPr/>
                    </p:nvPicPr>
                    <p:blipFill>
                      <a:blip r:embed="rId5"/>
                      <a:srcRect/>
                      <a:stretch>
                        <a:fillRect/>
                      </a:stretch>
                    </p:blipFill>
                    <p:spPr bwMode="auto">
                      <a:xfrm>
                        <a:off x="523875" y="2293938"/>
                        <a:ext cx="8035925" cy="3132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685800" y="1447800"/>
            <a:ext cx="7772400" cy="4876800"/>
          </a:xfrm>
        </p:spPr>
        <p:txBody>
          <a:bodyPr/>
          <a:lstStyle/>
          <a:p>
            <a:r>
              <a:rPr lang="en-US" sz="2000" b="0" dirty="0" smtClean="0"/>
              <a:t>This document reports on the regulatory matters considered and outputs from the </a:t>
            </a:r>
            <a:r>
              <a:rPr lang="en-US" sz="2000" b="0" dirty="0" smtClean="0"/>
              <a:t>November, 2012</a:t>
            </a:r>
            <a:r>
              <a:rPr lang="en-US" sz="2000" b="0" dirty="0" smtClean="0"/>
              <a:t> </a:t>
            </a:r>
            <a:r>
              <a:rPr lang="en-US" sz="2000" b="0" dirty="0" smtClean="0"/>
              <a:t>and </a:t>
            </a:r>
            <a:r>
              <a:rPr lang="en-US" sz="2000" b="0" dirty="0" smtClean="0"/>
              <a:t>January, 2013</a:t>
            </a:r>
            <a:r>
              <a:rPr lang="en-US" sz="2000" b="0" dirty="0" smtClean="0"/>
              <a:t> </a:t>
            </a:r>
            <a:r>
              <a:rPr lang="en-US" sz="2000" b="0" dirty="0" smtClean="0"/>
              <a:t>meetings.</a:t>
            </a:r>
          </a:p>
          <a:p>
            <a:r>
              <a:rPr lang="en-US" sz="2000" b="0" dirty="0" smtClean="0"/>
              <a:t>Specific documents/actions were approved by the RR-TAG in response to the regulatory proceedings reviewed and inputs from various WGs.</a:t>
            </a:r>
          </a:p>
          <a:p>
            <a:r>
              <a:rPr lang="en-US" sz="2000" b="0" dirty="0" smtClean="0"/>
              <a:t>The RR-TAG is input driven. The attendance varies depending on the topics &amp; documents being considered. E.g. one session in Atlanta had 25 people from different WGs helping draft an output.</a:t>
            </a:r>
          </a:p>
          <a:p>
            <a:r>
              <a:rPr lang="en-US" sz="2000" b="0" dirty="0" smtClean="0"/>
              <a:t>As was begun at the September meetings final approval of documents will be done on Thursdays during AM1 and AM2.</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smtClean="0"/>
              <a:t>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t>
            </a:r>
            <a:r>
              <a:rPr lang="en-US" sz="2000" b="0" dirty="0" smtClean="0"/>
              <a:t>and then submitted to the EC for their approval two</a:t>
            </a:r>
            <a:r>
              <a:rPr lang="en-US" sz="2000" b="0" dirty="0" smtClean="0"/>
              <a:t> inputs to the</a:t>
            </a:r>
            <a:r>
              <a:rPr lang="en-US" sz="2000" b="0" dirty="0" smtClean="0"/>
              <a:t> </a:t>
            </a:r>
            <a:r>
              <a:rPr lang="en-US" sz="2000" b="0" dirty="0" smtClean="0"/>
              <a:t>US FCC in </a:t>
            </a:r>
            <a:r>
              <a:rPr lang="en-US" sz="2000" b="0" dirty="0" smtClean="0"/>
              <a:t>November</a:t>
            </a:r>
            <a:endParaRPr lang="en-US" sz="2000" b="0" dirty="0" smtClean="0"/>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a:t>
            </a:r>
            <a:r>
              <a:rPr lang="en-US" sz="1600" b="0" dirty="0" smtClean="0"/>
              <a:t>was a letter to update the FCC on activities of this </a:t>
            </a:r>
            <a:r>
              <a:rPr lang="en-US" sz="1600" b="0" dirty="0" smtClean="0"/>
              <a:t>project. </a:t>
            </a:r>
            <a:r>
              <a:rPr lang="en-US" sz="1600" dirty="0" smtClean="0"/>
              <a:t>The </a:t>
            </a:r>
            <a:r>
              <a:rPr lang="en-US" sz="1600" dirty="0" smtClean="0"/>
              <a:t>letter is available in final form on the FCC web site</a:t>
            </a:r>
            <a:r>
              <a:rPr lang="en-US" sz="1600" dirty="0" smtClean="0"/>
              <a:t>.</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a:t>
            </a:r>
          </a:p>
          <a:p>
            <a:pPr lvl="1">
              <a:spcBef>
                <a:spcPts val="0"/>
              </a:spcBef>
              <a:spcAft>
                <a:spcPts val="600"/>
              </a:spcAft>
            </a:pPr>
            <a:r>
              <a:rPr lang="en-US" sz="1600" b="0" dirty="0" smtClean="0"/>
              <a:t>At that time it was possible to complete the comments which were then approved by 802.18 and subsequently by a 10 day EC ballot and filed with the FCC. These commends are available in their final form on the FCC web site.</a:t>
            </a:r>
            <a:endParaRPr lang="en-US" sz="1600" b="0" dirty="0" smtClean="0"/>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November</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approval </a:t>
            </a:r>
            <a:r>
              <a:rPr lang="en-US" sz="2000" b="0" dirty="0" smtClean="0"/>
              <a:t>two contributions </a:t>
            </a:r>
            <a:r>
              <a:rPr lang="en-US" sz="2000" b="0" dirty="0" smtClean="0"/>
              <a:t>to the ITU-R.</a:t>
            </a:r>
          </a:p>
          <a:p>
            <a:pPr lvl="1">
              <a:spcBef>
                <a:spcPts val="0"/>
              </a:spcBef>
              <a:spcAft>
                <a:spcPts val="600"/>
              </a:spcAft>
            </a:pPr>
            <a:r>
              <a:rPr lang="en-US" sz="1600" dirty="0"/>
              <a:t>18-12/116r0, Report to External Organizations on P802.16.3 </a:t>
            </a:r>
            <a:r>
              <a:rPr lang="en-US" sz="1600" dirty="0" smtClean="0"/>
              <a:t>Progress. Note: While this document was not addressed to the ITU-R it was considered at the same time that the other IEEE 802.16 contribution for ITU-R was. It was not totally clear at that time if this letter would be sent to the ITU-R WP5D or not, and it was not.</a:t>
            </a:r>
          </a:p>
          <a:p>
            <a:pPr lvl="1">
              <a:spcBef>
                <a:spcPts val="0"/>
              </a:spcBef>
              <a:spcAft>
                <a:spcPts val="600"/>
              </a:spcAft>
            </a:pPr>
            <a:r>
              <a:rPr lang="en-US" sz="1600" dirty="0"/>
              <a:t>18-12/118r1, Draft LS to WP 5D: Comments on Working Doc toward a PDNR on the use of IMT for broadband PPDR</a:t>
            </a:r>
            <a:r>
              <a:rPr lang="en-US" sz="1600" dirty="0" smtClean="0"/>
              <a:t>.</a:t>
            </a:r>
            <a:endParaRPr lang="en-US" sz="1600" dirty="0" smtClean="0"/>
          </a:p>
          <a:p>
            <a:pPr lvl="1">
              <a:spcBef>
                <a:spcPts val="0"/>
              </a:spcBef>
              <a:spcAft>
                <a:spcPts val="600"/>
              </a:spcAft>
            </a:pPr>
            <a:r>
              <a:rPr lang="en-US" sz="1600" dirty="0" smtClean="0"/>
              <a:t>Both contributions were submitted and presented by the 802.18 chair at the </a:t>
            </a:r>
            <a:r>
              <a:rPr lang="en-US" sz="1600" dirty="0" err="1" smtClean="0"/>
              <a:t>Janaury</a:t>
            </a:r>
            <a:r>
              <a:rPr lang="en-US" sz="1600" dirty="0" smtClean="0"/>
              <a:t>, 2013 meeting of WP5D in Geneva. </a:t>
            </a:r>
          </a:p>
          <a:p>
            <a:pPr lvl="1">
              <a:spcBef>
                <a:spcPts val="0"/>
              </a:spcBef>
              <a:spcAft>
                <a:spcPts val="600"/>
              </a:spcAft>
            </a:pPr>
            <a:r>
              <a:rPr lang="en-US" sz="1600" dirty="0" smtClean="0"/>
              <a:t>T</a:t>
            </a:r>
            <a:r>
              <a:rPr lang="en-US" sz="1600" b="0" dirty="0" smtClean="0"/>
              <a:t>he </a:t>
            </a:r>
            <a:r>
              <a:rPr lang="en-US" sz="1600" b="0" dirty="0" smtClean="0"/>
              <a:t>only </a:t>
            </a:r>
            <a:r>
              <a:rPr lang="en-US" sz="1600" b="0" dirty="0" smtClean="0"/>
              <a:t>WGs </a:t>
            </a:r>
            <a:r>
              <a:rPr lang="en-US" sz="1600" b="0" dirty="0" smtClean="0"/>
              <a:t>involved with these liaisons </a:t>
            </a:r>
            <a:r>
              <a:rPr lang="en-US" sz="1600" b="0" dirty="0" smtClean="0"/>
              <a:t>was </a:t>
            </a:r>
            <a:r>
              <a:rPr lang="en-US" sz="1600" b="0" dirty="0" smtClean="0"/>
              <a:t>IEEE </a:t>
            </a:r>
            <a:r>
              <a:rPr lang="en-US" sz="1600" b="0" dirty="0" smtClean="0"/>
              <a:t>802802.16</a:t>
            </a:r>
            <a:r>
              <a:rPr lang="en-US" sz="1600" b="0" dirty="0" smtClean="0"/>
              <a:t>.</a:t>
            </a:r>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err="1" smtClean="0"/>
              <a:t>Janaury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t>
            </a:r>
            <a:r>
              <a:rPr lang="en-US" sz="2000" b="0" dirty="0" smtClean="0"/>
              <a:t>and then submitted to the EC for their approval two</a:t>
            </a:r>
            <a:r>
              <a:rPr lang="en-US" sz="2000" b="0" dirty="0" smtClean="0"/>
              <a:t> inputs to the</a:t>
            </a:r>
            <a:r>
              <a:rPr lang="en-US" sz="2000" b="0" dirty="0" smtClean="0"/>
              <a:t> </a:t>
            </a:r>
            <a:r>
              <a:rPr lang="en-US" sz="2000" b="0" dirty="0" smtClean="0"/>
              <a:t>US FCC in </a:t>
            </a:r>
            <a:r>
              <a:rPr lang="en-US" sz="2000" b="0" dirty="0" smtClean="0"/>
              <a:t>November</a:t>
            </a:r>
            <a:endParaRPr lang="en-US" sz="2000" b="0" dirty="0" smtClean="0"/>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a:t>
            </a:r>
            <a:r>
              <a:rPr lang="en-US" sz="1600" b="0" dirty="0" smtClean="0"/>
              <a:t>was a letter to update the FCC on activities of this </a:t>
            </a:r>
            <a:r>
              <a:rPr lang="en-US" sz="1600" b="0" dirty="0" smtClean="0"/>
              <a:t>project. </a:t>
            </a:r>
            <a:r>
              <a:rPr lang="en-US" sz="1600" dirty="0" smtClean="0"/>
              <a:t>The </a:t>
            </a:r>
            <a:r>
              <a:rPr lang="en-US" sz="1600" dirty="0" smtClean="0"/>
              <a:t>letter is available in final form on the FCC web site</a:t>
            </a:r>
            <a:r>
              <a:rPr lang="en-US" sz="1600" dirty="0" smtClean="0"/>
              <a:t>.</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a:t>
            </a:r>
          </a:p>
          <a:p>
            <a:pPr lvl="1">
              <a:spcBef>
                <a:spcPts val="0"/>
              </a:spcBef>
              <a:spcAft>
                <a:spcPts val="600"/>
              </a:spcAft>
            </a:pPr>
            <a:r>
              <a:rPr lang="en-US" sz="1600" b="0" dirty="0" smtClean="0"/>
              <a:t>At that time it was possible to complete the comments which were then approved by 802.18 and subsequently by a 10 day EC ballot and filed with the FCC. These commends are available in their final form on the FCC web site.</a:t>
            </a:r>
            <a:endParaRPr lang="en-US" sz="1600" b="0" dirty="0" smtClean="0"/>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22450619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FCC Items </a:t>
            </a:r>
            <a:r>
              <a:rPr lang="en-US" sz="2800" dirty="0"/>
              <a:t>Considered in </a:t>
            </a:r>
            <a:r>
              <a:rPr lang="en-US" sz="2800" dirty="0" err="1" smtClean="0"/>
              <a:t>Janaury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t>
            </a:r>
            <a:r>
              <a:rPr lang="en-US" sz="2000" b="0" dirty="0" smtClean="0"/>
              <a:t>and then submitted to the EC for their approval or review three items for</a:t>
            </a:r>
            <a:r>
              <a:rPr lang="en-US" sz="2000" b="0" dirty="0" smtClean="0"/>
              <a:t> the</a:t>
            </a:r>
            <a:r>
              <a:rPr lang="en-US" sz="2000" b="0" dirty="0" smtClean="0"/>
              <a:t> </a:t>
            </a:r>
            <a:r>
              <a:rPr lang="en-US" sz="2000" b="0" dirty="0" smtClean="0"/>
              <a:t>US FCC in </a:t>
            </a:r>
            <a:r>
              <a:rPr lang="en-US" sz="2000" b="0" dirty="0" smtClean="0"/>
              <a:t>January</a:t>
            </a:r>
            <a:endParaRPr lang="en-US" sz="2000" b="0" dirty="0" smtClean="0"/>
          </a:p>
          <a:p>
            <a:pPr lvl="1">
              <a:spcBef>
                <a:spcPts val="0"/>
              </a:spcBef>
              <a:spcAft>
                <a:spcPts val="600"/>
              </a:spcAft>
            </a:pPr>
            <a:r>
              <a:rPr lang="en-US" sz="1600" dirty="0"/>
              <a:t>18-12/117r1, Draft request to FCC for a Public Notice requesting comments to </a:t>
            </a:r>
            <a:r>
              <a:rPr lang="en-US" sz="1600" dirty="0" err="1"/>
              <a:t>Progency</a:t>
            </a:r>
            <a:r>
              <a:rPr lang="en-US" sz="1600" dirty="0"/>
              <a:t> M-LMS </a:t>
            </a:r>
            <a:r>
              <a:rPr lang="en-US" sz="1600" dirty="0" smtClean="0"/>
              <a:t>testing. </a:t>
            </a:r>
            <a:r>
              <a:rPr lang="en-US" sz="1600" b="0" dirty="0" smtClean="0"/>
              <a:t>This </a:t>
            </a:r>
            <a:r>
              <a:rPr lang="en-US" sz="1600" b="0" dirty="0" smtClean="0"/>
              <a:t>was a letter to update the FCC on activities of this </a:t>
            </a:r>
            <a:r>
              <a:rPr lang="en-US" sz="1600" b="0" dirty="0" smtClean="0"/>
              <a:t>project. </a:t>
            </a:r>
            <a:r>
              <a:rPr lang="en-US" sz="1600" dirty="0" smtClean="0"/>
              <a:t>The </a:t>
            </a:r>
            <a:r>
              <a:rPr lang="en-US" sz="1600" dirty="0" smtClean="0"/>
              <a:t>letter is available in final form on the FCC web site</a:t>
            </a:r>
            <a:r>
              <a:rPr lang="en-US" sz="1600" dirty="0" smtClean="0"/>
              <a:t>.</a:t>
            </a:r>
          </a:p>
          <a:p>
            <a:pPr lvl="1">
              <a:spcBef>
                <a:spcPts val="0"/>
              </a:spcBef>
              <a:spcAft>
                <a:spcPts val="600"/>
              </a:spcAft>
            </a:pPr>
            <a:r>
              <a:rPr lang="en-US" sz="1600" dirty="0"/>
              <a:t>18-12/114r2, Draft comments to FCC Wireless Microphone Refresh </a:t>
            </a:r>
            <a:r>
              <a:rPr lang="en-US" sz="1600" dirty="0" smtClean="0"/>
              <a:t>Proceeding. These comments are available in final form on the FCC web site.</a:t>
            </a:r>
          </a:p>
          <a:p>
            <a:pPr lvl="1">
              <a:spcBef>
                <a:spcPts val="0"/>
              </a:spcBef>
              <a:spcAft>
                <a:spcPts val="600"/>
              </a:spcAft>
            </a:pPr>
            <a:r>
              <a:rPr lang="en-US" sz="1600" dirty="0"/>
              <a:t>18-13/03r1 Report to External Organizations (the FCC, IETF, the Broadband Forum, and other relevant organizations) on P802.16.3 </a:t>
            </a:r>
            <a:r>
              <a:rPr lang="en-US" sz="1600" dirty="0" smtClean="0"/>
              <a:t>Progress</a:t>
            </a:r>
          </a:p>
          <a:p>
            <a:pPr>
              <a:spcBef>
                <a:spcPts val="0"/>
              </a:spcBef>
              <a:spcAft>
                <a:spcPts val="600"/>
              </a:spcAft>
            </a:pPr>
            <a:r>
              <a:rPr lang="en-US" sz="2000" b="0" dirty="0" smtClean="0"/>
              <a:t>The RR-TAG began work on documents 18-12-0109r1, comments </a:t>
            </a:r>
            <a:r>
              <a:rPr lang="en-US" sz="2000" b="0" dirty="0"/>
              <a:t>in response to the </a:t>
            </a:r>
            <a:r>
              <a:rPr lang="en-US" sz="2000" b="0" dirty="0" smtClean="0"/>
              <a:t>FCC regarding the TV Band Auction NPRM. After considerable discussion in 802.18 it became apparent that an agreement could not be reached at that time and it was decided to convene conference calls to progress the response.</a:t>
            </a:r>
          </a:p>
          <a:p>
            <a:pPr lvl="1">
              <a:spcBef>
                <a:spcPts val="0"/>
              </a:spcBef>
              <a:spcAft>
                <a:spcPts val="600"/>
              </a:spcAft>
            </a:pPr>
            <a:r>
              <a:rPr lang="en-US" sz="1600" dirty="0" smtClean="0"/>
              <a:t>Conference callas were held on December 3</a:t>
            </a:r>
            <a:r>
              <a:rPr lang="en-US" sz="1600" baseline="30000" dirty="0" smtClean="0"/>
              <a:t>rd</a:t>
            </a:r>
            <a:r>
              <a:rPr lang="en-US" sz="1600" dirty="0" smtClean="0"/>
              <a:t> and December 6</a:t>
            </a:r>
            <a:r>
              <a:rPr lang="en-US" sz="1600" baseline="30000" dirty="0" smtClean="0"/>
              <a:t>th</a:t>
            </a:r>
            <a:r>
              <a:rPr lang="en-US" sz="1600" dirty="0" smtClean="0"/>
              <a:t>, a</a:t>
            </a:r>
            <a:r>
              <a:rPr lang="en-US" sz="1600" b="0" dirty="0" smtClean="0"/>
              <a:t>t which time it was possible to complete the comments which were then approved by 802.18 and subsequently by a 10 day EC ballot and filed with the FCC.</a:t>
            </a:r>
            <a:endParaRPr lang="en-US" sz="1600" b="0" dirty="0" smtClean="0"/>
          </a:p>
          <a:p>
            <a:pPr marL="0" indent="0">
              <a:spcBef>
                <a:spcPts val="0"/>
              </a:spcBef>
              <a:spcAft>
                <a:spcPts val="600"/>
              </a:spcAft>
              <a:buNone/>
            </a:pPr>
            <a:r>
              <a:rPr lang="en-US" sz="2000" b="0" dirty="0"/>
              <a:t>	</a:t>
            </a:r>
            <a:endParaRPr lang="en-US" sz="2000" b="0" dirty="0" smtClean="0"/>
          </a:p>
        </p:txBody>
      </p:sp>
    </p:spTree>
    <p:extLst>
      <p:ext uri="{BB962C8B-B14F-4D97-AF65-F5344CB8AC3E}">
        <p14:creationId xmlns:p14="http://schemas.microsoft.com/office/powerpoint/2010/main" val="1788688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7</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t>
            </a:r>
            <a:r>
              <a:rPr lang="en-US" sz="2800" dirty="0"/>
              <a:t>Considered in </a:t>
            </a:r>
            <a:r>
              <a:rPr lang="en-US" sz="2800" dirty="0" smtClean="0"/>
              <a:t>January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approved and submitted for EC </a:t>
            </a:r>
            <a:r>
              <a:rPr lang="en-US" sz="2000" b="0" dirty="0" smtClean="0"/>
              <a:t>5 day review one </a:t>
            </a:r>
            <a:r>
              <a:rPr lang="en-US" sz="2000" b="0" dirty="0" smtClean="0"/>
              <a:t>contributions from IEEE 802.16 to </a:t>
            </a:r>
            <a:r>
              <a:rPr lang="en-US" sz="2000" b="0" dirty="0" smtClean="0"/>
              <a:t>the ITU-R</a:t>
            </a:r>
            <a:r>
              <a:rPr lang="en-US" sz="2000" b="0" dirty="0" smtClean="0"/>
              <a:t>. This documents had been previously approved by the EC at the November, 2012 Plenary and simple improvements made since then..</a:t>
            </a:r>
            <a:endParaRPr lang="en-US" sz="2000" b="0" dirty="0" smtClean="0"/>
          </a:p>
          <a:p>
            <a:pPr lvl="1">
              <a:spcBef>
                <a:spcPts val="0"/>
              </a:spcBef>
              <a:spcAft>
                <a:spcPts val="600"/>
              </a:spcAft>
            </a:pPr>
            <a:r>
              <a:rPr lang="en-US" sz="1600" dirty="0"/>
              <a:t>18-12/118r3 LS to WP 5D: Comments on Working Doc toward a PDNR on the use of IMT for broadband </a:t>
            </a:r>
            <a:r>
              <a:rPr lang="en-US" sz="1600" dirty="0" smtClean="0"/>
              <a:t>PPDR.</a:t>
            </a:r>
          </a:p>
          <a:p>
            <a:pPr lvl="1">
              <a:spcBef>
                <a:spcPts val="0"/>
              </a:spcBef>
              <a:spcAft>
                <a:spcPts val="600"/>
              </a:spcAft>
            </a:pPr>
            <a:r>
              <a:rPr lang="en-US" sz="1600" dirty="0" smtClean="0"/>
              <a:t>This document was presented by the IEEE-SA Liaison to the January/February meeting of ITU-R WP5D which deals with IMT and IMT-Advanced. Much of the material contained in it was included in the ongoing PPDR work in WP5D.</a:t>
            </a:r>
          </a:p>
        </p:txBody>
      </p:sp>
    </p:spTree>
    <p:extLst>
      <p:ext uri="{BB962C8B-B14F-4D97-AF65-F5344CB8AC3E}">
        <p14:creationId xmlns:p14="http://schemas.microsoft.com/office/powerpoint/2010/main" val="92686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942566" cy="276999"/>
          </a:xfrm>
        </p:spPr>
        <p:txBody>
          <a:bodyPr/>
          <a:lstStyle/>
          <a:p>
            <a:r>
              <a:rPr lang="en-US" smtClean="0"/>
              <a:t>March, 2013</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8</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RR-TAG Items for </a:t>
            </a:r>
            <a:r>
              <a:rPr lang="en-US" sz="2800" dirty="0" smtClean="0"/>
              <a:t>March</a:t>
            </a:r>
            <a:r>
              <a:rPr lang="en-US" sz="2800" dirty="0" smtClean="0"/>
              <a:t>:</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Further responses to ITU-R on Question ITU-R 236/1 for WP1A’s meeting in June, 2013. .</a:t>
            </a:r>
          </a:p>
          <a:p>
            <a:pPr lvl="1">
              <a:spcBef>
                <a:spcPts val="0"/>
              </a:spcBef>
              <a:spcAft>
                <a:spcPts val="600"/>
              </a:spcAft>
            </a:pPr>
            <a:r>
              <a:rPr lang="en-US" sz="1600" dirty="0" smtClean="0"/>
              <a:t>Contributions must be received by May 28th</a:t>
            </a:r>
          </a:p>
          <a:p>
            <a:pPr lvl="1">
              <a:spcBef>
                <a:spcPts val="0"/>
              </a:spcBef>
              <a:spcAft>
                <a:spcPts val="600"/>
              </a:spcAft>
            </a:pPr>
            <a:r>
              <a:rPr lang="en-US" sz="1600" dirty="0" smtClean="0"/>
              <a:t>It is recommended that the IEEE 802 contributions be completed by end of the March, 2013 Plenary.</a:t>
            </a:r>
            <a:endParaRPr lang="en-US" sz="1600" b="0" dirty="0" smtClean="0"/>
          </a:p>
          <a:p>
            <a:pPr>
              <a:spcBef>
                <a:spcPts val="0"/>
              </a:spcBef>
              <a:spcAft>
                <a:spcPts val="600"/>
              </a:spcAft>
            </a:pPr>
            <a:r>
              <a:rPr lang="en-US" sz="2000" b="0" dirty="0" smtClean="0"/>
              <a:t>Consideration of any other contributions to the revision of Recommendation ITU-R M.1450</a:t>
            </a:r>
            <a:endParaRPr lang="en-US" sz="1600" dirty="0"/>
          </a:p>
          <a:p>
            <a:pPr>
              <a:spcBef>
                <a:spcPts val="0"/>
              </a:spcBef>
              <a:spcAft>
                <a:spcPts val="600"/>
              </a:spcAft>
            </a:pPr>
            <a:r>
              <a:rPr lang="en-US" sz="2000" b="0" dirty="0" smtClean="0"/>
              <a:t>Further contributions to ITU-R, FCC, especially as regards white spaces and licensed use by Progeny and others of the 902 – 928 MHz frequency band and to other regulatory bodies as needed</a:t>
            </a:r>
            <a:r>
              <a:rPr lang="en-US" sz="2000" b="0" dirty="0" smtClean="0"/>
              <a:t>.</a:t>
            </a:r>
          </a:p>
          <a:p>
            <a:pPr>
              <a:spcBef>
                <a:spcPts val="0"/>
              </a:spcBef>
              <a:spcAft>
                <a:spcPts val="600"/>
              </a:spcAft>
            </a:pPr>
            <a:r>
              <a:rPr lang="en-US" sz="2000" b="0" dirty="0" smtClean="0"/>
              <a:t>The RR-TAG agenda can be found on the </a:t>
            </a:r>
            <a:r>
              <a:rPr lang="en-US" sz="2000" b="0" smtClean="0"/>
              <a:t>RR-TAG’s Mentor web site as Document 18-13-0013-08.</a:t>
            </a:r>
            <a:endParaRPr lang="en-US" sz="2000" b="0" dirty="0"/>
          </a:p>
          <a:p>
            <a:pPr>
              <a:spcBef>
                <a:spcPts val="0"/>
              </a:spcBef>
              <a:spcAft>
                <a:spcPts val="600"/>
              </a:spcAft>
            </a:pPr>
            <a:r>
              <a:rPr lang="en-US" sz="2000" b="0" dirty="0" smtClean="0"/>
              <a:t>Don’t forget that for the most part you can maintain your voting rights in your home group when you participate in the RR-TAG (and, of course, log your attendance correctly!).</a:t>
            </a:r>
          </a:p>
          <a:p>
            <a:pPr>
              <a:spcBef>
                <a:spcPts val="0"/>
              </a:spcBef>
              <a:spcAft>
                <a:spcPts val="600"/>
              </a:spcAft>
            </a:pPr>
            <a:endParaRPr lang="en-US" sz="2000" b="0" dirty="0" smtClean="0"/>
          </a:p>
        </p:txBody>
      </p:sp>
    </p:spTree>
    <p:extLst>
      <p:ext uri="{BB962C8B-B14F-4D97-AF65-F5344CB8AC3E}">
        <p14:creationId xmlns:p14="http://schemas.microsoft.com/office/powerpoint/2010/main" val="3140646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1155</TotalTime>
  <Words>1294</Words>
  <Application>Microsoft Office PowerPoint</Application>
  <PresentationFormat>On-screen Show (4:3)</PresentationFormat>
  <Paragraphs>79</Paragraphs>
  <Slides>8</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802-18-Submission</vt:lpstr>
      <vt:lpstr>Microsoft Word 97 - 2003 Document</vt:lpstr>
      <vt:lpstr>RR-TAG Opening Report</vt:lpstr>
      <vt:lpstr>Overview</vt:lpstr>
      <vt:lpstr>FCC Items Considered in November</vt:lpstr>
      <vt:lpstr>ITU-R Items Considered in November</vt:lpstr>
      <vt:lpstr>FCC Items Considered in Janaury</vt:lpstr>
      <vt:lpstr>FCC Items Considered in Janaury</vt:lpstr>
      <vt:lpstr>ITU-R Items Considered in January</vt:lpstr>
      <vt:lpstr>RR-TAG Items for March:</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creator>John H Notor</dc:creator>
  <cp:lastModifiedBy>MJ Lynch</cp:lastModifiedBy>
  <cp:revision>175</cp:revision>
  <cp:lastPrinted>2012-03-24T19:12:10Z</cp:lastPrinted>
  <dcterms:created xsi:type="dcterms:W3CDTF">2012-01-16T17:46:49Z</dcterms:created>
  <dcterms:modified xsi:type="dcterms:W3CDTF">2013-03-16T05:18:36Z</dcterms:modified>
</cp:coreProperties>
</file>