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9" r:id="rId2"/>
    <p:sldId id="258" r:id="rId3"/>
    <p:sldId id="274" r:id="rId4"/>
    <p:sldId id="273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20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2E854733-FDE5-454C-9DF2-EB550ABD69D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51391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1D9F681E-CD20-7149-ACD5-8CC9BAD6168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4084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56602B28-E931-7745-A0ED-2EA68248461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D9F681E-CD20-7149-ACD5-8CC9BAD6168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D9F681E-CD20-7149-ACD5-8CC9BAD6168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1D9F681E-CD20-7149-ACD5-8CC9BAD6168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2" y="332601"/>
            <a:ext cx="1686497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22, 2013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D8770274-B173-8448-870E-FE678127FC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December 3,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BC0E4AA-5AFC-3E47-B207-A8976F5A7DD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December 3, 2012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AC7F6D3-D0B7-0943-A631-39F5280609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December 3,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90AFB2CF-DAC2-E149-8D0E-EADEAB378C8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December 3,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03B2794C-8CEE-3C41-82F8-39709A9AAA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December 3,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A37D0AE-2C11-FE47-ACE1-F922067C956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December 3, 2012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2CCDB589-F13B-E541-87E7-A9861D0A6A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December 3, 2012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4AC2E64-B9C6-4F4B-B085-4D64373613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December 3, 2012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52D0573C-86B1-114E-A04F-5155F6A8DB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December 3,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6F479ADA-C1EC-B34A-8A52-00B05DB3C88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December 3, 2012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88064DB-FD65-9C4F-B0A6-2648A1E84A1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68649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January 22,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29400" y="6476999"/>
            <a:ext cx="19145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3159576E-4883-9D41-BEE8-C9164FC7873F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096001" y="332601"/>
            <a:ext cx="228599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sz="1800" b="1" dirty="0"/>
              <a:t>doc.:</a:t>
            </a:r>
            <a:r>
              <a:rPr lang="en-US" sz="1800" b="1" dirty="0" smtClean="0"/>
              <a:t> 18-13/07r2</a:t>
            </a:r>
            <a:r>
              <a:rPr lang="en-US" sz="1800" b="1" baseline="0" dirty="0" smtClean="0"/>
              <a:t> </a:t>
            </a:r>
            <a:endParaRPr 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13/18-13-0004-09-0000-draft-802-comments-fcc-3550-3650-nprm.doc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ciscosales.webex.com/ciscosales/j.php?ED=215105107&amp;UID=1957386887&amp;PW=NYjdjZjlmYmZm&amp;RT=MiM0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baesystems.uc.att.com/baesystems/meet" TargetMode="External"/><Relationship Id="rId4" Type="http://schemas.openxmlformats.org/officeDocument/2006/relationships/hyperlink" Target="https://ciscosales.webex.com/ciscosales/j.php?ED=215105107&amp;UID=1957386887&amp;PW=NYjdjZjlmYmZm&amp;ORT=MiM0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cisco.com/en/US/about/doing_business/conferencing/index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3257302" cy="276999"/>
          </a:xfrm>
        </p:spPr>
        <p:txBody>
          <a:bodyPr/>
          <a:lstStyle/>
          <a:p>
            <a:r>
              <a:rPr lang="en-US" dirty="0" smtClean="0"/>
              <a:t>January </a:t>
            </a:r>
            <a:r>
              <a:rPr lang="en-US" dirty="0" smtClean="0"/>
              <a:t>24, 27, February 7, 2013</a:t>
            </a:r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B203BF9C-8FA9-2043-A5AD-55536EFC3EFD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sz="2800" b="0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Agenda for 802.18 Teleconference Meeting</a:t>
            </a:r>
            <a:br>
              <a:rPr lang="en-US" sz="2800" b="0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</a:br>
            <a:r>
              <a:rPr lang="en-US" sz="2800" b="0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January 24</a:t>
            </a:r>
            <a:r>
              <a:rPr lang="en-US" sz="2800" b="0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, 31, February 7, </a:t>
            </a:r>
            <a:r>
              <a:rPr lang="en-US" sz="2800" b="0" dirty="0" smtClean="0">
                <a:solidFill>
                  <a:srgbClr val="000000"/>
                </a:solidFill>
                <a:latin typeface="Arial"/>
                <a:ea typeface="Lucida Grande"/>
                <a:cs typeface="Arial"/>
              </a:rPr>
              <a:t>2013</a:t>
            </a:r>
            <a:endParaRPr lang="en-US" sz="2800" dirty="0">
              <a:latin typeface="Arial"/>
              <a:cs typeface="Arial"/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January </a:t>
            </a:r>
            <a:r>
              <a:rPr lang="en-US" sz="2000" b="0" dirty="0" smtClean="0"/>
              <a:t>24, </a:t>
            </a:r>
            <a:r>
              <a:rPr lang="en-US" sz="2000" b="0" dirty="0" smtClean="0"/>
              <a:t>2013</a:t>
            </a:r>
            <a:endParaRPr lang="en-US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/>
        </p:nvGraphicFramePr>
        <p:xfrm>
          <a:off x="533400" y="2395538"/>
          <a:ext cx="8243888" cy="2744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7" name="Document" r:id="rId4" imgW="8255000" imgH="2755900" progId="Word.Document.8">
                  <p:embed/>
                </p:oleObj>
              </mc:Choice>
              <mc:Fallback>
                <p:oleObj name="Document" r:id="rId4" imgW="8255000" imgH="2755900" progId="Word.Document.8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2395538"/>
                        <a:ext cx="8243888" cy="2744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2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000" dirty="0" smtClean="0"/>
              <a:t>Meeting Agenda</a:t>
            </a:r>
            <a:endParaRPr lang="en-US" sz="20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572000"/>
          </a:xfrm>
        </p:spPr>
        <p:txBody>
          <a:bodyPr/>
          <a:lstStyle/>
          <a:p>
            <a:r>
              <a:rPr lang="en-US" sz="1800" dirty="0" smtClean="0"/>
              <a:t>Time</a:t>
            </a:r>
            <a:r>
              <a:rPr lang="en-US" sz="1800" dirty="0"/>
              <a:t>: </a:t>
            </a:r>
            <a:r>
              <a:rPr lang="en-US" sz="1800" dirty="0" smtClean="0"/>
              <a:t>Thursday, January 24, </a:t>
            </a:r>
            <a:r>
              <a:rPr lang="en-US" sz="1800" dirty="0" smtClean="0"/>
              <a:t>31, February 7, </a:t>
            </a:r>
            <a:r>
              <a:rPr lang="en-US" sz="1800" dirty="0" smtClean="0"/>
              <a:t>2013</a:t>
            </a:r>
            <a:r>
              <a:rPr lang="en-US" sz="1800" dirty="0" smtClean="0"/>
              <a:t>, </a:t>
            </a:r>
            <a:r>
              <a:rPr lang="en-GB" sz="1800" dirty="0"/>
              <a:t>3 PM PST, 4 PM MST, </a:t>
            </a:r>
            <a:r>
              <a:rPr lang="en-GB" sz="1800" dirty="0" smtClean="0"/>
              <a:t>5 </a:t>
            </a:r>
            <a:r>
              <a:rPr lang="en-GB" sz="1800" dirty="0"/>
              <a:t>PM CST, 6 PM </a:t>
            </a:r>
            <a:r>
              <a:rPr lang="en-GB" sz="1800" dirty="0" smtClean="0"/>
              <a:t>EST</a:t>
            </a:r>
            <a:endParaRPr lang="en-US" sz="1800" dirty="0" smtClean="0"/>
          </a:p>
          <a:p>
            <a:r>
              <a:rPr lang="en-US" sz="1800" dirty="0" smtClean="0"/>
              <a:t>Duration: 2 hour</a:t>
            </a:r>
            <a:endParaRPr lang="en-US" sz="1800" dirty="0"/>
          </a:p>
          <a:p>
            <a:r>
              <a:rPr lang="en-US" sz="1800" dirty="0"/>
              <a:t>Agenda</a:t>
            </a:r>
            <a:r>
              <a:rPr lang="en-US" sz="1800" b="0" dirty="0"/>
              <a:t>:</a:t>
            </a:r>
            <a:r>
              <a:rPr lang="en-US" sz="1800" dirty="0"/>
              <a:t> IEEE 802.18 </a:t>
            </a:r>
            <a:r>
              <a:rPr lang="en-US" sz="1800" dirty="0" smtClean="0"/>
              <a:t>to Edit, Review, Approve IEEE </a:t>
            </a:r>
            <a:r>
              <a:rPr lang="en-US" sz="1800" dirty="0"/>
              <a:t>802 Inputs to FCC </a:t>
            </a:r>
            <a:r>
              <a:rPr lang="en-US" sz="1800" dirty="0" smtClean="0"/>
              <a:t>3.5 GHz NPRM, 18-12/131r0.</a:t>
            </a:r>
          </a:p>
          <a:p>
            <a:pPr lvl="1"/>
            <a:r>
              <a:rPr lang="en-US" sz="1800" b="0" dirty="0" smtClean="0"/>
              <a:t>Review Current Draft Comments</a:t>
            </a:r>
            <a:r>
              <a:rPr lang="en-US" sz="1800" b="0" smtClean="0"/>
              <a:t>, </a:t>
            </a:r>
            <a:r>
              <a:rPr lang="en-US" sz="1800" b="0" smtClean="0"/>
              <a:t>18-13/04r10</a:t>
            </a:r>
            <a:endParaRPr lang="en-US" sz="1800" b="0" dirty="0" smtClean="0"/>
          </a:p>
          <a:p>
            <a:pPr lvl="2"/>
            <a:r>
              <a:rPr lang="nl-NL" sz="1600" dirty="0" smtClean="0">
                <a:hlinkClick r:id="rId3"/>
              </a:rPr>
              <a:t>https://mentor.ieee.org/802.18/dcn/13/18-13-0004-09-0000-draft-802-comments-fcc-3550-3650-nprm.doc</a:t>
            </a:r>
            <a:endParaRPr lang="en-US" sz="1600" b="0" dirty="0" smtClean="0"/>
          </a:p>
          <a:p>
            <a:pPr lvl="1"/>
            <a:r>
              <a:rPr lang="en-US" sz="1800" dirty="0" smtClean="0"/>
              <a:t>Edit as needed</a:t>
            </a:r>
          </a:p>
          <a:p>
            <a:pPr lvl="1"/>
            <a:r>
              <a:rPr lang="en-US" sz="1800" b="0" dirty="0" smtClean="0"/>
              <a:t>Approve edits for submission to the EC for review and approval to submit to the FCC using the 10 day EC ballot </a:t>
            </a:r>
            <a:r>
              <a:rPr lang="en-US" sz="1800" dirty="0" smtClean="0"/>
              <a:t>procedure.</a:t>
            </a:r>
          </a:p>
          <a:p>
            <a:pPr lvl="1"/>
            <a:r>
              <a:rPr lang="en-US" sz="1800" dirty="0" smtClean="0"/>
              <a:t>Adjourn</a:t>
            </a:r>
            <a:endParaRPr lang="en-US" sz="1800" b="0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3257302" cy="276999"/>
          </a:xfrm>
        </p:spPr>
        <p:txBody>
          <a:bodyPr/>
          <a:lstStyle/>
          <a:p>
            <a:r>
              <a:rPr lang="en-US" dirty="0" smtClean="0"/>
              <a:t>January </a:t>
            </a:r>
            <a:r>
              <a:rPr lang="en-US" dirty="0" smtClean="0"/>
              <a:t>24, 27, February 7, 2013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3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000" dirty="0" smtClean="0"/>
              <a:t>Teleconference Information</a:t>
            </a:r>
            <a:br>
              <a:rPr lang="en-US" sz="2000" dirty="0" smtClean="0"/>
            </a:br>
            <a:r>
              <a:rPr lang="en-US" sz="2000" dirty="0" smtClean="0"/>
              <a:t>Connect by Computer</a:t>
            </a:r>
            <a:endParaRPr lang="en-US" sz="20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001000" cy="4572000"/>
          </a:xfrm>
        </p:spPr>
        <p:txBody>
          <a:bodyPr/>
          <a:lstStyle/>
          <a:p>
            <a:r>
              <a:rPr lang="en-US" sz="1400" dirty="0"/>
              <a:t>Topic: 3550</a:t>
            </a:r>
          </a:p>
          <a:p>
            <a:r>
              <a:rPr lang="en-US" sz="1400" dirty="0"/>
              <a:t>Date: Every Thursday, from Thursday, January 24, 2013 to Thursday, February 7, 2013</a:t>
            </a:r>
          </a:p>
          <a:p>
            <a:r>
              <a:rPr lang="en-US" sz="1400" dirty="0"/>
              <a:t>Time: 3:00 pm, Pacific Standard Time (San Francisco, GMT-08:00)</a:t>
            </a:r>
          </a:p>
          <a:p>
            <a:r>
              <a:rPr lang="en-US" sz="1400" dirty="0"/>
              <a:t>Meeting Number: 206 419 888</a:t>
            </a:r>
          </a:p>
          <a:p>
            <a:r>
              <a:rPr lang="en-US" sz="1400" dirty="0"/>
              <a:t>Meeting Password: </a:t>
            </a:r>
            <a:r>
              <a:rPr lang="en-US" sz="1400" dirty="0" smtClean="0"/>
              <a:t>3550</a:t>
            </a:r>
            <a:endParaRPr lang="en-US" sz="1400" dirty="0"/>
          </a:p>
          <a:p>
            <a:r>
              <a:rPr lang="en-US" sz="1400" dirty="0"/>
              <a:t>-------------------------------------------------------</a:t>
            </a:r>
          </a:p>
          <a:p>
            <a:r>
              <a:rPr lang="en-US" sz="1400" dirty="0"/>
              <a:t>To join the online meeting (Now from mobile devices!)</a:t>
            </a:r>
          </a:p>
          <a:p>
            <a:r>
              <a:rPr lang="en-US" sz="1400" dirty="0"/>
              <a:t>-------------------------------------------------------</a:t>
            </a:r>
          </a:p>
          <a:p>
            <a:r>
              <a:rPr lang="en-US" sz="1400" dirty="0"/>
              <a:t>1. Go to </a:t>
            </a:r>
            <a:r>
              <a:rPr lang="en-US" sz="1400" u="sng" dirty="0">
                <a:hlinkClick r:id="rId3"/>
              </a:rPr>
              <a:t>https://ciscosales.webex.com/ciscosales/j.php?ED=215105107&amp;UID=1957386887&amp;PW=NYjdjZjlmYmZm&amp;RT=MiM0</a:t>
            </a:r>
          </a:p>
          <a:p>
            <a:r>
              <a:rPr lang="en-US" sz="1400" dirty="0"/>
              <a:t>2. Enter your name and email address.</a:t>
            </a:r>
          </a:p>
          <a:p>
            <a:r>
              <a:rPr lang="en-US" sz="1400" dirty="0"/>
              <a:t>3. Enter the meeting password: 3550</a:t>
            </a:r>
          </a:p>
          <a:p>
            <a:r>
              <a:rPr lang="en-US" sz="1400" dirty="0"/>
              <a:t>4. Click "Join Now".</a:t>
            </a:r>
          </a:p>
          <a:p>
            <a:endParaRPr lang="en-US" sz="1400" dirty="0"/>
          </a:p>
          <a:p>
            <a:r>
              <a:rPr lang="en-US" sz="1400" dirty="0"/>
              <a:t>To view in other time zones or languages, please click the link:</a:t>
            </a:r>
          </a:p>
          <a:p>
            <a:r>
              <a:rPr lang="en-US" sz="1400" u="sng" dirty="0">
                <a:hlinkClick r:id="rId4"/>
              </a:rPr>
              <a:t>https://ciscosales.webex.com/ciscosales/j.php?ED=215105107&amp;UID=1957386887&amp;PW=NYjdjZjlmYmZm&amp;ORT=MiM0</a:t>
            </a:r>
            <a:endParaRPr lang="en-US" sz="1400" b="0" dirty="0">
              <a:hlinkClick r:id="rId5"/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3257302" cy="276999"/>
          </a:xfrm>
        </p:spPr>
        <p:txBody>
          <a:bodyPr/>
          <a:lstStyle/>
          <a:p>
            <a:r>
              <a:rPr lang="en-US" dirty="0" smtClean="0"/>
              <a:t>January </a:t>
            </a:r>
            <a:r>
              <a:rPr lang="en-US" dirty="0" smtClean="0"/>
              <a:t>24, 27, February 7,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4047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John Notor, Notor Research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099B235F-C24C-EA4F-B03E-4C69B733EEB8}" type="slidenum">
              <a:rPr lang="en-US"/>
              <a:pPr/>
              <a:t>4</a:t>
            </a:fld>
            <a:endParaRPr lang="en-US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sz="2000" dirty="0" smtClean="0"/>
              <a:t>Teleconference Information</a:t>
            </a:r>
            <a:br>
              <a:rPr lang="en-US" sz="2000" dirty="0" smtClean="0"/>
            </a:br>
            <a:r>
              <a:rPr lang="en-US" sz="2000" dirty="0" smtClean="0"/>
              <a:t>Connect By Telephone</a:t>
            </a:r>
            <a:endParaRPr lang="en-US" sz="2000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001000" cy="4419600"/>
          </a:xfrm>
        </p:spPr>
        <p:txBody>
          <a:bodyPr/>
          <a:lstStyle/>
          <a:p>
            <a:r>
              <a:rPr lang="en-US" sz="1400" dirty="0" err="1"/>
              <a:t>ALERT:Toll-Free</a:t>
            </a:r>
            <a:r>
              <a:rPr lang="en-US" sz="1400" dirty="0"/>
              <a:t> Dial Restrictions for (408) and (919) Area </a:t>
            </a:r>
            <a:r>
              <a:rPr lang="en-US" sz="1400" dirty="0" smtClean="0"/>
              <a:t>Code</a:t>
            </a:r>
            <a:endParaRPr lang="en-US" sz="1400" dirty="0"/>
          </a:p>
          <a:p>
            <a:r>
              <a:rPr lang="en-US" sz="1400" dirty="0"/>
              <a:t>The affected toll free numbers are: (866) 432-9903 for the San Jose/Milpitas area and (866) 349-3520 for the RTP area</a:t>
            </a:r>
            <a:r>
              <a:rPr lang="en-US" sz="1400" dirty="0" smtClean="0"/>
              <a:t>.</a:t>
            </a:r>
            <a:endParaRPr lang="en-US" sz="1400" dirty="0"/>
          </a:p>
          <a:p>
            <a:r>
              <a:rPr lang="en-US" sz="1400" dirty="0"/>
              <a:t>Please dial the local access number for your area from the list below:</a:t>
            </a:r>
          </a:p>
          <a:p>
            <a:r>
              <a:rPr lang="en-US" sz="1400" dirty="0"/>
              <a:t>- San Jose/Milpitas (408) area: 525-6800</a:t>
            </a:r>
          </a:p>
          <a:p>
            <a:r>
              <a:rPr lang="en-US" sz="1400" dirty="0"/>
              <a:t>- RTP (919) area: 392-</a:t>
            </a:r>
            <a:r>
              <a:rPr lang="en-US" sz="1400" dirty="0" smtClean="0"/>
              <a:t>3330</a:t>
            </a:r>
            <a:endParaRPr lang="en-US" sz="1400" dirty="0"/>
          </a:p>
          <a:p>
            <a:r>
              <a:rPr lang="en-US" sz="1400" dirty="0"/>
              <a:t>-------------------------------------------------------</a:t>
            </a:r>
          </a:p>
          <a:p>
            <a:r>
              <a:rPr lang="en-US" sz="1400" dirty="0"/>
              <a:t>To join the teleconference only</a:t>
            </a:r>
          </a:p>
          <a:p>
            <a:r>
              <a:rPr lang="en-US" sz="1400" dirty="0"/>
              <a:t>-------------------------------------------------------</a:t>
            </a:r>
          </a:p>
          <a:p>
            <a:r>
              <a:rPr lang="en-US" sz="1400" dirty="0"/>
              <a:t>1. Dial into Cisco WebEx (view all Global Access Numbers at</a:t>
            </a:r>
          </a:p>
          <a:p>
            <a:r>
              <a:rPr lang="en-US" sz="1400" u="sng" dirty="0">
                <a:hlinkClick r:id="rId3"/>
              </a:rPr>
              <a:t>http://cisco.com/en/US/about/doing_business/conferencing/index.html</a:t>
            </a:r>
          </a:p>
          <a:p>
            <a:r>
              <a:rPr lang="en-US" sz="1400" dirty="0"/>
              <a:t>2. Follow the prompts to enter the Meeting Number (listed above) or Access Code followed by the # sign</a:t>
            </a:r>
            <a:r>
              <a:rPr lang="en-US" sz="1400" dirty="0" smtClean="0"/>
              <a:t>.</a:t>
            </a:r>
            <a:endParaRPr lang="en-US" sz="1400" dirty="0"/>
          </a:p>
          <a:p>
            <a:r>
              <a:rPr lang="en-US" sz="1400" dirty="0"/>
              <a:t>San Jose, CA: +1.408.525.6800 RTP: +</a:t>
            </a:r>
            <a:r>
              <a:rPr lang="en-US" sz="1400" dirty="0" smtClean="0"/>
              <a:t>1.919.392.3330</a:t>
            </a:r>
            <a:endParaRPr lang="en-US" sz="1400" dirty="0"/>
          </a:p>
          <a:p>
            <a:r>
              <a:rPr lang="en-US" sz="1400" dirty="0"/>
              <a:t>US/Canada: +1.866.432.9903 United Kingdom: +</a:t>
            </a:r>
            <a:r>
              <a:rPr lang="en-US" sz="1400" dirty="0" smtClean="0"/>
              <a:t>44.20.8824.0117</a:t>
            </a:r>
            <a:endParaRPr lang="en-US" sz="1400" dirty="0"/>
          </a:p>
          <a:p>
            <a:r>
              <a:rPr lang="en-US" sz="1400" dirty="0"/>
              <a:t>India: +91.80.4350.1111 Germany: +</a:t>
            </a:r>
            <a:r>
              <a:rPr lang="en-US" sz="1400" dirty="0" smtClean="0"/>
              <a:t>49.619.6773.9002</a:t>
            </a:r>
            <a:endParaRPr lang="en-US" sz="1400" dirty="0"/>
          </a:p>
          <a:p>
            <a:r>
              <a:rPr lang="en-US" sz="1400" dirty="0"/>
              <a:t>Japan: +81.3.5763.9394 China: +</a:t>
            </a:r>
            <a:r>
              <a:rPr lang="en-US" sz="1400" dirty="0" smtClean="0"/>
              <a:t>86.10.8515.5666</a:t>
            </a:r>
            <a:endParaRPr lang="en-US" sz="1200" dirty="0" smtClean="0"/>
          </a:p>
          <a:p>
            <a:pPr lvl="2"/>
            <a:endParaRPr lang="en-US" sz="1200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3257302" cy="276999"/>
          </a:xfrm>
        </p:spPr>
        <p:txBody>
          <a:bodyPr/>
          <a:lstStyle/>
          <a:p>
            <a:r>
              <a:rPr lang="en-US" dirty="0" smtClean="0"/>
              <a:t>January </a:t>
            </a:r>
            <a:r>
              <a:rPr lang="en-US" dirty="0" smtClean="0"/>
              <a:t>24, 27, February 7,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18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8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9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9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9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9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802-18-Submission.pot</Template>
  <TotalTime>535</TotalTime>
  <Words>483</Words>
  <Application>Microsoft Office PowerPoint</Application>
  <PresentationFormat>On-screen Show (4:3)</PresentationFormat>
  <Paragraphs>71</Paragraphs>
  <Slides>4</Slides>
  <Notes>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802-18-Submission</vt:lpstr>
      <vt:lpstr>Document</vt:lpstr>
      <vt:lpstr>Agenda for 802.18 Teleconference Meeting January 24, 31, February 7, 2013</vt:lpstr>
      <vt:lpstr>Meeting Agenda</vt:lpstr>
      <vt:lpstr>Teleconference Information Connect by Computer</vt:lpstr>
      <vt:lpstr>Teleconference Information Connect By Telephone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Agenda for 802.18 Teleconference on Jan 24, 2013</dc:title>
  <dc:subject/>
  <dc:creator>John H Notor</dc:creator>
  <cp:keywords/>
  <dc:description/>
  <cp:lastModifiedBy>John Notor</cp:lastModifiedBy>
  <cp:revision>254</cp:revision>
  <cp:lastPrinted>1998-02-10T13:28:06Z</cp:lastPrinted>
  <dcterms:created xsi:type="dcterms:W3CDTF">2012-05-17T22:09:29Z</dcterms:created>
  <dcterms:modified xsi:type="dcterms:W3CDTF">2013-01-25T01:54:15Z</dcterms:modified>
  <cp:category/>
</cp:coreProperties>
</file>