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58" r:id="rId3"/>
    <p:sldId id="275" r:id="rId4"/>
    <p:sldId id="274" r:id="rId5"/>
    <p:sldId id="27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9" d="100"/>
          <a:sy n="129" d="100"/>
        </p:scale>
        <p:origin x="-118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20"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E854733-FDE5-454C-9DF2-EB550ABD69D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375513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D9F681E-CD20-7149-ACD5-8CC9BAD6168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1634084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56602B28-E931-7745-A0ED-2EA68248461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1D9F681E-CD20-7149-ACD5-8CC9BAD6168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1D9F681E-CD20-7149-ACD5-8CC9BAD6168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1D9F681E-CD20-7149-ACD5-8CC9BAD6168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1D9F681E-CD20-7149-ACD5-8CC9BAD6168F}"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2" y="332601"/>
            <a:ext cx="1686497" cy="276999"/>
          </a:xfrm>
        </p:spPr>
        <p:txBody>
          <a:bodyPr/>
          <a:lstStyle>
            <a:lvl1pPr>
              <a:defRPr/>
            </a:lvl1pPr>
          </a:lstStyle>
          <a:p>
            <a:r>
              <a:rPr lang="en-US" dirty="0" smtClean="0"/>
              <a:t>January 22,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D8770274-B173-8448-870E-FE678127FC80}"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3,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9BC0E4AA-5AFC-3E47-B207-A8976F5A7DD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3,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AC7F6D3-D0B7-0943-A631-39F52806098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en-US" smtClean="0"/>
              <a:t>December 3,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90AFB2CF-DAC2-E149-8D0E-EADEAB378C87}"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79600" cy="276999"/>
          </a:xfrm>
        </p:spPr>
        <p:txBody>
          <a:bodyPr/>
          <a:lstStyle>
            <a:lvl1pPr>
              <a:defRPr/>
            </a:lvl1pPr>
          </a:lstStyle>
          <a:p>
            <a:r>
              <a:rPr lang="en-US" smtClean="0"/>
              <a:t>December 3,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03B2794C-8CEE-3C41-82F8-39709A9AAA8E}"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December 3,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A37D0AE-2C11-FE47-ACE1-F922067C956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December 3,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2CCDB589-F13B-E541-87E7-A9861D0A6A5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79600" cy="276999"/>
          </a:xfrm>
        </p:spPr>
        <p:txBody>
          <a:bodyPr/>
          <a:lstStyle>
            <a:lvl1pPr>
              <a:defRPr/>
            </a:lvl1pPr>
          </a:lstStyle>
          <a:p>
            <a:r>
              <a:rPr lang="en-US" smtClean="0"/>
              <a:t>December 3, 2012</a:t>
            </a:r>
            <a:endParaRPr lang="en-US" dirty="0"/>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74AC2E64-B9C6-4F4B-B085-4D6437361362}"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December 3,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52D0573C-86B1-114E-A04F-5155F6A8DB4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December 3,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6F479ADA-C1EC-B34A-8A52-00B05DB3C88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December 3,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88064DB-FD65-9C4F-B0A6-2648A1E84A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68649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January 22, 2013</a:t>
            </a:r>
            <a:endParaRPr lang="en-US" dirty="0"/>
          </a:p>
        </p:txBody>
      </p:sp>
      <p:sp>
        <p:nvSpPr>
          <p:cNvPr id="1029" name="Rectangle 5"/>
          <p:cNvSpPr>
            <a:spLocks noGrp="1" noChangeArrowheads="1"/>
          </p:cNvSpPr>
          <p:nvPr>
            <p:ph type="ftr" sz="quarter" idx="3"/>
          </p:nvPr>
        </p:nvSpPr>
        <p:spPr bwMode="auto">
          <a:xfrm>
            <a:off x="6629400" y="6476999"/>
            <a:ext cx="19145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John Notor, Notor Research</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3159576E-4883-9D41-BEE8-C9164FC7873F}" type="slidenum">
              <a:rPr lang="en-US"/>
              <a:pPr/>
              <a:t>‹#›</a:t>
            </a:fld>
            <a:endParaRPr lang="en-US"/>
          </a:p>
        </p:txBody>
      </p:sp>
      <p:sp>
        <p:nvSpPr>
          <p:cNvPr id="1031" name="Rectangle 7"/>
          <p:cNvSpPr>
            <a:spLocks noChangeArrowheads="1"/>
          </p:cNvSpPr>
          <p:nvPr/>
        </p:nvSpPr>
        <p:spPr bwMode="auto">
          <a:xfrm>
            <a:off x="6096001" y="332601"/>
            <a:ext cx="23495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18-13/</a:t>
            </a:r>
            <a:r>
              <a:rPr lang="en-US" sz="1800" b="1" dirty="0" smtClean="0"/>
              <a:t>07r1</a:t>
            </a:r>
            <a:r>
              <a:rPr lang="en-US" sz="1800" b="1" baseline="0" dirty="0" smtClean="0"/>
              <a:t> </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mentor.ieee.org/802.18/dcn/13/18-13-0004-09-0000-draft-802-comments-fcc-3550-3650-nprm.do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mailto:gnu@notor.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iscosales.webex.com/ciscosales/j.php?ED=215105107&amp;UID=1957386887&amp;PW=NYjdjZjlmYmZm&amp;RT=MiM0" TargetMode="External"/><Relationship Id="rId4" Type="http://schemas.openxmlformats.org/officeDocument/2006/relationships/hyperlink" Target="https://ciscosales.webex.com/ciscosales/j.php?ED=215105107&amp;UID=1957386887&amp;PW=NYjdjZjlmYmZm&amp;ORT=MiM0" TargetMode="External"/><Relationship Id="rId5" Type="http://schemas.openxmlformats.org/officeDocument/2006/relationships/hyperlink" Target="https://baesystems.uc.att.com/baesystems/meet"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cisco.com/en/US/about/doing_business/conferencing/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686497" cy="276999"/>
          </a:xfrm>
        </p:spPr>
        <p:txBody>
          <a:bodyPr/>
          <a:lstStyle/>
          <a:p>
            <a:r>
              <a:rPr lang="en-US" dirty="0" smtClean="0"/>
              <a:t>January </a:t>
            </a:r>
            <a:r>
              <a:rPr lang="en-US" dirty="0" smtClean="0"/>
              <a:t>24, </a:t>
            </a:r>
            <a:r>
              <a:rPr lang="en-US" dirty="0" smtClean="0"/>
              <a:t>2013</a:t>
            </a:r>
            <a:endParaRPr lang="en-US" dirty="0"/>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B203BF9C-8FA9-2043-A5AD-55536EFC3EFD}"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2800" b="0" dirty="0" smtClean="0">
                <a:solidFill>
                  <a:srgbClr val="000000"/>
                </a:solidFill>
                <a:latin typeface="Arial"/>
                <a:ea typeface="Lucida Grande"/>
                <a:cs typeface="Arial"/>
              </a:rPr>
              <a:t>Agenda for 802.18 Teleconference Meeting</a:t>
            </a:r>
            <a:br>
              <a:rPr lang="en-US" sz="2800" b="0" dirty="0" smtClean="0">
                <a:solidFill>
                  <a:srgbClr val="000000"/>
                </a:solidFill>
                <a:latin typeface="Arial"/>
                <a:ea typeface="Lucida Grande"/>
                <a:cs typeface="Arial"/>
              </a:rPr>
            </a:br>
            <a:r>
              <a:rPr lang="en-US" sz="2800" b="0" dirty="0" smtClean="0">
                <a:solidFill>
                  <a:srgbClr val="000000"/>
                </a:solidFill>
                <a:latin typeface="Arial"/>
                <a:ea typeface="Lucida Grande"/>
                <a:cs typeface="Arial"/>
              </a:rPr>
              <a:t>January 24, 2013</a:t>
            </a:r>
            <a:endParaRPr lang="en-US" sz="2800" dirty="0">
              <a:latin typeface="Arial"/>
              <a:cs typeface="Arial"/>
            </a:endParaRPr>
          </a:p>
        </p:txBody>
      </p:sp>
      <p:sp>
        <p:nvSpPr>
          <p:cNvPr id="30726" name="Rectangle 6"/>
          <p:cNvSpPr>
            <a:spLocks noGrp="1" noChangeArrowheads="1"/>
          </p:cNvSpPr>
          <p:nvPr>
            <p:ph type="body" idx="1"/>
          </p:nvPr>
        </p:nvSpPr>
        <p:spPr>
          <a:xfrm>
            <a:off x="685800" y="1676400"/>
            <a:ext cx="7772400" cy="381000"/>
          </a:xfrm>
          <a:noFill/>
          <a:ln/>
        </p:spPr>
        <p:txBody>
          <a:bodyPr/>
          <a:lstStyle/>
          <a:p>
            <a:pPr algn="ctr">
              <a:buFontTx/>
              <a:buNone/>
            </a:pPr>
            <a:r>
              <a:rPr lang="en-US" sz="2000" dirty="0"/>
              <a:t>Date:</a:t>
            </a:r>
            <a:r>
              <a:rPr lang="en-US" sz="2000" b="0" dirty="0" smtClean="0"/>
              <a:t> January 22, 2013</a:t>
            </a:r>
            <a:endParaRPr lang="en-US" sz="2000" b="0" dirty="0"/>
          </a:p>
        </p:txBody>
      </p:sp>
      <p:graphicFrame>
        <p:nvGraphicFramePr>
          <p:cNvPr id="30731" name="Object 11"/>
          <p:cNvGraphicFramePr>
            <a:graphicFrameLocks noChangeAspect="1"/>
          </p:cNvGraphicFramePr>
          <p:nvPr/>
        </p:nvGraphicFramePr>
        <p:xfrm>
          <a:off x="533400" y="2395538"/>
          <a:ext cx="8243888" cy="2744787"/>
        </p:xfrm>
        <a:graphic>
          <a:graphicData uri="http://schemas.openxmlformats.org/presentationml/2006/ole">
            <mc:AlternateContent xmlns:mc="http://schemas.openxmlformats.org/markup-compatibility/2006">
              <mc:Choice xmlns:v="urn:schemas-microsoft-com:vml" Requires="v">
                <p:oleObj spid="_x0000_s30897" name="Document" r:id="rId4" imgW="8255000" imgH="2755900" progId="Word.Document.8">
                  <p:embed/>
                </p:oleObj>
              </mc:Choice>
              <mc:Fallback>
                <p:oleObj name="Document" r:id="rId4" imgW="8255000" imgH="2755900" progId="Word.Document.8">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395538"/>
                        <a:ext cx="8243888" cy="2744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2" y="332601"/>
            <a:ext cx="1686497" cy="276999"/>
          </a:xfrm>
        </p:spPr>
        <p:txBody>
          <a:bodyPr/>
          <a:lstStyle/>
          <a:p>
            <a:r>
              <a:rPr lang="en-US" dirty="0"/>
              <a:t>January </a:t>
            </a:r>
            <a:r>
              <a:rPr lang="en-US" dirty="0" smtClean="0"/>
              <a:t>24, </a:t>
            </a:r>
            <a:r>
              <a:rPr lang="en-US" dirty="0"/>
              <a:t>2013</a:t>
            </a:r>
          </a:p>
        </p:txBody>
      </p:sp>
      <p:sp>
        <p:nvSpPr>
          <p:cNvPr id="5" name="Footer Placeholder 4"/>
          <p:cNvSpPr>
            <a:spLocks noGrp="1"/>
          </p:cNvSpPr>
          <p:nvPr>
            <p:ph type="ftr" sz="quarter" idx="11"/>
          </p:nvPr>
        </p:nvSpPr>
        <p:spPr/>
        <p:txBody>
          <a:bodyPr/>
          <a:lstStyle/>
          <a:p>
            <a:r>
              <a:rPr lang="en-US" smtClean="0"/>
              <a:t>John Notor, Notor Research</a:t>
            </a:r>
            <a:endParaRPr lang="en-US" dirty="0"/>
          </a:p>
        </p:txBody>
      </p:sp>
      <p:sp>
        <p:nvSpPr>
          <p:cNvPr id="6" name="Slide Number Placeholder 5"/>
          <p:cNvSpPr>
            <a:spLocks noGrp="1"/>
          </p:cNvSpPr>
          <p:nvPr>
            <p:ph type="sldNum" sz="quarter" idx="12"/>
          </p:nvPr>
        </p:nvSpPr>
        <p:spPr/>
        <p:txBody>
          <a:bodyPr/>
          <a:lstStyle/>
          <a:p>
            <a:r>
              <a:rPr lang="en-US"/>
              <a:t>Slide </a:t>
            </a:r>
            <a:fld id="{099B235F-C24C-EA4F-B03E-4C69B733EEB8}" type="slidenum">
              <a:rPr lang="en-US"/>
              <a:pPr/>
              <a:t>2</a:t>
            </a:fld>
            <a:endParaRPr lang="en-US"/>
          </a:p>
        </p:txBody>
      </p:sp>
      <p:sp>
        <p:nvSpPr>
          <p:cNvPr id="8194" name="Rectangle 2"/>
          <p:cNvSpPr>
            <a:spLocks noGrp="1" noChangeArrowheads="1"/>
          </p:cNvSpPr>
          <p:nvPr>
            <p:ph type="title"/>
          </p:nvPr>
        </p:nvSpPr>
        <p:spPr>
          <a:xfrm>
            <a:off x="685800" y="685800"/>
            <a:ext cx="7772400" cy="762000"/>
          </a:xfrm>
        </p:spPr>
        <p:txBody>
          <a:bodyPr/>
          <a:lstStyle/>
          <a:p>
            <a:r>
              <a:rPr lang="en-US" sz="2000" dirty="0" smtClean="0"/>
              <a:t>Meeting Agenda</a:t>
            </a:r>
            <a:endParaRPr lang="en-US" sz="2000" dirty="0"/>
          </a:p>
        </p:txBody>
      </p:sp>
      <p:sp>
        <p:nvSpPr>
          <p:cNvPr id="8195" name="Rectangle 3"/>
          <p:cNvSpPr>
            <a:spLocks noGrp="1" noChangeArrowheads="1"/>
          </p:cNvSpPr>
          <p:nvPr>
            <p:ph type="body" idx="1"/>
          </p:nvPr>
        </p:nvSpPr>
        <p:spPr>
          <a:xfrm>
            <a:off x="685800" y="1600200"/>
            <a:ext cx="8001000" cy="4572000"/>
          </a:xfrm>
        </p:spPr>
        <p:txBody>
          <a:bodyPr/>
          <a:lstStyle/>
          <a:p>
            <a:r>
              <a:rPr lang="en-US" sz="1800" dirty="0" smtClean="0"/>
              <a:t>Time</a:t>
            </a:r>
            <a:r>
              <a:rPr lang="en-US" sz="1800" dirty="0"/>
              <a:t>: </a:t>
            </a:r>
            <a:r>
              <a:rPr lang="en-US" sz="1800" dirty="0" smtClean="0"/>
              <a:t>Thursday, January 24, 2013, </a:t>
            </a:r>
            <a:r>
              <a:rPr lang="en-GB" sz="1800" dirty="0"/>
              <a:t>3 PM PST, 4 PM MST, </a:t>
            </a:r>
            <a:r>
              <a:rPr lang="en-GB" sz="1800" dirty="0" smtClean="0"/>
              <a:t>5 </a:t>
            </a:r>
            <a:r>
              <a:rPr lang="en-GB" sz="1800" dirty="0"/>
              <a:t>PM CST, 6 PM </a:t>
            </a:r>
            <a:r>
              <a:rPr lang="en-GB" sz="1800" dirty="0" smtClean="0"/>
              <a:t>EST</a:t>
            </a:r>
            <a:endParaRPr lang="en-US" sz="1800" dirty="0" smtClean="0"/>
          </a:p>
          <a:p>
            <a:r>
              <a:rPr lang="en-US" sz="1800" dirty="0" smtClean="0"/>
              <a:t>Duration: 2 hour</a:t>
            </a:r>
            <a:endParaRPr lang="en-US" sz="1800" dirty="0"/>
          </a:p>
          <a:p>
            <a:r>
              <a:rPr lang="en-US" sz="1800" dirty="0"/>
              <a:t>Agenda</a:t>
            </a:r>
            <a:r>
              <a:rPr lang="en-US" sz="1800" b="0" dirty="0"/>
              <a:t>:</a:t>
            </a:r>
            <a:r>
              <a:rPr lang="en-US" sz="1800" dirty="0"/>
              <a:t> IEEE 802.18 </a:t>
            </a:r>
            <a:r>
              <a:rPr lang="en-US" sz="1800" dirty="0" smtClean="0"/>
              <a:t>to Edit, Review, Approve IEEE </a:t>
            </a:r>
            <a:r>
              <a:rPr lang="en-US" sz="1800" dirty="0"/>
              <a:t>802 Inputs to FCC </a:t>
            </a:r>
            <a:r>
              <a:rPr lang="en-US" sz="1800" dirty="0" smtClean="0"/>
              <a:t>3.5 GHz NPRM, 18-12/131r0.</a:t>
            </a:r>
          </a:p>
          <a:p>
            <a:pPr lvl="1"/>
            <a:r>
              <a:rPr lang="en-US" sz="1800" b="0" dirty="0" smtClean="0"/>
              <a:t>Review Current Draft Comments, 18-13/</a:t>
            </a:r>
            <a:r>
              <a:rPr lang="en-US" sz="1800" b="0" dirty="0" smtClean="0"/>
              <a:t>04r9</a:t>
            </a:r>
            <a:endParaRPr lang="en-US" sz="1800" b="0" dirty="0" smtClean="0"/>
          </a:p>
          <a:p>
            <a:pPr lvl="2"/>
            <a:r>
              <a:rPr lang="nl-NL" sz="1600" dirty="0" smtClean="0">
                <a:hlinkClick r:id="rId3"/>
              </a:rPr>
              <a:t>https://mentor.ieee.org/802.18/dcn/13/18-13-0004-09-0000-draft-802-comments-fcc-3550-3650-nprm.doc</a:t>
            </a:r>
            <a:endParaRPr lang="en-US" sz="1600" b="0" dirty="0" smtClean="0"/>
          </a:p>
          <a:p>
            <a:pPr lvl="1"/>
            <a:r>
              <a:rPr lang="en-US" sz="1800" dirty="0" smtClean="0"/>
              <a:t>Edit as needed</a:t>
            </a:r>
          </a:p>
          <a:p>
            <a:pPr lvl="1"/>
            <a:r>
              <a:rPr lang="en-US" sz="1800" b="0" dirty="0" smtClean="0"/>
              <a:t>Approve edits for submission to the EC for review and approval to submit to the FCC using the 10 day EC ballot </a:t>
            </a:r>
            <a:r>
              <a:rPr lang="en-US" sz="1800" dirty="0" smtClean="0"/>
              <a:t>procedure.</a:t>
            </a:r>
          </a:p>
          <a:p>
            <a:pPr lvl="1"/>
            <a:r>
              <a:rPr lang="en-US" sz="1800" dirty="0" smtClean="0"/>
              <a:t>Adjourn</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2" y="332601"/>
            <a:ext cx="1686497" cy="276999"/>
          </a:xfrm>
        </p:spPr>
        <p:txBody>
          <a:bodyPr/>
          <a:lstStyle/>
          <a:p>
            <a:r>
              <a:rPr lang="en-US" dirty="0"/>
              <a:t>January </a:t>
            </a:r>
            <a:r>
              <a:rPr lang="en-US" dirty="0" smtClean="0"/>
              <a:t>24, </a:t>
            </a:r>
            <a:r>
              <a:rPr lang="en-US" dirty="0"/>
              <a:t>2013</a:t>
            </a:r>
          </a:p>
        </p:txBody>
      </p:sp>
      <p:sp>
        <p:nvSpPr>
          <p:cNvPr id="5" name="Footer Placeholder 4"/>
          <p:cNvSpPr>
            <a:spLocks noGrp="1"/>
          </p:cNvSpPr>
          <p:nvPr>
            <p:ph type="ftr" sz="quarter" idx="11"/>
          </p:nvPr>
        </p:nvSpPr>
        <p:spPr/>
        <p:txBody>
          <a:bodyPr/>
          <a:lstStyle/>
          <a:p>
            <a:r>
              <a:rPr lang="en-US" smtClean="0"/>
              <a:t>John Notor, Notor Research</a:t>
            </a:r>
            <a:endParaRPr lang="en-US" dirty="0"/>
          </a:p>
        </p:txBody>
      </p:sp>
      <p:sp>
        <p:nvSpPr>
          <p:cNvPr id="6" name="Slide Number Placeholder 5"/>
          <p:cNvSpPr>
            <a:spLocks noGrp="1"/>
          </p:cNvSpPr>
          <p:nvPr>
            <p:ph type="sldNum" sz="quarter" idx="12"/>
          </p:nvPr>
        </p:nvSpPr>
        <p:spPr/>
        <p:txBody>
          <a:bodyPr/>
          <a:lstStyle/>
          <a:p>
            <a:r>
              <a:rPr lang="en-US"/>
              <a:t>Slide </a:t>
            </a:r>
            <a:fld id="{099B235F-C24C-EA4F-B03E-4C69B733EEB8}" type="slidenum">
              <a:rPr lang="en-US"/>
              <a:pPr/>
              <a:t>3</a:t>
            </a:fld>
            <a:endParaRPr lang="en-US"/>
          </a:p>
        </p:txBody>
      </p:sp>
      <p:sp>
        <p:nvSpPr>
          <p:cNvPr id="8194" name="Rectangle 2"/>
          <p:cNvSpPr>
            <a:spLocks noGrp="1" noChangeArrowheads="1"/>
          </p:cNvSpPr>
          <p:nvPr>
            <p:ph type="title"/>
          </p:nvPr>
        </p:nvSpPr>
        <p:spPr>
          <a:xfrm>
            <a:off x="685800" y="685800"/>
            <a:ext cx="7772400" cy="762000"/>
          </a:xfrm>
        </p:spPr>
        <p:txBody>
          <a:bodyPr/>
          <a:lstStyle/>
          <a:p>
            <a:r>
              <a:rPr lang="en-US" sz="2000" dirty="0" smtClean="0"/>
              <a:t>Submitting Changes to 18-13/04r7</a:t>
            </a:r>
            <a:endParaRPr lang="en-US" sz="2000" dirty="0"/>
          </a:p>
        </p:txBody>
      </p:sp>
      <p:sp>
        <p:nvSpPr>
          <p:cNvPr id="8195" name="Rectangle 3"/>
          <p:cNvSpPr>
            <a:spLocks noGrp="1" noChangeArrowheads="1"/>
          </p:cNvSpPr>
          <p:nvPr>
            <p:ph type="body" idx="1"/>
          </p:nvPr>
        </p:nvSpPr>
        <p:spPr>
          <a:xfrm>
            <a:off x="685800" y="1600200"/>
            <a:ext cx="8001000" cy="4572000"/>
          </a:xfrm>
        </p:spPr>
        <p:txBody>
          <a:bodyPr/>
          <a:lstStyle/>
          <a:p>
            <a:r>
              <a:rPr lang="en-US" sz="1800" b="0" dirty="0" smtClean="0"/>
              <a:t>Please send an edited version of 18-13/04r7 to John Notor, IEEE 802.18 Vice Chair, email: </a:t>
            </a:r>
            <a:r>
              <a:rPr lang="en-US" sz="1800" b="0" dirty="0" smtClean="0">
                <a:hlinkClick r:id="rId3"/>
              </a:rPr>
              <a:t>gnu@notor.com</a:t>
            </a:r>
            <a:r>
              <a:rPr lang="en-US" sz="1800" b="0" dirty="0" smtClean="0"/>
              <a:t>. Please include your name in the file name.</a:t>
            </a:r>
          </a:p>
          <a:p>
            <a:r>
              <a:rPr lang="en-US" sz="1800" b="0" dirty="0" smtClean="0"/>
              <a:t>John will create a composite document including edits received on or before 12 midnight, Wednesday, January 23, 2013, Pacific Time, and upload the document to IEEE Mentor. No document submissions will be accepted after that time for inclusion into the draft.</a:t>
            </a:r>
          </a:p>
        </p:txBody>
      </p:sp>
    </p:spTree>
    <p:extLst>
      <p:ext uri="{BB962C8B-B14F-4D97-AF65-F5344CB8AC3E}">
        <p14:creationId xmlns:p14="http://schemas.microsoft.com/office/powerpoint/2010/main" val="9861527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2" y="332601"/>
            <a:ext cx="1686497" cy="276999"/>
          </a:xfrm>
        </p:spPr>
        <p:txBody>
          <a:bodyPr/>
          <a:lstStyle/>
          <a:p>
            <a:r>
              <a:rPr lang="en-US" dirty="0"/>
              <a:t>January </a:t>
            </a:r>
            <a:r>
              <a:rPr lang="en-US" dirty="0" smtClean="0"/>
              <a:t>24, </a:t>
            </a:r>
            <a:r>
              <a:rPr lang="en-US" dirty="0"/>
              <a:t>2013</a:t>
            </a:r>
          </a:p>
        </p:txBody>
      </p:sp>
      <p:sp>
        <p:nvSpPr>
          <p:cNvPr id="5" name="Footer Placeholder 4"/>
          <p:cNvSpPr>
            <a:spLocks noGrp="1"/>
          </p:cNvSpPr>
          <p:nvPr>
            <p:ph type="ftr" sz="quarter" idx="11"/>
          </p:nvPr>
        </p:nvSpPr>
        <p:spPr/>
        <p:txBody>
          <a:bodyPr/>
          <a:lstStyle/>
          <a:p>
            <a:r>
              <a:rPr lang="en-US" smtClean="0"/>
              <a:t>John Notor, Notor Research</a:t>
            </a:r>
            <a:endParaRPr lang="en-US" dirty="0"/>
          </a:p>
        </p:txBody>
      </p:sp>
      <p:sp>
        <p:nvSpPr>
          <p:cNvPr id="6" name="Slide Number Placeholder 5"/>
          <p:cNvSpPr>
            <a:spLocks noGrp="1"/>
          </p:cNvSpPr>
          <p:nvPr>
            <p:ph type="sldNum" sz="quarter" idx="12"/>
          </p:nvPr>
        </p:nvSpPr>
        <p:spPr/>
        <p:txBody>
          <a:bodyPr/>
          <a:lstStyle/>
          <a:p>
            <a:r>
              <a:rPr lang="en-US"/>
              <a:t>Slide </a:t>
            </a:r>
            <a:fld id="{099B235F-C24C-EA4F-B03E-4C69B733EEB8}" type="slidenum">
              <a:rPr lang="en-US"/>
              <a:pPr/>
              <a:t>4</a:t>
            </a:fld>
            <a:endParaRPr lang="en-US"/>
          </a:p>
        </p:txBody>
      </p:sp>
      <p:sp>
        <p:nvSpPr>
          <p:cNvPr id="8194" name="Rectangle 2"/>
          <p:cNvSpPr>
            <a:spLocks noGrp="1" noChangeArrowheads="1"/>
          </p:cNvSpPr>
          <p:nvPr>
            <p:ph type="title"/>
          </p:nvPr>
        </p:nvSpPr>
        <p:spPr>
          <a:xfrm>
            <a:off x="685800" y="685800"/>
            <a:ext cx="7772400" cy="762000"/>
          </a:xfrm>
        </p:spPr>
        <p:txBody>
          <a:bodyPr/>
          <a:lstStyle/>
          <a:p>
            <a:r>
              <a:rPr lang="en-US" sz="2000" dirty="0" smtClean="0"/>
              <a:t>Teleconference Information</a:t>
            </a:r>
            <a:br>
              <a:rPr lang="en-US" sz="2000" dirty="0" smtClean="0"/>
            </a:br>
            <a:r>
              <a:rPr lang="en-US" sz="2000" dirty="0" smtClean="0"/>
              <a:t>Connect by Computer</a:t>
            </a:r>
            <a:endParaRPr lang="en-US" sz="2000" dirty="0"/>
          </a:p>
        </p:txBody>
      </p:sp>
      <p:sp>
        <p:nvSpPr>
          <p:cNvPr id="8195" name="Rectangle 3"/>
          <p:cNvSpPr>
            <a:spLocks noGrp="1" noChangeArrowheads="1"/>
          </p:cNvSpPr>
          <p:nvPr>
            <p:ph type="body" idx="1"/>
          </p:nvPr>
        </p:nvSpPr>
        <p:spPr>
          <a:xfrm>
            <a:off x="685800" y="1524000"/>
            <a:ext cx="8001000" cy="4572000"/>
          </a:xfrm>
        </p:spPr>
        <p:txBody>
          <a:bodyPr/>
          <a:lstStyle/>
          <a:p>
            <a:r>
              <a:rPr lang="en-US" sz="1400" dirty="0"/>
              <a:t>Topic: 3550</a:t>
            </a:r>
          </a:p>
          <a:p>
            <a:r>
              <a:rPr lang="en-US" sz="1400" dirty="0"/>
              <a:t>Date: Every Thursday, from Thursday, January 24, 2013 to Thursday, February 7, 2013</a:t>
            </a:r>
          </a:p>
          <a:p>
            <a:r>
              <a:rPr lang="en-US" sz="1400" dirty="0"/>
              <a:t>Time: 3:00 pm, Pacific Standard Time (San Francisco, GMT-08:00)</a:t>
            </a:r>
          </a:p>
          <a:p>
            <a:r>
              <a:rPr lang="en-US" sz="1400" dirty="0"/>
              <a:t>Meeting Number: 206 419 888</a:t>
            </a:r>
          </a:p>
          <a:p>
            <a:r>
              <a:rPr lang="en-US" sz="1400" dirty="0"/>
              <a:t>Meeting Password: </a:t>
            </a:r>
            <a:r>
              <a:rPr lang="en-US" sz="1400" dirty="0" smtClean="0"/>
              <a:t>3550</a:t>
            </a:r>
            <a:endParaRPr lang="en-US" sz="1400" dirty="0"/>
          </a:p>
          <a:p>
            <a:r>
              <a:rPr lang="en-US" sz="1400" dirty="0"/>
              <a:t>-------------------------------------------------------</a:t>
            </a:r>
          </a:p>
          <a:p>
            <a:r>
              <a:rPr lang="en-US" sz="1400" dirty="0"/>
              <a:t>To join the online meeting (Now from mobile devices!)</a:t>
            </a:r>
          </a:p>
          <a:p>
            <a:r>
              <a:rPr lang="en-US" sz="1400" dirty="0"/>
              <a:t>-------------------------------------------------------</a:t>
            </a:r>
          </a:p>
          <a:p>
            <a:r>
              <a:rPr lang="en-US" sz="1400" dirty="0"/>
              <a:t>1. Go to </a:t>
            </a:r>
            <a:r>
              <a:rPr lang="en-US" sz="1400" u="sng" dirty="0">
                <a:hlinkClick r:id="rId3"/>
              </a:rPr>
              <a:t>https://ciscosales.webex.com/ciscosales/j.php?ED=215105107&amp;UID=1957386887&amp;PW=NYjdjZjlmYmZm&amp;RT=MiM0</a:t>
            </a:r>
          </a:p>
          <a:p>
            <a:r>
              <a:rPr lang="en-US" sz="1400" dirty="0"/>
              <a:t>2. Enter your name and email address.</a:t>
            </a:r>
          </a:p>
          <a:p>
            <a:r>
              <a:rPr lang="en-US" sz="1400" dirty="0"/>
              <a:t>3. Enter the meeting password: 3550</a:t>
            </a:r>
          </a:p>
          <a:p>
            <a:r>
              <a:rPr lang="en-US" sz="1400" dirty="0"/>
              <a:t>4. Click "Join Now".</a:t>
            </a:r>
          </a:p>
          <a:p>
            <a:endParaRPr lang="en-US" sz="1400" dirty="0"/>
          </a:p>
          <a:p>
            <a:r>
              <a:rPr lang="en-US" sz="1400" dirty="0"/>
              <a:t>To view in other time zones or languages, please click the link:</a:t>
            </a:r>
          </a:p>
          <a:p>
            <a:r>
              <a:rPr lang="en-US" sz="1400" u="sng" dirty="0">
                <a:hlinkClick r:id="rId4"/>
              </a:rPr>
              <a:t>https://ciscosales.webex.com/ciscosales/j.php?ED=215105107&amp;UID=1957386887&amp;PW=NYjdjZjlmYmZm&amp;ORT=MiM0</a:t>
            </a:r>
            <a:endParaRPr lang="en-US" sz="1400" b="0" dirty="0">
              <a:hlinkClick r:id="rId5"/>
            </a:endParaRPr>
          </a:p>
        </p:txBody>
      </p:sp>
    </p:spTree>
    <p:extLst>
      <p:ext uri="{BB962C8B-B14F-4D97-AF65-F5344CB8AC3E}">
        <p14:creationId xmlns:p14="http://schemas.microsoft.com/office/powerpoint/2010/main" val="211404725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2" y="332601"/>
            <a:ext cx="1686497" cy="276999"/>
          </a:xfrm>
        </p:spPr>
        <p:txBody>
          <a:bodyPr/>
          <a:lstStyle/>
          <a:p>
            <a:r>
              <a:rPr lang="en-US" dirty="0"/>
              <a:t>January </a:t>
            </a:r>
            <a:r>
              <a:rPr lang="en-US" dirty="0" smtClean="0"/>
              <a:t>24, </a:t>
            </a:r>
            <a:r>
              <a:rPr lang="en-US" dirty="0"/>
              <a:t>2013</a:t>
            </a:r>
          </a:p>
        </p:txBody>
      </p:sp>
      <p:sp>
        <p:nvSpPr>
          <p:cNvPr id="5" name="Footer Placeholder 4"/>
          <p:cNvSpPr>
            <a:spLocks noGrp="1"/>
          </p:cNvSpPr>
          <p:nvPr>
            <p:ph type="ftr" sz="quarter" idx="11"/>
          </p:nvPr>
        </p:nvSpPr>
        <p:spPr/>
        <p:txBody>
          <a:bodyPr/>
          <a:lstStyle/>
          <a:p>
            <a:r>
              <a:rPr lang="en-US" smtClean="0"/>
              <a:t>John Notor, Notor Research</a:t>
            </a:r>
            <a:endParaRPr lang="en-US" dirty="0"/>
          </a:p>
        </p:txBody>
      </p:sp>
      <p:sp>
        <p:nvSpPr>
          <p:cNvPr id="6" name="Slide Number Placeholder 5"/>
          <p:cNvSpPr>
            <a:spLocks noGrp="1"/>
          </p:cNvSpPr>
          <p:nvPr>
            <p:ph type="sldNum" sz="quarter" idx="12"/>
          </p:nvPr>
        </p:nvSpPr>
        <p:spPr/>
        <p:txBody>
          <a:bodyPr/>
          <a:lstStyle/>
          <a:p>
            <a:r>
              <a:rPr lang="en-US"/>
              <a:t>Slide </a:t>
            </a:r>
            <a:fld id="{099B235F-C24C-EA4F-B03E-4C69B733EEB8}" type="slidenum">
              <a:rPr lang="en-US"/>
              <a:pPr/>
              <a:t>5</a:t>
            </a:fld>
            <a:endParaRPr lang="en-US"/>
          </a:p>
        </p:txBody>
      </p:sp>
      <p:sp>
        <p:nvSpPr>
          <p:cNvPr id="8194" name="Rectangle 2"/>
          <p:cNvSpPr>
            <a:spLocks noGrp="1" noChangeArrowheads="1"/>
          </p:cNvSpPr>
          <p:nvPr>
            <p:ph type="title"/>
          </p:nvPr>
        </p:nvSpPr>
        <p:spPr>
          <a:xfrm>
            <a:off x="685800" y="685800"/>
            <a:ext cx="7772400" cy="762000"/>
          </a:xfrm>
        </p:spPr>
        <p:txBody>
          <a:bodyPr/>
          <a:lstStyle/>
          <a:p>
            <a:r>
              <a:rPr lang="en-US" sz="2000" dirty="0" smtClean="0"/>
              <a:t>Teleconference Information</a:t>
            </a:r>
            <a:br>
              <a:rPr lang="en-US" sz="2000" dirty="0" smtClean="0"/>
            </a:br>
            <a:r>
              <a:rPr lang="en-US" sz="2000" dirty="0" smtClean="0"/>
              <a:t>Connect By Telephone</a:t>
            </a:r>
            <a:endParaRPr lang="en-US" sz="2000" dirty="0"/>
          </a:p>
        </p:txBody>
      </p:sp>
      <p:sp>
        <p:nvSpPr>
          <p:cNvPr id="8195" name="Rectangle 3"/>
          <p:cNvSpPr>
            <a:spLocks noGrp="1" noChangeArrowheads="1"/>
          </p:cNvSpPr>
          <p:nvPr>
            <p:ph type="body" idx="1"/>
          </p:nvPr>
        </p:nvSpPr>
        <p:spPr>
          <a:xfrm>
            <a:off x="685800" y="1524000"/>
            <a:ext cx="8001000" cy="4419600"/>
          </a:xfrm>
        </p:spPr>
        <p:txBody>
          <a:bodyPr/>
          <a:lstStyle/>
          <a:p>
            <a:r>
              <a:rPr lang="en-US" sz="1400" dirty="0" err="1"/>
              <a:t>ALERT:Toll-Free</a:t>
            </a:r>
            <a:r>
              <a:rPr lang="en-US" sz="1400" dirty="0"/>
              <a:t> Dial Restrictions for (408) and (919) Area </a:t>
            </a:r>
            <a:r>
              <a:rPr lang="en-US" sz="1400" dirty="0" smtClean="0"/>
              <a:t>Code</a:t>
            </a:r>
            <a:endParaRPr lang="en-US" sz="1400" dirty="0"/>
          </a:p>
          <a:p>
            <a:r>
              <a:rPr lang="en-US" sz="1400" dirty="0"/>
              <a:t>The affected toll free numbers are: (866) 432-9903 for the San Jose/Milpitas area and (866) 349-3520 for the RTP area</a:t>
            </a:r>
            <a:r>
              <a:rPr lang="en-US" sz="1400" dirty="0" smtClean="0"/>
              <a:t>.</a:t>
            </a:r>
            <a:endParaRPr lang="en-US" sz="1400" dirty="0"/>
          </a:p>
          <a:p>
            <a:r>
              <a:rPr lang="en-US" sz="1400" dirty="0"/>
              <a:t>Please dial the local access number for your area from the list below:</a:t>
            </a:r>
          </a:p>
          <a:p>
            <a:r>
              <a:rPr lang="en-US" sz="1400" dirty="0"/>
              <a:t>- San Jose/Milpitas (408) area: 525-6800</a:t>
            </a:r>
          </a:p>
          <a:p>
            <a:r>
              <a:rPr lang="en-US" sz="1400" dirty="0"/>
              <a:t>- RTP (919) area: 392-</a:t>
            </a:r>
            <a:r>
              <a:rPr lang="en-US" sz="1400" dirty="0" smtClean="0"/>
              <a:t>3330</a:t>
            </a:r>
            <a:endParaRPr lang="en-US" sz="1400" dirty="0"/>
          </a:p>
          <a:p>
            <a:r>
              <a:rPr lang="en-US" sz="1400" dirty="0"/>
              <a:t>-------------------------------------------------------</a:t>
            </a:r>
          </a:p>
          <a:p>
            <a:r>
              <a:rPr lang="en-US" sz="1400" dirty="0"/>
              <a:t>To join the teleconference only</a:t>
            </a:r>
          </a:p>
          <a:p>
            <a:r>
              <a:rPr lang="en-US" sz="1400" dirty="0"/>
              <a:t>-------------------------------------------------------</a:t>
            </a:r>
          </a:p>
          <a:p>
            <a:r>
              <a:rPr lang="en-US" sz="1400" dirty="0"/>
              <a:t>1. Dial into Cisco WebEx (view all Global Access Numbers at</a:t>
            </a:r>
          </a:p>
          <a:p>
            <a:r>
              <a:rPr lang="en-US" sz="1400" u="sng" dirty="0">
                <a:hlinkClick r:id="rId3"/>
              </a:rPr>
              <a:t>http://cisco.com/en/US/about/doing_business/conferencing/index.html</a:t>
            </a:r>
          </a:p>
          <a:p>
            <a:r>
              <a:rPr lang="en-US" sz="1400" dirty="0"/>
              <a:t>2. Follow the prompts to enter the Meeting Number (listed above) or Access Code followed by the # sign</a:t>
            </a:r>
            <a:r>
              <a:rPr lang="en-US" sz="1400" dirty="0" smtClean="0"/>
              <a:t>.</a:t>
            </a:r>
            <a:endParaRPr lang="en-US" sz="1400" dirty="0"/>
          </a:p>
          <a:p>
            <a:r>
              <a:rPr lang="en-US" sz="1400" dirty="0"/>
              <a:t>San Jose, CA: +1.408.525.6800 RTP: +</a:t>
            </a:r>
            <a:r>
              <a:rPr lang="en-US" sz="1400" dirty="0" smtClean="0"/>
              <a:t>1.919.392.3330</a:t>
            </a:r>
            <a:endParaRPr lang="en-US" sz="1400" dirty="0"/>
          </a:p>
          <a:p>
            <a:r>
              <a:rPr lang="en-US" sz="1400" dirty="0"/>
              <a:t>US/Canada: +1.866.432.9903 United Kingdom: +</a:t>
            </a:r>
            <a:r>
              <a:rPr lang="en-US" sz="1400" dirty="0" smtClean="0"/>
              <a:t>44.20.8824.0117</a:t>
            </a:r>
            <a:endParaRPr lang="en-US" sz="1400" dirty="0"/>
          </a:p>
          <a:p>
            <a:r>
              <a:rPr lang="en-US" sz="1400" dirty="0"/>
              <a:t>India: +91.80.4350.1111 Germany: +</a:t>
            </a:r>
            <a:r>
              <a:rPr lang="en-US" sz="1400" dirty="0" smtClean="0"/>
              <a:t>49.619.6773.9002</a:t>
            </a:r>
            <a:endParaRPr lang="en-US" sz="1400" dirty="0"/>
          </a:p>
          <a:p>
            <a:r>
              <a:rPr lang="en-US" sz="1400" dirty="0"/>
              <a:t>Japan: +81.3.5763.9394 China: +</a:t>
            </a:r>
            <a:r>
              <a:rPr lang="en-US" sz="1400" dirty="0" smtClean="0"/>
              <a:t>86.10.8515.5666</a:t>
            </a:r>
            <a:endParaRPr lang="en-US" sz="1200" dirty="0" smtClean="0"/>
          </a:p>
          <a:p>
            <a:pPr lvl="2"/>
            <a:endParaRPr lang="en-US" sz="1200" dirty="0"/>
          </a:p>
        </p:txBody>
      </p:sp>
    </p:spTree>
    <p:extLst>
      <p:ext uri="{BB962C8B-B14F-4D97-AF65-F5344CB8AC3E}">
        <p14:creationId xmlns:p14="http://schemas.microsoft.com/office/powerpoint/2010/main" val="2063189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531</TotalTime>
  <Words>936</Words>
  <Application>Microsoft Macintosh PowerPoint</Application>
  <PresentationFormat>On-screen Show (4:3)</PresentationFormat>
  <Paragraphs>81</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802-18-Submission</vt:lpstr>
      <vt:lpstr>Document</vt:lpstr>
      <vt:lpstr>Agenda for 802.18 Teleconference Meeting January 24, 2013</vt:lpstr>
      <vt:lpstr>Meeting Agenda</vt:lpstr>
      <vt:lpstr>Submitting Changes to 18-13/04r7</vt:lpstr>
      <vt:lpstr>Teleconference Information Connect by Computer</vt:lpstr>
      <vt:lpstr>Teleconference Information Connect By Telephone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for 802.18 Teleconference on Jan 24, 2013</dc:title>
  <dc:subject/>
  <dc:creator>John H Notor</dc:creator>
  <cp:keywords/>
  <dc:description/>
  <cp:lastModifiedBy>John H Notor</cp:lastModifiedBy>
  <cp:revision>246</cp:revision>
  <cp:lastPrinted>1998-02-10T13:28:06Z</cp:lastPrinted>
  <dcterms:created xsi:type="dcterms:W3CDTF">2012-05-17T22:09:29Z</dcterms:created>
  <dcterms:modified xsi:type="dcterms:W3CDTF">2013-01-24T21:45:32Z</dcterms:modified>
  <cp:category/>
</cp:coreProperties>
</file>