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58" r:id="rId3"/>
    <p:sldId id="275" r:id="rId4"/>
    <p:sldId id="274" r:id="rId5"/>
    <p:sldId id="27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7" d="100"/>
          <a:sy n="127" d="100"/>
        </p:scale>
        <p:origin x="-53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2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5513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1634084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56602B28-E931-7745-A0ED-2EA68248461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2" y="332601"/>
            <a:ext cx="1579600" cy="276999"/>
          </a:xfrm>
        </p:spPr>
        <p:txBody>
          <a:bodyPr/>
          <a:lstStyle>
            <a:lvl1pPr>
              <a:defRPr/>
            </a:lvl1pPr>
          </a:lstStyle>
          <a:p>
            <a:r>
              <a:rPr lang="en-US" smtClean="0"/>
              <a:t>December 3,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D8770274-B173-8448-870E-FE678127FC80}"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3,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BC0E4AA-5AFC-3E47-B207-A8976F5A7DD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3,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AC7F6D3-D0B7-0943-A631-39F52806098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smtClean="0"/>
              <a:t>December 3,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79600" cy="276999"/>
          </a:xfrm>
        </p:spPr>
        <p:txBody>
          <a:bodyPr/>
          <a:lstStyle>
            <a:lvl1pPr>
              <a:defRPr/>
            </a:lvl1pPr>
          </a:lstStyle>
          <a:p>
            <a:r>
              <a:rPr lang="en-US" smtClean="0"/>
              <a:t>December 3,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03B2794C-8CEE-3C41-82F8-39709A9AAA8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December 3,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A37D0AE-2C11-FE47-ACE1-F922067C95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December 3,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2CCDB589-F13B-E541-87E7-A9861D0A6A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79600" cy="276999"/>
          </a:xfrm>
        </p:spPr>
        <p:txBody>
          <a:bodyPr/>
          <a:lstStyle>
            <a:lvl1pPr>
              <a:defRPr/>
            </a:lvl1pPr>
          </a:lstStyle>
          <a:p>
            <a:r>
              <a:rPr lang="en-US" smtClean="0"/>
              <a:t>December 3, 2012</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74AC2E64-B9C6-4F4B-B085-4D6437361362}"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December 3,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52D0573C-86B1-114E-A04F-5155F6A8DB4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3,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6F479ADA-C1EC-B34A-8A52-00B05DB3C8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3,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88064DB-FD65-9C4F-B0A6-2648A1E84A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7456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December 3, 2012</a:t>
            </a:r>
            <a:endParaRPr lang="en-US" dirty="0"/>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John Notor, Notor Research</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6096001" y="332601"/>
            <a:ext cx="23495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18-12/</a:t>
            </a:r>
            <a:r>
              <a:rPr lang="en-US" sz="1800" b="1" dirty="0" smtClean="0"/>
              <a:t>125r0</a:t>
            </a:r>
            <a:r>
              <a:rPr lang="en-US" sz="1800" b="1" baseline="0" dirty="0" smtClean="0"/>
              <a:t> </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mailto:gnu@notor.com" TargetMode="External"/><Relationship Id="rId4" Type="http://schemas.openxmlformats.org/officeDocument/2006/relationships/hyperlink" Target="https://mentor.ieee.org/802.18/dcn/12/18-12-0109-03-0000-draft-802-comments-fcc-tvband-auction-nprm.doc"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baesystems.uc.att.com/baesystems/mee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745670" cy="276999"/>
          </a:xfrm>
        </p:spPr>
        <p:txBody>
          <a:bodyPr/>
          <a:lstStyle/>
          <a:p>
            <a:r>
              <a:rPr lang="en-US" smtClean="0"/>
              <a:t>December 3, 2012</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B203BF9C-8FA9-2043-A5AD-55536EFC3EFD}"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2800" b="0" dirty="0" smtClean="0">
                <a:solidFill>
                  <a:srgbClr val="000000"/>
                </a:solidFill>
                <a:latin typeface="Arial"/>
                <a:ea typeface="Lucida Grande"/>
                <a:cs typeface="Arial"/>
              </a:rPr>
              <a:t>Agenda for 802.18 Teleconference Meeting</a:t>
            </a:r>
            <a:br>
              <a:rPr lang="en-US" sz="2800" b="0" dirty="0" smtClean="0">
                <a:solidFill>
                  <a:srgbClr val="000000"/>
                </a:solidFill>
                <a:latin typeface="Arial"/>
                <a:ea typeface="Lucida Grande"/>
                <a:cs typeface="Arial"/>
              </a:rPr>
            </a:br>
            <a:r>
              <a:rPr lang="en-US" sz="2800" b="0" dirty="0" smtClean="0">
                <a:solidFill>
                  <a:srgbClr val="000000"/>
                </a:solidFill>
                <a:latin typeface="Arial"/>
                <a:ea typeface="Lucida Grande"/>
                <a:cs typeface="Arial"/>
              </a:rPr>
              <a:t>December 3, 2012</a:t>
            </a:r>
            <a:endParaRPr lang="en-US" sz="2800" dirty="0">
              <a:latin typeface="Arial"/>
              <a:cs typeface="Arial"/>
            </a:endParaRPr>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sz="2000" dirty="0"/>
              <a:t>Date:</a:t>
            </a:r>
            <a:r>
              <a:rPr lang="en-US" sz="2000" b="0" dirty="0" smtClean="0"/>
              <a:t> </a:t>
            </a:r>
            <a:r>
              <a:rPr lang="en-US" sz="2000" b="0" dirty="0" smtClean="0"/>
              <a:t>November 26, 2012</a:t>
            </a:r>
            <a:endParaRPr lang="en-US" sz="2000" b="0" dirty="0"/>
          </a:p>
        </p:txBody>
      </p:sp>
      <p:graphicFrame>
        <p:nvGraphicFramePr>
          <p:cNvPr id="30731" name="Object 11"/>
          <p:cNvGraphicFramePr>
            <a:graphicFrameLocks noChangeAspect="1"/>
          </p:cNvGraphicFramePr>
          <p:nvPr/>
        </p:nvGraphicFramePr>
        <p:xfrm>
          <a:off x="533400" y="2395538"/>
          <a:ext cx="8243888" cy="2744787"/>
        </p:xfrm>
        <a:graphic>
          <a:graphicData uri="http://schemas.openxmlformats.org/presentationml/2006/ole">
            <mc:AlternateContent xmlns:mc="http://schemas.openxmlformats.org/markup-compatibility/2006">
              <mc:Choice xmlns:v="urn:schemas-microsoft-com:vml" Requires="v">
                <p:oleObj spid="_x0000_s30874"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395538"/>
                        <a:ext cx="8243888" cy="2744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579600" cy="276999"/>
          </a:xfrm>
        </p:spPr>
        <p:txBody>
          <a:bodyPr/>
          <a:lstStyle/>
          <a:p>
            <a:r>
              <a:rPr lang="en-US" dirty="0" smtClean="0"/>
              <a:t>December 3, 2012</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2</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Meeting Agenda</a:t>
            </a:r>
            <a:endParaRPr lang="en-US" sz="2000" dirty="0"/>
          </a:p>
        </p:txBody>
      </p:sp>
      <p:sp>
        <p:nvSpPr>
          <p:cNvPr id="8195" name="Rectangle 3"/>
          <p:cNvSpPr>
            <a:spLocks noGrp="1" noChangeArrowheads="1"/>
          </p:cNvSpPr>
          <p:nvPr>
            <p:ph type="body" idx="1"/>
          </p:nvPr>
        </p:nvSpPr>
        <p:spPr>
          <a:xfrm>
            <a:off x="685800" y="1600200"/>
            <a:ext cx="8001000" cy="4572000"/>
          </a:xfrm>
        </p:spPr>
        <p:txBody>
          <a:bodyPr/>
          <a:lstStyle/>
          <a:p>
            <a:r>
              <a:rPr lang="en-US" sz="1800" dirty="0" smtClean="0"/>
              <a:t>Time</a:t>
            </a:r>
            <a:r>
              <a:rPr lang="en-US" sz="1800" dirty="0"/>
              <a:t>: Monday, December </a:t>
            </a:r>
            <a:r>
              <a:rPr lang="en-US" sz="1800" dirty="0" smtClean="0"/>
              <a:t>3, </a:t>
            </a:r>
            <a:r>
              <a:rPr lang="en-US" sz="1800" dirty="0"/>
              <a:t>2012, </a:t>
            </a:r>
            <a:r>
              <a:rPr lang="en-US" sz="1800" dirty="0" smtClean="0"/>
              <a:t>9 AM PT, 11 AM CT, 12 </a:t>
            </a:r>
            <a:r>
              <a:rPr lang="en-US" sz="1800" dirty="0"/>
              <a:t>noon ET </a:t>
            </a:r>
            <a:endParaRPr lang="en-US" sz="1800" dirty="0" smtClean="0"/>
          </a:p>
          <a:p>
            <a:r>
              <a:rPr lang="en-US" sz="1800" dirty="0" smtClean="0"/>
              <a:t>Duration: 1 hour</a:t>
            </a:r>
            <a:endParaRPr lang="en-US" sz="1800" dirty="0"/>
          </a:p>
          <a:p>
            <a:r>
              <a:rPr lang="en-US" sz="1800" dirty="0"/>
              <a:t>Agenda</a:t>
            </a:r>
            <a:r>
              <a:rPr lang="en-US" sz="1800" b="0" dirty="0"/>
              <a:t>:</a:t>
            </a:r>
            <a:r>
              <a:rPr lang="en-US" sz="1800" dirty="0"/>
              <a:t> IEEE 802.18 </a:t>
            </a:r>
            <a:r>
              <a:rPr lang="en-US" sz="1800" dirty="0" smtClean="0"/>
              <a:t>to Edit, Review, Approve IEEE </a:t>
            </a:r>
            <a:r>
              <a:rPr lang="en-US" sz="1800" dirty="0"/>
              <a:t>802 Inputs to FCC Incentive Auctions </a:t>
            </a:r>
            <a:r>
              <a:rPr lang="en-US" sz="1800" dirty="0" smtClean="0"/>
              <a:t>NPRM, doc 18-12/109.</a:t>
            </a:r>
          </a:p>
          <a:p>
            <a:pPr lvl="1"/>
            <a:r>
              <a:rPr lang="en-US" sz="1800" b="0" dirty="0" smtClean="0"/>
              <a:t>Review Current Draft Comments</a:t>
            </a:r>
          </a:p>
          <a:p>
            <a:pPr lvl="1"/>
            <a:r>
              <a:rPr lang="en-US" sz="1800" dirty="0" smtClean="0"/>
              <a:t>Edit as needed</a:t>
            </a:r>
          </a:p>
          <a:p>
            <a:pPr lvl="1"/>
            <a:r>
              <a:rPr lang="en-US" sz="1800" b="0" dirty="0" smtClean="0"/>
              <a:t>Approved edits for submission to the EC for review and approval to submit to the FCC using the 10 day EC ballot </a:t>
            </a:r>
            <a:r>
              <a:rPr lang="en-US" sz="1800" dirty="0" smtClean="0"/>
              <a:t>procedure.</a:t>
            </a:r>
          </a:p>
          <a:p>
            <a:pPr lvl="1"/>
            <a:r>
              <a:rPr lang="en-US" sz="1800" dirty="0" smtClean="0"/>
              <a:t>Adjourn</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579600" cy="276999"/>
          </a:xfrm>
        </p:spPr>
        <p:txBody>
          <a:bodyPr/>
          <a:lstStyle/>
          <a:p>
            <a:r>
              <a:rPr lang="en-US" dirty="0" smtClean="0"/>
              <a:t>December 3, 2012</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3</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Submitting Changes to 18-12/109</a:t>
            </a:r>
            <a:endParaRPr lang="en-US" sz="2000" dirty="0"/>
          </a:p>
        </p:txBody>
      </p:sp>
      <p:sp>
        <p:nvSpPr>
          <p:cNvPr id="8195" name="Rectangle 3"/>
          <p:cNvSpPr>
            <a:spLocks noGrp="1" noChangeArrowheads="1"/>
          </p:cNvSpPr>
          <p:nvPr>
            <p:ph type="body" idx="1"/>
          </p:nvPr>
        </p:nvSpPr>
        <p:spPr>
          <a:xfrm>
            <a:off x="685800" y="1600200"/>
            <a:ext cx="8001000" cy="4572000"/>
          </a:xfrm>
        </p:spPr>
        <p:txBody>
          <a:bodyPr/>
          <a:lstStyle/>
          <a:p>
            <a:r>
              <a:rPr lang="en-US" sz="1800" b="0" dirty="0" smtClean="0"/>
              <a:t>Please send an edited version of 18-12/109r3 to John Notor, IEEE 802.18 Vice Chair, email: </a:t>
            </a:r>
            <a:r>
              <a:rPr lang="en-US" sz="1800" b="0" dirty="0" smtClean="0">
                <a:hlinkClick r:id="rId3"/>
              </a:rPr>
              <a:t>gnu@notor.com</a:t>
            </a:r>
            <a:r>
              <a:rPr lang="en-US" sz="1800" b="0" dirty="0" smtClean="0"/>
              <a:t>. Please include your name in the file name.</a:t>
            </a:r>
          </a:p>
          <a:p>
            <a:r>
              <a:rPr lang="en-US" sz="1800" b="0" dirty="0" smtClean="0"/>
              <a:t>John will create a composite document including edits received on or before 12 midnight, Friday, November 30, 2012, Pacific Time, and upload the document to IEEE Mentor. No document submissions will be accepted after that time for inclusion into the draft.</a:t>
            </a:r>
          </a:p>
          <a:p>
            <a:r>
              <a:rPr lang="en-US" sz="1800" b="0" dirty="0" smtClean="0"/>
              <a:t>The current draft </a:t>
            </a:r>
            <a:r>
              <a:rPr lang="en-US" sz="1800" b="0" dirty="0" err="1" smtClean="0"/>
              <a:t>coments</a:t>
            </a:r>
            <a:r>
              <a:rPr lang="en-US" sz="1800" b="0" dirty="0" smtClean="0"/>
              <a:t>, 18-12/109r3, can be downloaded at the following link:</a:t>
            </a:r>
          </a:p>
          <a:p>
            <a:pPr lvl="1"/>
            <a:r>
              <a:rPr lang="en-US" sz="1400" b="0" dirty="0" smtClean="0">
                <a:hlinkClick r:id="rId4"/>
              </a:rPr>
              <a:t>https://mentor.ieee.org/802.18/dcn/12/18-12-0109-03-0000-draft-802-comments-fcc-tvband-auction-nprm.doc</a:t>
            </a:r>
            <a:endParaRPr lang="en-US" sz="1400" b="0" dirty="0" smtClean="0"/>
          </a:p>
          <a:p>
            <a:pPr lvl="1"/>
            <a:endParaRPr lang="en-US" sz="1400" b="0" dirty="0"/>
          </a:p>
        </p:txBody>
      </p:sp>
    </p:spTree>
    <p:extLst>
      <p:ext uri="{BB962C8B-B14F-4D97-AF65-F5344CB8AC3E}">
        <p14:creationId xmlns:p14="http://schemas.microsoft.com/office/powerpoint/2010/main" val="9861527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579600" cy="276999"/>
          </a:xfrm>
        </p:spPr>
        <p:txBody>
          <a:bodyPr/>
          <a:lstStyle/>
          <a:p>
            <a:r>
              <a:rPr lang="en-US" dirty="0" smtClean="0"/>
              <a:t>December 3, 2012</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4</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Teleconference Information</a:t>
            </a:r>
            <a:br>
              <a:rPr lang="en-US" sz="2000" dirty="0" smtClean="0"/>
            </a:br>
            <a:r>
              <a:rPr lang="en-US" sz="2000" dirty="0" smtClean="0"/>
              <a:t>Connect by Computer</a:t>
            </a:r>
            <a:endParaRPr lang="en-US" sz="2000" dirty="0"/>
          </a:p>
        </p:txBody>
      </p:sp>
      <p:sp>
        <p:nvSpPr>
          <p:cNvPr id="8195" name="Rectangle 3"/>
          <p:cNvSpPr>
            <a:spLocks noGrp="1" noChangeArrowheads="1"/>
          </p:cNvSpPr>
          <p:nvPr>
            <p:ph type="body" idx="1"/>
          </p:nvPr>
        </p:nvSpPr>
        <p:spPr>
          <a:xfrm>
            <a:off x="685800" y="1600200"/>
            <a:ext cx="8001000" cy="4572000"/>
          </a:xfrm>
        </p:spPr>
        <p:txBody>
          <a:bodyPr/>
          <a:lstStyle/>
          <a:p>
            <a:r>
              <a:rPr lang="en-US" sz="1800" b="0" dirty="0"/>
              <a:t>Note that this is an AT&amp;T Application where there are two options - Either Web Application or a Participant Application. Use of Participant Application is recommended. </a:t>
            </a:r>
          </a:p>
          <a:p>
            <a:r>
              <a:rPr lang="en-US" sz="1800" b="0" dirty="0"/>
              <a:t>Also, note that since this is a BAE Systems sponsored bridge, it may ask the participants with questions such as</a:t>
            </a:r>
          </a:p>
          <a:p>
            <a:pPr lvl="1"/>
            <a:r>
              <a:rPr lang="en-US" sz="1800" dirty="0"/>
              <a:t>Ensure that no foreign nationals are present before e-collaborating with U.S.-based affiliates/suppliers/customers. </a:t>
            </a:r>
            <a:r>
              <a:rPr lang="en-US" sz="1800" i="1" dirty="0"/>
              <a:t>(Technical Data</a:t>
            </a:r>
            <a:r>
              <a:rPr lang="en-US" sz="1800" dirty="0"/>
              <a:t>)</a:t>
            </a:r>
          </a:p>
          <a:p>
            <a:r>
              <a:rPr lang="en-US" sz="1800" b="0" dirty="0" smtClean="0"/>
              <a:t>Participants should ACCEPT </a:t>
            </a:r>
            <a:r>
              <a:rPr lang="en-US" sz="1800" b="0" dirty="0"/>
              <a:t>these conditions and join the call. </a:t>
            </a:r>
          </a:p>
          <a:p>
            <a:r>
              <a:rPr lang="en-US" sz="1800" b="0" dirty="0" smtClean="0"/>
              <a:t>Click here </a:t>
            </a:r>
            <a:r>
              <a:rPr lang="en-US" sz="1800" b="0" dirty="0"/>
              <a:t>at the scheduled start time:</a:t>
            </a:r>
          </a:p>
          <a:p>
            <a:r>
              <a:rPr lang="en-US" sz="1800" b="0" dirty="0">
                <a:hlinkClick r:id="rId3"/>
              </a:rPr>
              <a:t>https://baesystems.uc.att.com/baesystems/</a:t>
            </a:r>
            <a:r>
              <a:rPr lang="en-US" sz="1800" b="0" dirty="0" smtClean="0">
                <a:hlinkClick r:id="rId3"/>
              </a:rPr>
              <a:t>meet</a:t>
            </a:r>
            <a:endParaRPr lang="en-US" sz="1800" b="0" dirty="0">
              <a:hlinkClick r:id="rId3"/>
            </a:endParaRPr>
          </a:p>
        </p:txBody>
      </p:sp>
    </p:spTree>
    <p:extLst>
      <p:ext uri="{BB962C8B-B14F-4D97-AF65-F5344CB8AC3E}">
        <p14:creationId xmlns:p14="http://schemas.microsoft.com/office/powerpoint/2010/main" val="21140472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579600" cy="276999"/>
          </a:xfrm>
        </p:spPr>
        <p:txBody>
          <a:bodyPr/>
          <a:lstStyle/>
          <a:p>
            <a:r>
              <a:rPr lang="en-US" dirty="0" smtClean="0"/>
              <a:t>December 3, 2012</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5</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Teleconference Information</a:t>
            </a:r>
            <a:br>
              <a:rPr lang="en-US" sz="2000" dirty="0" smtClean="0"/>
            </a:br>
            <a:r>
              <a:rPr lang="en-US" sz="2000" dirty="0" smtClean="0"/>
              <a:t>Connect By Telephone</a:t>
            </a:r>
            <a:endParaRPr lang="en-US" sz="2000" dirty="0"/>
          </a:p>
        </p:txBody>
      </p:sp>
      <p:sp>
        <p:nvSpPr>
          <p:cNvPr id="8195" name="Rectangle 3"/>
          <p:cNvSpPr>
            <a:spLocks noGrp="1" noChangeArrowheads="1"/>
          </p:cNvSpPr>
          <p:nvPr>
            <p:ph type="body" idx="1"/>
          </p:nvPr>
        </p:nvSpPr>
        <p:spPr>
          <a:xfrm>
            <a:off x="685800" y="1524000"/>
            <a:ext cx="8001000" cy="4876800"/>
          </a:xfrm>
        </p:spPr>
        <p:txBody>
          <a:bodyPr/>
          <a:lstStyle/>
          <a:p>
            <a:r>
              <a:rPr lang="en-US" sz="1400" b="0" dirty="0" smtClean="0"/>
              <a:t>1</a:t>
            </a:r>
            <a:r>
              <a:rPr lang="en-US" sz="1400" b="0" dirty="0"/>
              <a:t>. Dial the number of the location closest to you:</a:t>
            </a:r>
          </a:p>
          <a:p>
            <a:r>
              <a:rPr lang="en-US" sz="1400" b="0" dirty="0"/>
              <a:t>   *  North America - Toll Free:  1-888-743-9660 (Toll Free:  Yes)</a:t>
            </a:r>
          </a:p>
          <a:p>
            <a:r>
              <a:rPr lang="en-US" sz="1400" b="0" dirty="0"/>
              <a:t>   *  North America - Local:  1-617-231-2693 (Toll Free:  No)</a:t>
            </a:r>
          </a:p>
          <a:p>
            <a:r>
              <a:rPr lang="en-US" sz="1400" b="0" dirty="0"/>
              <a:t>   *  United Kingdom:  0808-234-3262, Ext.: 075 (Toll Free:  Yes</a:t>
            </a:r>
            <a:r>
              <a:rPr lang="en-US" sz="1400" b="0" dirty="0" smtClean="0"/>
              <a:t>)</a:t>
            </a:r>
            <a:r>
              <a:rPr lang="en-US" sz="1400" b="0" dirty="0"/>
              <a:t> </a:t>
            </a:r>
          </a:p>
          <a:p>
            <a:r>
              <a:rPr lang="en-US" sz="1400" b="0" dirty="0"/>
              <a:t>2. When prompted, enter the Event Number: 814208</a:t>
            </a:r>
          </a:p>
          <a:p>
            <a:r>
              <a:rPr lang="en-US" sz="1400" b="0" dirty="0"/>
              <a:t> </a:t>
            </a:r>
            <a:r>
              <a:rPr lang="en-US" sz="1400" b="0" dirty="0" smtClean="0"/>
              <a:t>Additional telephone numbers:</a:t>
            </a:r>
            <a:r>
              <a:rPr lang="en-US" sz="1400" b="0" dirty="0"/>
              <a:t> </a:t>
            </a:r>
          </a:p>
          <a:p>
            <a:pPr lvl="1"/>
            <a:r>
              <a:rPr lang="en-US" sz="1400" b="0" dirty="0"/>
              <a:t>China Toll Free:</a:t>
            </a:r>
          </a:p>
          <a:p>
            <a:pPr lvl="1"/>
            <a:r>
              <a:rPr lang="en-US" sz="1400" b="0" dirty="0"/>
              <a:t>10-800-110-0884  Ext.:  075</a:t>
            </a:r>
          </a:p>
          <a:p>
            <a:pPr lvl="1"/>
            <a:r>
              <a:rPr lang="en-US" sz="1400" b="0" dirty="0"/>
              <a:t>10-800-711-0958  Ext.:  075</a:t>
            </a:r>
          </a:p>
          <a:p>
            <a:pPr lvl="1"/>
            <a:r>
              <a:rPr lang="en-US" sz="1400" b="0" dirty="0"/>
              <a:t> </a:t>
            </a:r>
          </a:p>
          <a:p>
            <a:pPr lvl="1"/>
            <a:r>
              <a:rPr lang="en-US" sz="1400" b="0" dirty="0"/>
              <a:t>Korea Toll Free:</a:t>
            </a:r>
          </a:p>
          <a:p>
            <a:pPr lvl="1"/>
            <a:r>
              <a:rPr lang="en-US" sz="1400" b="0" dirty="0"/>
              <a:t>00798-11-003-3506  Ext.:  075</a:t>
            </a:r>
          </a:p>
          <a:p>
            <a:pPr lvl="1"/>
            <a:r>
              <a:rPr lang="en-US" sz="1400" b="0" dirty="0"/>
              <a:t> </a:t>
            </a:r>
          </a:p>
          <a:p>
            <a:pPr lvl="1"/>
            <a:r>
              <a:rPr lang="en-US" sz="1400" b="0" dirty="0"/>
              <a:t>Japan Toll Free:</a:t>
            </a:r>
          </a:p>
          <a:p>
            <a:pPr lvl="1"/>
            <a:r>
              <a:rPr lang="en-US" sz="1400" b="0" dirty="0"/>
              <a:t>0034-800-900313 Ext.: 075</a:t>
            </a:r>
          </a:p>
          <a:p>
            <a:pPr lvl="1"/>
            <a:r>
              <a:rPr lang="en-US" sz="1400" b="0" dirty="0"/>
              <a:t> </a:t>
            </a:r>
          </a:p>
          <a:p>
            <a:pPr lvl="1"/>
            <a:r>
              <a:rPr lang="en-US" sz="1400" b="0" dirty="0"/>
              <a:t>Singapore Toll Free:</a:t>
            </a:r>
          </a:p>
          <a:p>
            <a:pPr lvl="1"/>
            <a:r>
              <a:rPr lang="en-US" sz="1400" b="0" dirty="0"/>
              <a:t>800-110-1749 Ext.: 075 </a:t>
            </a:r>
          </a:p>
          <a:p>
            <a:r>
              <a:rPr lang="en-US" sz="1200" b="0" dirty="0"/>
              <a:t> </a:t>
            </a:r>
            <a:endParaRPr lang="en-US" sz="1200" dirty="0" smtClean="0"/>
          </a:p>
          <a:p>
            <a:pPr lvl="1"/>
            <a:endParaRPr lang="en-US" sz="1200" dirty="0" smtClean="0"/>
          </a:p>
          <a:p>
            <a:pPr lvl="1"/>
            <a:endParaRPr lang="en-US" sz="1200" dirty="0" smtClean="0"/>
          </a:p>
          <a:p>
            <a:pPr lvl="1"/>
            <a:endParaRPr lang="en-US" sz="1200" dirty="0" smtClean="0"/>
          </a:p>
          <a:p>
            <a:pPr lvl="2"/>
            <a:endParaRPr lang="en-US" sz="1200" dirty="0"/>
          </a:p>
        </p:txBody>
      </p:sp>
    </p:spTree>
    <p:extLst>
      <p:ext uri="{BB962C8B-B14F-4D97-AF65-F5344CB8AC3E}">
        <p14:creationId xmlns:p14="http://schemas.microsoft.com/office/powerpoint/2010/main" val="2063189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508</TotalTime>
  <Words>506</Words>
  <Application>Microsoft Macintosh PowerPoint</Application>
  <PresentationFormat>On-screen Show (4:3)</PresentationFormat>
  <Paragraphs>79</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Agenda for 802.18 Teleconference Meeting December 3, 2012</vt:lpstr>
      <vt:lpstr>Meeting Agenda</vt:lpstr>
      <vt:lpstr>Submitting Changes to 18-12/109</vt:lpstr>
      <vt:lpstr>Teleconference Information Connect by Computer</vt:lpstr>
      <vt:lpstr>Teleconference Information Connect By Telephone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from 802.15 to 802.18 September 2011</dc:title>
  <dc:creator>John H Notor</dc:creator>
  <cp:lastModifiedBy>John H Notor</cp:lastModifiedBy>
  <cp:revision>230</cp:revision>
  <cp:lastPrinted>1998-02-10T13:28:06Z</cp:lastPrinted>
  <dcterms:created xsi:type="dcterms:W3CDTF">2012-05-17T22:09:29Z</dcterms:created>
  <dcterms:modified xsi:type="dcterms:W3CDTF">2012-11-26T20:22:15Z</dcterms:modified>
</cp:coreProperties>
</file>