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3"/>
  </p:notesMasterIdLst>
  <p:handoutMasterIdLst>
    <p:handoutMasterId r:id="rId14"/>
  </p:handoutMasterIdLst>
  <p:sldIdLst>
    <p:sldId id="269" r:id="rId3"/>
    <p:sldId id="257" r:id="rId4"/>
    <p:sldId id="270" r:id="rId5"/>
    <p:sldId id="273" r:id="rId6"/>
    <p:sldId id="312" r:id="rId7"/>
    <p:sldId id="274" r:id="rId8"/>
    <p:sldId id="275" r:id="rId9"/>
    <p:sldId id="316" r:id="rId10"/>
    <p:sldId id="310" r:id="rId11"/>
    <p:sldId id="311" r:id="rId1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94" autoAdjust="0"/>
    <p:restoredTop sz="94660"/>
  </p:normalViewPr>
  <p:slideViewPr>
    <p:cSldViewPr>
      <p:cViewPr varScale="1">
        <p:scale>
          <a:sx n="86" d="100"/>
          <a:sy n="86" d="100"/>
        </p:scale>
        <p:origin x="-19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5EB3DFF6-A34B-4730-8C62-D8E0F76EF5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60EE52EB-444A-4967-BAB0-F498057509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FE2FD856-CB09-4ED4-A3A3-384F4674BAEC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8E996A-E7FA-4921-B047-1922204F8487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EF0C980-F362-4E77-B37D-BDAE30A792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6C6C9E6-C582-41BE-89B9-750F81E6A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59D48B-8914-4E99-852C-04377122A1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39B4A4-DA44-4AD0-B020-7516880B9D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392B28-C196-406A-9D48-F8D3C97FF4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964A0-3535-4AEB-8C67-F66E81FA75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2012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E8E55-C17D-48AB-9AE9-D8859AFD9D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2012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0207EF-1850-4490-9F73-0E33E575C8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2012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FE2981-21BE-41D9-8A42-F048C8998E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2012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05E3C2-7346-453D-ADA8-989CC007ED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2012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66BB9D-60B5-4DDC-8223-E2E3913850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8AF1D9A-EEC0-4F7A-8C94-C3ADAF632B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2012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D45207-6805-4E1A-9D54-D08A8CF953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0BCF3-DF68-49A5-A798-F638F4B2C3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0D8D5F-ED13-4FDA-A460-EB5872A31F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E09754D-E07C-4356-9282-3A8B645F5B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B9BB041-EF77-4F85-9386-38725659B0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2012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EBF4388-3B54-47A6-B5CD-BBA811C1EB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80ACB3-D8ED-440B-AF86-C73F83D8FD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2012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6A6847-EED6-4E5F-B753-57178CFFBB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8D578B0-85EF-4BCF-86DC-0368A9135A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E6F1974-701A-498F-AEE5-AA0152FFDB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2239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September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661B4AE1-9F46-4320-942B-C15460F94B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802.18-12/0089r0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September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528D445-83F6-4DFE-BF61-9A1EE4B9CC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tia.doc.gov/files/ntia/publications/second_interim_progress_report_on_the_ten_year_plan_and_timetable.pdf" TargetMode="External"/><Relationship Id="rId2" Type="http://schemas.openxmlformats.org/officeDocument/2006/relationships/hyperlink" Target="http://reboot.fcc.gov/spectrumdashboard/resultSpectrumBands.seam?conversationId=1533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irca.europa.eu/Public/irc/infso/radiospectrum/library?l=/public_documents/public_documents_2012/rsc39/rscom12-11_rsc39pdf/_EN_1.0_&amp;a=d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hitehouse.gov/sites/default/files/microsites/ostp/pcast_spectrum_report_final_july_20_2012.pdf" TargetMode="External"/><Relationship Id="rId2" Type="http://schemas.openxmlformats.org/officeDocument/2006/relationships/hyperlink" Target="http://transition.fcc.gov/Daily_Releases/Daily_Business/2012/db0613/FCC-12-61A1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8/dcn/12/18-12-0084-00-0000-draft-contribution-to-m-1801-revision.docx" TargetMode="External"/><Relationship Id="rId5" Type="http://schemas.openxmlformats.org/officeDocument/2006/relationships/hyperlink" Target="https://mentor.ieee.org/802.18/dcn/12/18-12-0085-00-0000-draft-contribution-to-m-1450-revision.docx" TargetMode="External"/><Relationship Id="rId4" Type="http://schemas.openxmlformats.org/officeDocument/2006/relationships/hyperlink" Target="http://ec.europa.eu/information_society/policy/ecomm/radio_spectrum/_document_storage/com/com-ssa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sz="2800" dirty="0" smtClean="0"/>
              <a:t>IEEE 802.11 Regulatory </a:t>
            </a:r>
            <a:r>
              <a:rPr lang="en-US" sz="2800" dirty="0" smtClean="0"/>
              <a:t>Update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Palm Springs </a:t>
            </a:r>
            <a:r>
              <a:rPr lang="en-US" sz="2800" dirty="0" smtClean="0"/>
              <a:t>2012</a:t>
            </a:r>
            <a:endParaRPr lang="en-US" sz="2800" dirty="0" smtClean="0"/>
          </a:p>
        </p:txBody>
      </p:sp>
      <p:sp>
        <p:nvSpPr>
          <p:cNvPr id="1029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2011-09-18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509588" y="3067050"/>
          <a:ext cx="8021637" cy="2535238"/>
        </p:xfrm>
        <a:graphic>
          <a:graphicData uri="http://schemas.openxmlformats.org/presentationml/2006/ole">
            <p:oleObj spid="_x0000_s1026" name="Document" r:id="rId4" imgW="8360559" imgH="2653632" progId="Word.Document.8">
              <p:embed/>
            </p:oleObj>
          </a:graphicData>
        </a:graphic>
      </p:graphicFrame>
      <p:sp>
        <p:nvSpPr>
          <p:cNvPr id="1030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9" name="Date Placeholder 8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2012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637DDC8-D95A-4E27-B2C8-D9757F3BE510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Interesting Websites and Documents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 eaLnBrk="1" hangingPunct="1">
              <a:buFont typeface="Arial" charset="0"/>
              <a:buChar char="•"/>
            </a:pPr>
            <a:r>
              <a:rPr lang="en-US" b="1" dirty="0" smtClean="0"/>
              <a:t>FCC Spectrum Dashboard </a:t>
            </a:r>
            <a:r>
              <a:rPr lang="en-US" dirty="0" smtClean="0"/>
              <a:t>(</a:t>
            </a:r>
            <a:r>
              <a:rPr lang="en-US" dirty="0" smtClean="0">
                <a:hlinkClick r:id="rId2"/>
              </a:rPr>
              <a:t>http://reboot.fcc.gov/spectrumdashboard/resultSpectrumBands.seam?conversationId=1533</a:t>
            </a:r>
            <a:r>
              <a:rPr lang="en-US" dirty="0" smtClean="0"/>
              <a:t>)</a:t>
            </a:r>
          </a:p>
          <a:p>
            <a:pPr marL="342900" lvl="1" indent="-342900" eaLnBrk="1" hangingPunct="1">
              <a:buFont typeface="Arial" charset="0"/>
              <a:buChar char="•"/>
            </a:pPr>
            <a:r>
              <a:rPr lang="en-US" b="1" dirty="0" smtClean="0"/>
              <a:t>Second Interim Progress Report on the Ten-Year Plan and Timetable </a:t>
            </a:r>
            <a:r>
              <a:rPr lang="en-US" dirty="0" smtClean="0"/>
              <a:t>(</a:t>
            </a:r>
            <a:r>
              <a:rPr lang="en-US" dirty="0" smtClean="0">
                <a:hlinkClick r:id="rId3"/>
              </a:rPr>
              <a:t>http://www.ntia.doc.gov/files/ntia/publications/second_interim_progress_report_on_the_ten_year_plan_and_timetable.pdf</a:t>
            </a:r>
            <a:r>
              <a:rPr lang="en-US" dirty="0" smtClean="0"/>
              <a:t>)</a:t>
            </a:r>
          </a:p>
          <a:p>
            <a:pPr marL="342900" lvl="1" indent="-342900">
              <a:buFontTx/>
              <a:buChar char="•"/>
            </a:pPr>
            <a:r>
              <a:rPr lang="en-US" sz="1800" b="1" dirty="0" smtClean="0"/>
              <a:t>ETSI </a:t>
            </a:r>
            <a:r>
              <a:rPr lang="en-US" sz="1800" b="1" dirty="0" smtClean="0"/>
              <a:t>Report of the 39</a:t>
            </a:r>
            <a:r>
              <a:rPr lang="en-US" sz="1800" b="1" baseline="30000" dirty="0" smtClean="0"/>
              <a:t>th</a:t>
            </a:r>
            <a:r>
              <a:rPr lang="en-US" sz="1800" b="1" dirty="0" smtClean="0"/>
              <a:t> Radio Spectrum Committee meeting: </a:t>
            </a:r>
            <a:r>
              <a:rPr lang="en-US" sz="1600" dirty="0" smtClean="0">
                <a:hlinkClick r:id="rId4"/>
              </a:rPr>
              <a:t>http://circa.europa.eu/Public/irc/infso/radiospectrum/library?l=/public_documents/public_documents_2012/rsc39/rscom12-11_rsc39pdf/_EN_1.0_&amp;a=d</a:t>
            </a:r>
            <a:r>
              <a:rPr lang="en-US" sz="1600" dirty="0" smtClean="0"/>
              <a:t> </a:t>
            </a:r>
          </a:p>
          <a:p>
            <a:pPr>
              <a:buFontTx/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10FC72C-4184-4D86-A44D-A4379D1A4D4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Abstract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This presentation is the </a:t>
            </a:r>
            <a:r>
              <a:rPr lang="en-US" dirty="0" smtClean="0"/>
              <a:t>IEEE 802.11 Regulatory update for the </a:t>
            </a:r>
            <a:r>
              <a:rPr lang="en-US" dirty="0" smtClean="0"/>
              <a:t>meeting at the Indian Wells (Palm Springs) Wireless </a:t>
            </a:r>
            <a:r>
              <a:rPr lang="en-US" dirty="0" smtClean="0"/>
              <a:t>Interim, September 2012.</a:t>
            </a:r>
            <a:endParaRPr lang="en-US" dirty="0" smtClean="0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2012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8BAABB5-C9DB-4E29-87BB-2A23CF4D9295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Agenda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572000"/>
          </a:xfrm>
        </p:spPr>
        <p:txBody>
          <a:bodyPr/>
          <a:lstStyle/>
          <a:p>
            <a:pPr eaLnBrk="1" hangingPunct="1"/>
            <a:r>
              <a:rPr lang="en-US" dirty="0" smtClean="0"/>
              <a:t>R</a:t>
            </a:r>
            <a:r>
              <a:rPr lang="en-US" dirty="0" smtClean="0"/>
              <a:t>egulatory </a:t>
            </a:r>
            <a:r>
              <a:rPr lang="en-US" dirty="0" smtClean="0"/>
              <a:t>summaries</a:t>
            </a:r>
          </a:p>
          <a:p>
            <a:pPr eaLnBrk="1" hangingPunct="1"/>
            <a:r>
              <a:rPr lang="en-US" dirty="0" smtClean="0"/>
              <a:t>Action items and issues</a:t>
            </a:r>
            <a:endParaRPr lang="en-US" dirty="0" smtClean="0"/>
          </a:p>
        </p:txBody>
      </p:sp>
      <p:sp>
        <p:nvSpPr>
          <p:cNvPr id="512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2012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98141-D2A1-47AB-9FCD-E38AA7798C8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500" smtClean="0"/>
              <a:t>Regulatory Summary – North America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7244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US</a:t>
            </a:r>
          </a:p>
          <a:p>
            <a:pPr lvl="1" eaLnBrk="1" hangingPunct="1"/>
            <a:r>
              <a:rPr lang="en-US" dirty="0" smtClean="0"/>
              <a:t>Opening the 5350 – 5470 MHz and 5850 to 5925 MHz </a:t>
            </a:r>
            <a:r>
              <a:rPr lang="en-US" dirty="0" smtClean="0"/>
              <a:t>bands</a:t>
            </a:r>
          </a:p>
          <a:p>
            <a:pPr lvl="1" eaLnBrk="1" hangingPunct="1"/>
            <a:r>
              <a:rPr lang="en-US" dirty="0" smtClean="0"/>
              <a:t>Sharing the 4940 to 4990 MHz spectrum</a:t>
            </a:r>
            <a:endParaRPr lang="en-US" dirty="0" smtClean="0"/>
          </a:p>
          <a:p>
            <a:pPr lvl="1" eaLnBrk="1" hangingPunct="1"/>
            <a:r>
              <a:rPr lang="en-US" dirty="0" smtClean="0"/>
              <a:t>NPRM to resolve TDWR issue still in </a:t>
            </a:r>
            <a:r>
              <a:rPr lang="en-US" dirty="0" smtClean="0"/>
              <a:t>process (January?)</a:t>
            </a:r>
            <a:endParaRPr lang="en-US" dirty="0" smtClean="0"/>
          </a:p>
          <a:p>
            <a:pPr lvl="1" eaLnBrk="1" hangingPunct="1"/>
            <a:r>
              <a:rPr lang="en-US" dirty="0" smtClean="0"/>
              <a:t>Proceeding to enable sharing of 3550 to 3650 MHz due this year</a:t>
            </a:r>
          </a:p>
          <a:p>
            <a:pPr eaLnBrk="1" hangingPunct="1"/>
            <a:r>
              <a:rPr lang="en-US" sz="2800" dirty="0" smtClean="0"/>
              <a:t>Canada</a:t>
            </a:r>
          </a:p>
          <a:p>
            <a:pPr eaLnBrk="1" hangingPunct="1"/>
            <a:r>
              <a:rPr lang="en-US" sz="2800" dirty="0" smtClean="0"/>
              <a:t>Mexico</a:t>
            </a:r>
          </a:p>
        </p:txBody>
      </p:sp>
      <p:sp>
        <p:nvSpPr>
          <p:cNvPr id="1024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2012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AE74747-F596-4B23-B37E-4A12C8209D0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Progress on Unlicensed Spectrum Changes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Unlicensed use of the 5 GHz band</a:t>
            </a:r>
          </a:p>
          <a:p>
            <a:pPr lvl="1" eaLnBrk="1" hangingPunct="1"/>
            <a:r>
              <a:rPr lang="en-US" dirty="0" smtClean="0"/>
              <a:t>8-month NTIA study to add 5350 - 5470 MHz to </a:t>
            </a:r>
            <a:r>
              <a:rPr lang="en-US" dirty="0" smtClean="0"/>
              <a:t>U-NII</a:t>
            </a:r>
          </a:p>
          <a:p>
            <a:pPr lvl="2" eaLnBrk="1" hangingPunct="1"/>
            <a:r>
              <a:rPr lang="en-US" sz="2000" dirty="0" smtClean="0"/>
              <a:t>Report due October 23</a:t>
            </a:r>
            <a:r>
              <a:rPr lang="en-US" sz="2000" baseline="30000" dirty="0" smtClean="0"/>
              <a:t>rd</a:t>
            </a:r>
            <a:r>
              <a:rPr lang="en-US" sz="2000" dirty="0" smtClean="0"/>
              <a:t> </a:t>
            </a:r>
            <a:endParaRPr lang="en-US" sz="2000" dirty="0" smtClean="0"/>
          </a:p>
          <a:p>
            <a:pPr lvl="1" eaLnBrk="1" hangingPunct="1"/>
            <a:r>
              <a:rPr lang="en-US" dirty="0" smtClean="0"/>
              <a:t>18-month NTIA study for 5850 - 5925 MHz</a:t>
            </a:r>
          </a:p>
          <a:p>
            <a:r>
              <a:rPr lang="en-US" dirty="0" smtClean="0"/>
              <a:t>PCAST Report on spectrum sharing</a:t>
            </a:r>
          </a:p>
          <a:p>
            <a:pPr lvl="1"/>
            <a:r>
              <a:rPr lang="en-US" sz="2400" dirty="0" smtClean="0"/>
              <a:t>I</a:t>
            </a:r>
            <a:r>
              <a:rPr lang="en-US" sz="2400" dirty="0" smtClean="0"/>
              <a:t>n the in </a:t>
            </a:r>
            <a:r>
              <a:rPr lang="en-US" sz="2400" dirty="0" smtClean="0"/>
              <a:t>3550 to 3650 </a:t>
            </a:r>
            <a:r>
              <a:rPr lang="en-US" sz="2400" dirty="0" smtClean="0"/>
              <a:t>MHz</a:t>
            </a:r>
            <a:r>
              <a:rPr lang="en-US" sz="2400" dirty="0" smtClean="0"/>
              <a:t> band</a:t>
            </a:r>
          </a:p>
          <a:p>
            <a:pPr lvl="2"/>
            <a:r>
              <a:rPr lang="en-US" sz="2200" dirty="0" smtClean="0"/>
              <a:t>NPRM before years end</a:t>
            </a:r>
            <a:r>
              <a:rPr lang="en-US" sz="2200" dirty="0" smtClean="0"/>
              <a:t> </a:t>
            </a:r>
          </a:p>
          <a:p>
            <a:pPr lvl="1"/>
            <a:r>
              <a:rPr lang="en-US" sz="2400" dirty="0" smtClean="0"/>
              <a:t>I</a:t>
            </a:r>
            <a:r>
              <a:rPr lang="en-US" sz="2400" dirty="0" smtClean="0"/>
              <a:t>n the 4940 to 4990 MHz spectrum</a:t>
            </a:r>
            <a:endParaRPr lang="en-US" sz="2400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E97571C-126E-47C2-ADD0-ED0BB832874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Regulatory Summary – European Union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495800"/>
          </a:xfrm>
        </p:spPr>
        <p:txBody>
          <a:bodyPr/>
          <a:lstStyle/>
          <a:p>
            <a:pPr eaLnBrk="1" hangingPunct="1"/>
            <a:r>
              <a:rPr lang="en-US" sz="2000" dirty="0" smtClean="0"/>
              <a:t>EC</a:t>
            </a:r>
          </a:p>
          <a:p>
            <a:pPr lvl="1" eaLnBrk="1" hangingPunct="1"/>
            <a:r>
              <a:rPr lang="en-US" sz="1800" dirty="0" smtClean="0"/>
              <a:t>Promoting the shared use of radio spectrum resources in the internal market</a:t>
            </a:r>
          </a:p>
          <a:p>
            <a:pPr eaLnBrk="1" hangingPunct="1"/>
            <a:r>
              <a:rPr lang="en-US" sz="2000" dirty="0" smtClean="0"/>
              <a:t>ETSI</a:t>
            </a:r>
            <a:endParaRPr lang="en-US" sz="2000" dirty="0" smtClean="0"/>
          </a:p>
          <a:p>
            <a:pPr lvl="1" eaLnBrk="1" hangingPunct="1"/>
            <a:r>
              <a:rPr lang="en-US" sz="1800" dirty="0" smtClean="0"/>
              <a:t>Latest ETSI </a:t>
            </a:r>
            <a:r>
              <a:rPr lang="en-US" sz="1800" dirty="0" smtClean="0"/>
              <a:t>BRAN TVWS meeting was held </a:t>
            </a:r>
            <a:r>
              <a:rPr lang="en-US" sz="1800" dirty="0" smtClean="0"/>
              <a:t>September 10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  – 12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 </a:t>
            </a:r>
          </a:p>
          <a:p>
            <a:pPr lvl="2" eaLnBrk="1" hangingPunct="1"/>
            <a:r>
              <a:rPr lang="en-US" dirty="0" smtClean="0"/>
              <a:t>Progress on EN </a:t>
            </a:r>
            <a:r>
              <a:rPr lang="en-US" dirty="0" smtClean="0"/>
              <a:t>301 598</a:t>
            </a:r>
          </a:p>
          <a:p>
            <a:pPr lvl="1" eaLnBrk="1" hangingPunct="1"/>
            <a:r>
              <a:rPr lang="en-US" sz="1800" dirty="0" smtClean="0"/>
              <a:t>TG11 meeting was held </a:t>
            </a:r>
            <a:r>
              <a:rPr lang="en-US" sz="1800" dirty="0" smtClean="0"/>
              <a:t>September 12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 – 14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 </a:t>
            </a:r>
          </a:p>
          <a:p>
            <a:pPr lvl="2" eaLnBrk="1" hangingPunct="1"/>
            <a:r>
              <a:rPr lang="en-US" dirty="0" smtClean="0"/>
              <a:t>Progress on EN </a:t>
            </a:r>
            <a:r>
              <a:rPr lang="en-US" dirty="0" smtClean="0"/>
              <a:t>300 328 </a:t>
            </a:r>
            <a:r>
              <a:rPr lang="en-US" dirty="0" smtClean="0"/>
              <a:t>v1.9.1</a:t>
            </a:r>
          </a:p>
          <a:p>
            <a:pPr lvl="2" eaLnBrk="1" hangingPunct="1"/>
            <a:r>
              <a:rPr lang="en-US" dirty="0" smtClean="0"/>
              <a:t>Industrial Automation pressing for geo-location to define industrial areas</a:t>
            </a:r>
            <a:endParaRPr lang="en-US" dirty="0" smtClean="0"/>
          </a:p>
          <a:p>
            <a:pPr eaLnBrk="1" hangingPunct="1"/>
            <a:r>
              <a:rPr lang="en-US" sz="2000" dirty="0" smtClean="0"/>
              <a:t>UK</a:t>
            </a:r>
            <a:endParaRPr lang="en-US" sz="2000" dirty="0" smtClean="0"/>
          </a:p>
          <a:p>
            <a:pPr lvl="1" eaLnBrk="1" hangingPunct="1"/>
            <a:r>
              <a:rPr lang="en-US" sz="1800" dirty="0" err="1" smtClean="0"/>
              <a:t>Ofcom</a:t>
            </a:r>
            <a:r>
              <a:rPr lang="en-US" sz="1800" dirty="0" smtClean="0"/>
              <a:t> TVWS </a:t>
            </a:r>
            <a:r>
              <a:rPr lang="en-US" sz="1800" dirty="0" smtClean="0"/>
              <a:t>to continue conference calls to provide input to BRAN</a:t>
            </a:r>
            <a:endParaRPr lang="en-US" sz="1800" dirty="0" smtClean="0"/>
          </a:p>
          <a:p>
            <a:pPr lvl="1" eaLnBrk="1" hangingPunct="1"/>
            <a:r>
              <a:rPr lang="en-US" sz="1800" dirty="0" err="1" smtClean="0"/>
              <a:t>Ofcom</a:t>
            </a:r>
            <a:r>
              <a:rPr lang="en-US" sz="1800" dirty="0" smtClean="0"/>
              <a:t> VNS </a:t>
            </a:r>
            <a:r>
              <a:rPr lang="en-US" sz="1800" dirty="0" smtClean="0"/>
              <a:t>plan this year</a:t>
            </a:r>
            <a:endParaRPr lang="en-US" sz="1800" dirty="0" smtClean="0"/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2012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42CBDF7-6226-43B9-9E1D-99F44E4595F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Regulatory Summary - Asia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TVWS </a:t>
            </a:r>
            <a:r>
              <a:rPr lang="en-US" sz="2800" dirty="0" smtClean="0"/>
              <a:t>being evaluated in Singapore and </a:t>
            </a:r>
            <a:r>
              <a:rPr lang="en-US" sz="2800" dirty="0" smtClean="0"/>
              <a:t>Korea</a:t>
            </a:r>
          </a:p>
          <a:p>
            <a:pPr lvl="1" eaLnBrk="1" hangingPunct="1"/>
            <a:r>
              <a:rPr lang="en-US" sz="2400" dirty="0" smtClean="0"/>
              <a:t>Singapore to take it commercial in 2013</a:t>
            </a:r>
          </a:p>
          <a:p>
            <a:pPr lvl="1" eaLnBrk="1" hangingPunct="1"/>
            <a:r>
              <a:rPr lang="en-US" sz="2400" dirty="0" smtClean="0"/>
              <a:t>Korea adopting rules patterned after FCC Part 15.700</a:t>
            </a:r>
            <a:endParaRPr lang="en-US" sz="2400" dirty="0" smtClean="0"/>
          </a:p>
        </p:txBody>
      </p:sp>
      <p:sp>
        <p:nvSpPr>
          <p:cNvPr id="1229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2012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8F5DF79-3100-4703-879E-5AB4879DDC1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Updates for ITU-R Documents</a:t>
            </a:r>
            <a:endParaRPr lang="en-US" dirty="0" smtClean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M.1450  - Characteristics of broadband radio local area networks</a:t>
            </a:r>
          </a:p>
          <a:p>
            <a:pPr lvl="1"/>
            <a:r>
              <a:rPr lang="en-US" dirty="0" smtClean="0"/>
              <a:t>Updates for IEEE 802.11-2012, 802.11n and 802.11ac</a:t>
            </a:r>
            <a:endParaRPr lang="en-US" dirty="0" smtClean="0"/>
          </a:p>
          <a:p>
            <a:r>
              <a:rPr lang="en-US" dirty="0" smtClean="0"/>
              <a:t>M.1801 - Radio interface standards for broadband wireless access systems, including mobile and nomadic applications, in the mobile service operating below 6 GHz  </a:t>
            </a:r>
            <a:endParaRPr lang="en-US" dirty="0" smtClean="0"/>
          </a:p>
          <a:p>
            <a:pPr lvl="1"/>
            <a:r>
              <a:rPr lang="en-US" dirty="0" smtClean="0"/>
              <a:t>Input corrected to delete references to 802.11ad (60 GHz)</a:t>
            </a:r>
          </a:p>
          <a:p>
            <a:pPr lvl="1"/>
            <a:r>
              <a:rPr lang="en-US" dirty="0" smtClean="0"/>
              <a:t>Includes 802.11ac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1660736-12A9-4137-A890-361917494EA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References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 eaLnBrk="1" hangingPunct="1">
              <a:buFontTx/>
              <a:buChar char="•"/>
            </a:pPr>
            <a:r>
              <a:rPr lang="en-US" sz="1800" b="1" dirty="0" smtClean="0"/>
              <a:t>FOURTH REPORT AND ORDER AND FIFTH FURTHER NOTICE OF PROPOSED RULEMAKING (including changes in the 4.9 GHz band): </a:t>
            </a:r>
            <a:r>
              <a:rPr lang="en-US" sz="1800" dirty="0" smtClean="0">
                <a:hlinkClick r:id="rId2"/>
              </a:rPr>
              <a:t>http://transition.fcc.gov/Daily_Releases/Daily_Business/2012/db0613/FCC-12-61A1.pdf</a:t>
            </a:r>
            <a:endParaRPr lang="en-US" sz="1800" dirty="0" smtClean="0"/>
          </a:p>
          <a:p>
            <a:pPr marL="342900" lvl="1" indent="-342900" eaLnBrk="1" hangingPunct="1">
              <a:buFontTx/>
              <a:buChar char="•"/>
            </a:pPr>
            <a:r>
              <a:rPr lang="en-US" sz="1800" b="1" dirty="0" smtClean="0"/>
              <a:t>PCAST Report: </a:t>
            </a:r>
            <a:r>
              <a:rPr lang="en-US" sz="1800" dirty="0" smtClean="0">
                <a:hlinkClick r:id="rId3"/>
              </a:rPr>
              <a:t>http://www.whitehouse.gov/sites/default/files/microsites/ostp/pcast_spectrum_report_final_july_20_2012.pdf</a:t>
            </a:r>
            <a:r>
              <a:rPr lang="en-US" sz="1800" dirty="0" smtClean="0"/>
              <a:t> </a:t>
            </a:r>
          </a:p>
          <a:p>
            <a:pPr marL="342900" lvl="1" indent="-342900" eaLnBrk="1" hangingPunct="1">
              <a:buFontTx/>
              <a:buChar char="•"/>
            </a:pPr>
            <a:r>
              <a:rPr lang="en-US" sz="1800" b="1" dirty="0" smtClean="0"/>
              <a:t>EC Report on spectrum sharing: </a:t>
            </a:r>
            <a:r>
              <a:rPr lang="en-US" sz="1800" dirty="0" smtClean="0">
                <a:hlinkClick r:id="rId4"/>
              </a:rPr>
              <a:t>http://ec.europa.eu/information_society/policy/ecomm/radio_spectrum/_document_storage/com/com-ssa.pdf</a:t>
            </a:r>
            <a:endParaRPr lang="en-US" sz="1800" b="1" dirty="0" smtClean="0"/>
          </a:p>
          <a:p>
            <a:pPr marL="342900" lvl="1" indent="-342900" eaLnBrk="1" hangingPunct="1">
              <a:buFontTx/>
              <a:buChar char="•"/>
            </a:pPr>
            <a:r>
              <a:rPr lang="en-US" sz="1800" b="1" dirty="0" smtClean="0"/>
              <a:t>Input to ITU-R M.1450: </a:t>
            </a:r>
            <a:r>
              <a:rPr lang="en-US" sz="1800" dirty="0" smtClean="0">
                <a:hlinkClick r:id="rId5"/>
              </a:rPr>
              <a:t>https://mentor.ieee.org/802.18/dcn/12/18-12-0085-00-0000-draft-contribution-to-m-1450-revision.docx</a:t>
            </a:r>
            <a:r>
              <a:rPr lang="en-US" sz="1800" b="1" dirty="0" smtClean="0"/>
              <a:t> </a:t>
            </a:r>
          </a:p>
          <a:p>
            <a:pPr marL="342900" lvl="1" indent="-342900" eaLnBrk="1" hangingPunct="1">
              <a:buFontTx/>
              <a:buChar char="•"/>
            </a:pPr>
            <a:r>
              <a:rPr lang="en-US" sz="1800" b="1" dirty="0" smtClean="0"/>
              <a:t>Input to ITU-R M.1801: </a:t>
            </a:r>
            <a:r>
              <a:rPr lang="en-US" sz="1800" dirty="0" smtClean="0">
                <a:hlinkClick r:id="rId6"/>
              </a:rPr>
              <a:t>https://mentor.ieee.org/802.18/dcn/12/18-12-0084-00-0000-draft-contribution-to-m-1801-revision.docx</a:t>
            </a:r>
            <a:r>
              <a:rPr lang="en-US" sz="1800" dirty="0" smtClean="0"/>
              <a:t> </a:t>
            </a:r>
            <a:endParaRPr lang="en-US" sz="18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1D422F7-CB74-4FD3-9B83-A2D8BB74114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36597</TotalTime>
  <Words>529</Words>
  <Application>Microsoft Office PowerPoint</Application>
  <PresentationFormat>On-screen Show (4:3)</PresentationFormat>
  <Paragraphs>95</Paragraphs>
  <Slides>10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Times New Roman</vt:lpstr>
      <vt:lpstr>Arial</vt:lpstr>
      <vt:lpstr>Calibri</vt:lpstr>
      <vt:lpstr>Helvetica</vt:lpstr>
      <vt:lpstr>Monotype Sorts</vt:lpstr>
      <vt:lpstr>802-11-Submission</vt:lpstr>
      <vt:lpstr>Custom Design</vt:lpstr>
      <vt:lpstr>Document</vt:lpstr>
      <vt:lpstr>IEEE 802.11 Regulatory Update Palm Springs 2012</vt:lpstr>
      <vt:lpstr>Abstract</vt:lpstr>
      <vt:lpstr>Agenda</vt:lpstr>
      <vt:lpstr>Regulatory Summary – North America</vt:lpstr>
      <vt:lpstr>Progress on Unlicensed Spectrum Changes</vt:lpstr>
      <vt:lpstr>Regulatory Summary – European Union</vt:lpstr>
      <vt:lpstr>Regulatory Summary - Asia</vt:lpstr>
      <vt:lpstr>Updates for ITU-R Documents</vt:lpstr>
      <vt:lpstr>References</vt:lpstr>
      <vt:lpstr>Interesting Websites and Documents</vt:lpstr>
    </vt:vector>
  </TitlesOfParts>
  <Company>Research In Motion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Waikoloa Meeting Plan</dc:title>
  <dc:creator>Rich Kennedy</dc:creator>
  <cp:lastModifiedBy>Windows User</cp:lastModifiedBy>
  <cp:revision>1329</cp:revision>
  <cp:lastPrinted>1998-02-10T13:28:06Z</cp:lastPrinted>
  <dcterms:created xsi:type="dcterms:W3CDTF">2009-04-21T18:18:19Z</dcterms:created>
  <dcterms:modified xsi:type="dcterms:W3CDTF">2012-09-18T13:12:19Z</dcterms:modified>
</cp:coreProperties>
</file>